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theme/theme7.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8.xml" ContentType="application/vnd.openxmlformats-officedocument.theme+xml"/>
  <Override PartName="/ppt/slideLayouts/slideLayout10.xml" ContentType="application/vnd.openxmlformats-officedocument.presentationml.slideLayout+xml"/>
  <Override PartName="/ppt/theme/theme9.xml" ContentType="application/vnd.openxmlformats-officedocument.theme+xml"/>
  <Override PartName="/ppt/slideLayouts/slideLayout11.xml" ContentType="application/vnd.openxmlformats-officedocument.presentationml.slideLayout+xml"/>
  <Override PartName="/ppt/theme/theme10.xml" ContentType="application/vnd.openxmlformats-officedocument.theme+xml"/>
  <Override PartName="/ppt/slideLayouts/slideLayout12.xml" ContentType="application/vnd.openxmlformats-officedocument.presentationml.slideLayout+xml"/>
  <Override PartName="/ppt/theme/theme11.xml" ContentType="application/vnd.openxmlformats-officedocument.theme+xml"/>
  <Override PartName="/ppt/slideLayouts/slideLayout13.xml" ContentType="application/vnd.openxmlformats-officedocument.presentationml.slideLayout+xml"/>
  <Override PartName="/ppt/theme/theme12.xml" ContentType="application/vnd.openxmlformats-officedocument.theme+xml"/>
  <Override PartName="/ppt/slideLayouts/slideLayout14.xml" ContentType="application/vnd.openxmlformats-officedocument.presentationml.slideLayout+xml"/>
  <Override PartName="/ppt/theme/theme13.xml" ContentType="application/vnd.openxmlformats-officedocument.theme+xml"/>
  <Override PartName="/ppt/slideLayouts/slideLayout15.xml" ContentType="application/vnd.openxmlformats-officedocument.presentationml.slideLayout+xml"/>
  <Override PartName="/ppt/theme/theme14.xml" ContentType="application/vnd.openxmlformats-officedocument.theme+xml"/>
  <Override PartName="/ppt/slideLayouts/slideLayout16.xml" ContentType="application/vnd.openxmlformats-officedocument.presentationml.slideLayout+xml"/>
  <Override PartName="/ppt/theme/theme15.xml" ContentType="application/vnd.openxmlformats-officedocument.theme+xml"/>
  <Override PartName="/ppt/slideLayouts/slideLayout17.xml" ContentType="application/vnd.openxmlformats-officedocument.presentationml.slideLayout+xml"/>
  <Override PartName="/ppt/theme/theme16.xml" ContentType="application/vnd.openxmlformats-officedocument.theme+xml"/>
  <Override PartName="/ppt/slideLayouts/slideLayout18.xml" ContentType="application/vnd.openxmlformats-officedocument.presentationml.slideLayout+xml"/>
  <Override PartName="/ppt/theme/theme17.xml" ContentType="application/vnd.openxmlformats-officedocument.theme+xml"/>
  <Override PartName="/ppt/slideLayouts/slideLayout19.xml" ContentType="application/vnd.openxmlformats-officedocument.presentationml.slideLayout+xml"/>
  <Override PartName="/ppt/theme/theme18.xml" ContentType="application/vnd.openxmlformats-officedocument.theme+xml"/>
  <Override PartName="/ppt/slideLayouts/slideLayout20.xml" ContentType="application/vnd.openxmlformats-officedocument.presentationml.slideLayout+xml"/>
  <Override PartName="/ppt/theme/theme19.xml" ContentType="application/vnd.openxmlformats-officedocument.theme+xml"/>
  <Override PartName="/ppt/slideLayouts/slideLayout21.xml" ContentType="application/vnd.openxmlformats-officedocument.presentationml.slideLayout+xml"/>
  <Override PartName="/ppt/theme/theme20.xml" ContentType="application/vnd.openxmlformats-officedocument.theme+xml"/>
  <Override PartName="/ppt/slideLayouts/slideLayout22.xml" ContentType="application/vnd.openxmlformats-officedocument.presentationml.slideLayout+xml"/>
  <Override PartName="/ppt/theme/theme21.xml" ContentType="application/vnd.openxmlformats-officedocument.theme+xml"/>
  <Override PartName="/ppt/slideLayouts/slideLayout23.xml" ContentType="application/vnd.openxmlformats-officedocument.presentationml.slideLayout+xml"/>
  <Override PartName="/ppt/theme/theme22.xml" ContentType="application/vnd.openxmlformats-officedocument.theme+xml"/>
  <Override PartName="/ppt/slideLayouts/slideLayout24.xml" ContentType="application/vnd.openxmlformats-officedocument.presentationml.slideLayout+xml"/>
  <Override PartName="/ppt/theme/theme23.xml" ContentType="application/vnd.openxmlformats-officedocument.theme+xml"/>
  <Override PartName="/ppt/slideLayouts/slideLayout25.xml" ContentType="application/vnd.openxmlformats-officedocument.presentationml.slideLayout+xml"/>
  <Override PartName="/ppt/theme/theme24.xml" ContentType="application/vnd.openxmlformats-officedocument.theme+xml"/>
  <Override PartName="/ppt/slideLayouts/slideLayout26.xml" ContentType="application/vnd.openxmlformats-officedocument.presentationml.slideLayout+xml"/>
  <Override PartName="/ppt/theme/theme25.xml" ContentType="application/vnd.openxmlformats-officedocument.theme+xml"/>
  <Override PartName="/ppt/slideLayouts/slideLayout27.xml" ContentType="application/vnd.openxmlformats-officedocument.presentationml.slideLayout+xml"/>
  <Override PartName="/ppt/theme/theme26.xml" ContentType="application/vnd.openxmlformats-officedocument.theme+xml"/>
  <Override PartName="/ppt/slideLayouts/slideLayout28.xml" ContentType="application/vnd.openxmlformats-officedocument.presentationml.slideLayout+xml"/>
  <Override PartName="/ppt/theme/theme27.xml" ContentType="application/vnd.openxmlformats-officedocument.theme+xml"/>
  <Override PartName="/ppt/slideLayouts/slideLayout29.xml" ContentType="application/vnd.openxmlformats-officedocument.presentationml.slideLayout+xml"/>
  <Override PartName="/ppt/theme/theme28.xml" ContentType="application/vnd.openxmlformats-officedocument.theme+xml"/>
  <Override PartName="/ppt/slideLayouts/slideLayout30.xml" ContentType="application/vnd.openxmlformats-officedocument.presentationml.slideLayout+xml"/>
  <Override PartName="/ppt/theme/theme29.xml" ContentType="application/vnd.openxmlformats-officedocument.theme+xml"/>
  <Override PartName="/ppt/slideLayouts/slideLayout31.xml" ContentType="application/vnd.openxmlformats-officedocument.presentationml.slideLayout+xml"/>
  <Override PartName="/ppt/theme/theme30.xml" ContentType="application/vnd.openxmlformats-officedocument.theme+xml"/>
  <Override PartName="/ppt/slideLayouts/slideLayout32.xml" ContentType="application/vnd.openxmlformats-officedocument.presentationml.slideLayout+xml"/>
  <Override PartName="/ppt/theme/theme31.xml" ContentType="application/vnd.openxmlformats-officedocument.theme+xml"/>
  <Override PartName="/ppt/slideLayouts/slideLayout33.xml" ContentType="application/vnd.openxmlformats-officedocument.presentationml.slideLayout+xml"/>
  <Override PartName="/ppt/theme/theme32.xml" ContentType="application/vnd.openxmlformats-officedocument.theme+xml"/>
  <Override PartName="/ppt/slideLayouts/slideLayout34.xml" ContentType="application/vnd.openxmlformats-officedocument.presentationml.slideLayout+xml"/>
  <Override PartName="/ppt/theme/theme33.xml" ContentType="application/vnd.openxmlformats-officedocument.theme+xml"/>
  <Override PartName="/ppt/slideLayouts/slideLayout35.xml" ContentType="application/vnd.openxmlformats-officedocument.presentationml.slideLayout+xml"/>
  <Override PartName="/ppt/theme/theme34.xml" ContentType="application/vnd.openxmlformats-officedocument.theme+xml"/>
  <Override PartName="/ppt/slideLayouts/slideLayout36.xml" ContentType="application/vnd.openxmlformats-officedocument.presentationml.slideLayout+xml"/>
  <Override PartName="/ppt/theme/theme35.xml" ContentType="application/vnd.openxmlformats-officedocument.theme+xml"/>
  <Override PartName="/ppt/slideLayouts/slideLayout37.xml" ContentType="application/vnd.openxmlformats-officedocument.presentationml.slideLayout+xml"/>
  <Override PartName="/ppt/theme/theme36.xml" ContentType="application/vnd.openxmlformats-officedocument.theme+xml"/>
  <Override PartName="/ppt/slideLayouts/slideLayout38.xml" ContentType="application/vnd.openxmlformats-officedocument.presentationml.slideLayout+xml"/>
  <Override PartName="/ppt/theme/theme37.xml" ContentType="application/vnd.openxmlformats-officedocument.theme+xml"/>
  <Override PartName="/ppt/slideLayouts/slideLayout39.xml" ContentType="application/vnd.openxmlformats-officedocument.presentationml.slideLayout+xml"/>
  <Override PartName="/ppt/theme/theme38.xml" ContentType="application/vnd.openxmlformats-officedocument.theme+xml"/>
  <Override PartName="/ppt/slideLayouts/slideLayout40.xml" ContentType="application/vnd.openxmlformats-officedocument.presentationml.slideLayout+xml"/>
  <Override PartName="/ppt/theme/theme39.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40.xml" ContentType="application/vnd.openxmlformats-officedocument.theme+xml"/>
  <Override PartName="/ppt/theme/theme4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 id="2147483676" r:id="rId2"/>
    <p:sldMasterId id="2147483678" r:id="rId3"/>
    <p:sldMasterId id="2147483680" r:id="rId4"/>
    <p:sldMasterId id="2147483682" r:id="rId5"/>
    <p:sldMasterId id="2147483684" r:id="rId6"/>
    <p:sldMasterId id="2147483686" r:id="rId7"/>
    <p:sldMasterId id="2147483688" r:id="rId8"/>
    <p:sldMasterId id="2147483690" r:id="rId9"/>
    <p:sldMasterId id="2147483692" r:id="rId10"/>
    <p:sldMasterId id="2147483694" r:id="rId11"/>
    <p:sldMasterId id="2147483696" r:id="rId12"/>
    <p:sldMasterId id="2147483698" r:id="rId13"/>
    <p:sldMasterId id="2147483700" r:id="rId14"/>
    <p:sldMasterId id="2147483702" r:id="rId15"/>
    <p:sldMasterId id="2147483704" r:id="rId16"/>
    <p:sldMasterId id="2147483706" r:id="rId17"/>
    <p:sldMasterId id="2147483708" r:id="rId18"/>
    <p:sldMasterId id="2147483710" r:id="rId19"/>
    <p:sldMasterId id="2147483712" r:id="rId20"/>
    <p:sldMasterId id="2147483714" r:id="rId21"/>
    <p:sldMasterId id="2147483716" r:id="rId22"/>
    <p:sldMasterId id="2147483718" r:id="rId23"/>
    <p:sldMasterId id="2147483720" r:id="rId24"/>
    <p:sldMasterId id="2147483722" r:id="rId25"/>
    <p:sldMasterId id="2147483724" r:id="rId26"/>
    <p:sldMasterId id="2147483726" r:id="rId27"/>
    <p:sldMasterId id="2147483728" r:id="rId28"/>
    <p:sldMasterId id="2147483730" r:id="rId29"/>
    <p:sldMasterId id="2147483732" r:id="rId30"/>
    <p:sldMasterId id="2147483734" r:id="rId31"/>
    <p:sldMasterId id="2147483736" r:id="rId32"/>
    <p:sldMasterId id="2147483738" r:id="rId33"/>
    <p:sldMasterId id="2147483740" r:id="rId34"/>
    <p:sldMasterId id="2147483742" r:id="rId35"/>
    <p:sldMasterId id="2147483744" r:id="rId36"/>
    <p:sldMasterId id="2147483746" r:id="rId37"/>
    <p:sldMasterId id="2147483748" r:id="rId38"/>
    <p:sldMasterId id="2147483750" r:id="rId39"/>
    <p:sldMasterId id="2147483752" r:id="rId40"/>
  </p:sldMasterIdLst>
  <p:notesMasterIdLst>
    <p:notesMasterId r:id="rId136"/>
  </p:notesMasterIdLst>
  <p:sldIdLst>
    <p:sldId id="256" r:id="rId41"/>
    <p:sldId id="257" r:id="rId42"/>
    <p:sldId id="258" r:id="rId43"/>
    <p:sldId id="259" r:id="rId44"/>
    <p:sldId id="260" r:id="rId45"/>
    <p:sldId id="261" r:id="rId46"/>
    <p:sldId id="263" r:id="rId47"/>
    <p:sldId id="262" r:id="rId48"/>
    <p:sldId id="333" r:id="rId49"/>
    <p:sldId id="264" r:id="rId50"/>
    <p:sldId id="265" r:id="rId51"/>
    <p:sldId id="266" r:id="rId52"/>
    <p:sldId id="267" r:id="rId53"/>
    <p:sldId id="268" r:id="rId54"/>
    <p:sldId id="269" r:id="rId55"/>
    <p:sldId id="270" r:id="rId56"/>
    <p:sldId id="271" r:id="rId57"/>
    <p:sldId id="272" r:id="rId58"/>
    <p:sldId id="273" r:id="rId59"/>
    <p:sldId id="274" r:id="rId60"/>
    <p:sldId id="275" r:id="rId61"/>
    <p:sldId id="276" r:id="rId62"/>
    <p:sldId id="277" r:id="rId63"/>
    <p:sldId id="278" r:id="rId64"/>
    <p:sldId id="279" r:id="rId65"/>
    <p:sldId id="280" r:id="rId66"/>
    <p:sldId id="281" r:id="rId67"/>
    <p:sldId id="282" r:id="rId68"/>
    <p:sldId id="283" r:id="rId69"/>
    <p:sldId id="284" r:id="rId70"/>
    <p:sldId id="285" r:id="rId71"/>
    <p:sldId id="286" r:id="rId72"/>
    <p:sldId id="287" r:id="rId73"/>
    <p:sldId id="288" r:id="rId74"/>
    <p:sldId id="289" r:id="rId75"/>
    <p:sldId id="290" r:id="rId76"/>
    <p:sldId id="291" r:id="rId77"/>
    <p:sldId id="292" r:id="rId78"/>
    <p:sldId id="293" r:id="rId79"/>
    <p:sldId id="294" r:id="rId80"/>
    <p:sldId id="295" r:id="rId81"/>
    <p:sldId id="296" r:id="rId82"/>
    <p:sldId id="297" r:id="rId83"/>
    <p:sldId id="298" r:id="rId84"/>
    <p:sldId id="334" r:id="rId85"/>
    <p:sldId id="299" r:id="rId86"/>
    <p:sldId id="301" r:id="rId87"/>
    <p:sldId id="302" r:id="rId88"/>
    <p:sldId id="335" r:id="rId89"/>
    <p:sldId id="303" r:id="rId90"/>
    <p:sldId id="304" r:id="rId91"/>
    <p:sldId id="336" r:id="rId92"/>
    <p:sldId id="305" r:id="rId93"/>
    <p:sldId id="306" r:id="rId94"/>
    <p:sldId id="337" r:id="rId95"/>
    <p:sldId id="307" r:id="rId96"/>
    <p:sldId id="308" r:id="rId97"/>
    <p:sldId id="309" r:id="rId98"/>
    <p:sldId id="310" r:id="rId99"/>
    <p:sldId id="311" r:id="rId100"/>
    <p:sldId id="312" r:id="rId101"/>
    <p:sldId id="313" r:id="rId102"/>
    <p:sldId id="314" r:id="rId103"/>
    <p:sldId id="315" r:id="rId104"/>
    <p:sldId id="316" r:id="rId105"/>
    <p:sldId id="317" r:id="rId106"/>
    <p:sldId id="318" r:id="rId107"/>
    <p:sldId id="319" r:id="rId108"/>
    <p:sldId id="320" r:id="rId109"/>
    <p:sldId id="321" r:id="rId110"/>
    <p:sldId id="322" r:id="rId111"/>
    <p:sldId id="323" r:id="rId112"/>
    <p:sldId id="324" r:id="rId113"/>
    <p:sldId id="325" r:id="rId114"/>
    <p:sldId id="326" r:id="rId115"/>
    <p:sldId id="327" r:id="rId116"/>
    <p:sldId id="328" r:id="rId117"/>
    <p:sldId id="329" r:id="rId118"/>
    <p:sldId id="330" r:id="rId119"/>
    <p:sldId id="331" r:id="rId120"/>
    <p:sldId id="332" r:id="rId121"/>
    <p:sldId id="338" r:id="rId122"/>
    <p:sldId id="339" r:id="rId123"/>
    <p:sldId id="340" r:id="rId124"/>
    <p:sldId id="341" r:id="rId125"/>
    <p:sldId id="342" r:id="rId126"/>
    <p:sldId id="343" r:id="rId127"/>
    <p:sldId id="344" r:id="rId128"/>
    <p:sldId id="345" r:id="rId129"/>
    <p:sldId id="346" r:id="rId130"/>
    <p:sldId id="347" r:id="rId131"/>
    <p:sldId id="348" r:id="rId132"/>
    <p:sldId id="349" r:id="rId133"/>
    <p:sldId id="350" r:id="rId134"/>
    <p:sldId id="351" r:id="rId13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Horry Gou" initials="HG" lastIdx="26" clrIdx="0">
    <p:extLst>
      <p:ext uri="{19B8F6BF-5375-455C-9EA6-DF929625EA0E}">
        <p15:presenceInfo xmlns:p15="http://schemas.microsoft.com/office/powerpoint/2012/main" userId="84d130676a27f6c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239" autoAdjust="0"/>
  </p:normalViewPr>
  <p:slideViewPr>
    <p:cSldViewPr snapToGrid="0">
      <p:cViewPr varScale="1">
        <p:scale>
          <a:sx n="89" d="100"/>
          <a:sy n="89" d="100"/>
        </p:scale>
        <p:origin x="1700" y="52"/>
      </p:cViewPr>
      <p:guideLst/>
    </p:cSldViewPr>
  </p:slideViewPr>
  <p:notesTextViewPr>
    <p:cViewPr>
      <p:scale>
        <a:sx n="1" d="1"/>
        <a:sy n="1" d="1"/>
      </p:scale>
      <p:origin x="0" y="0"/>
    </p:cViewPr>
  </p:notesTextViewPr>
  <p:sorterViewPr>
    <p:cViewPr>
      <p:scale>
        <a:sx n="100" d="100"/>
        <a:sy n="100" d="100"/>
      </p:scale>
      <p:origin x="0" y="-1252"/>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6.xml"/><Relationship Id="rId117" Type="http://schemas.openxmlformats.org/officeDocument/2006/relationships/slide" Target="slides/slide77.xml"/><Relationship Id="rId21" Type="http://schemas.openxmlformats.org/officeDocument/2006/relationships/slideMaster" Target="slideMasters/slideMaster21.xml"/><Relationship Id="rId42" Type="http://schemas.openxmlformats.org/officeDocument/2006/relationships/slide" Target="slides/slide2.xml"/><Relationship Id="rId47" Type="http://schemas.openxmlformats.org/officeDocument/2006/relationships/slide" Target="slides/slide7.xml"/><Relationship Id="rId63" Type="http://schemas.openxmlformats.org/officeDocument/2006/relationships/slide" Target="slides/slide23.xml"/><Relationship Id="rId68" Type="http://schemas.openxmlformats.org/officeDocument/2006/relationships/slide" Target="slides/slide28.xml"/><Relationship Id="rId84" Type="http://schemas.openxmlformats.org/officeDocument/2006/relationships/slide" Target="slides/slide44.xml"/><Relationship Id="rId89" Type="http://schemas.openxmlformats.org/officeDocument/2006/relationships/slide" Target="slides/slide49.xml"/><Relationship Id="rId112" Type="http://schemas.openxmlformats.org/officeDocument/2006/relationships/slide" Target="slides/slide72.xml"/><Relationship Id="rId133" Type="http://schemas.openxmlformats.org/officeDocument/2006/relationships/slide" Target="slides/slide93.xml"/><Relationship Id="rId138" Type="http://schemas.openxmlformats.org/officeDocument/2006/relationships/presProps" Target="presProps.xml"/><Relationship Id="rId16" Type="http://schemas.openxmlformats.org/officeDocument/2006/relationships/slideMaster" Target="slideMasters/slideMaster16.xml"/><Relationship Id="rId107" Type="http://schemas.openxmlformats.org/officeDocument/2006/relationships/slide" Target="slides/slide67.xml"/><Relationship Id="rId11" Type="http://schemas.openxmlformats.org/officeDocument/2006/relationships/slideMaster" Target="slideMasters/slideMaster11.xml"/><Relationship Id="rId32" Type="http://schemas.openxmlformats.org/officeDocument/2006/relationships/slideMaster" Target="slideMasters/slideMaster32.xml"/><Relationship Id="rId37" Type="http://schemas.openxmlformats.org/officeDocument/2006/relationships/slideMaster" Target="slideMasters/slideMaster37.xml"/><Relationship Id="rId53" Type="http://schemas.openxmlformats.org/officeDocument/2006/relationships/slide" Target="slides/slide13.xml"/><Relationship Id="rId58" Type="http://schemas.openxmlformats.org/officeDocument/2006/relationships/slide" Target="slides/slide18.xml"/><Relationship Id="rId74" Type="http://schemas.openxmlformats.org/officeDocument/2006/relationships/slide" Target="slides/slide34.xml"/><Relationship Id="rId79" Type="http://schemas.openxmlformats.org/officeDocument/2006/relationships/slide" Target="slides/slide39.xml"/><Relationship Id="rId102" Type="http://schemas.openxmlformats.org/officeDocument/2006/relationships/slide" Target="slides/slide62.xml"/><Relationship Id="rId123" Type="http://schemas.openxmlformats.org/officeDocument/2006/relationships/slide" Target="slides/slide83.xml"/><Relationship Id="rId128" Type="http://schemas.openxmlformats.org/officeDocument/2006/relationships/slide" Target="slides/slide88.xml"/><Relationship Id="rId5" Type="http://schemas.openxmlformats.org/officeDocument/2006/relationships/slideMaster" Target="slideMasters/slideMaster5.xml"/><Relationship Id="rId90" Type="http://schemas.openxmlformats.org/officeDocument/2006/relationships/slide" Target="slides/slide50.xml"/><Relationship Id="rId95" Type="http://schemas.openxmlformats.org/officeDocument/2006/relationships/slide" Target="slides/slide55.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43" Type="http://schemas.openxmlformats.org/officeDocument/2006/relationships/slide" Target="slides/slide3.xml"/><Relationship Id="rId48" Type="http://schemas.openxmlformats.org/officeDocument/2006/relationships/slide" Target="slides/slide8.xml"/><Relationship Id="rId64" Type="http://schemas.openxmlformats.org/officeDocument/2006/relationships/slide" Target="slides/slide24.xml"/><Relationship Id="rId69" Type="http://schemas.openxmlformats.org/officeDocument/2006/relationships/slide" Target="slides/slide29.xml"/><Relationship Id="rId113" Type="http://schemas.openxmlformats.org/officeDocument/2006/relationships/slide" Target="slides/slide73.xml"/><Relationship Id="rId118" Type="http://schemas.openxmlformats.org/officeDocument/2006/relationships/slide" Target="slides/slide78.xml"/><Relationship Id="rId134" Type="http://schemas.openxmlformats.org/officeDocument/2006/relationships/slide" Target="slides/slide94.xml"/><Relationship Id="rId139"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11.xml"/><Relationship Id="rId72" Type="http://schemas.openxmlformats.org/officeDocument/2006/relationships/slide" Target="slides/slide32.xml"/><Relationship Id="rId80" Type="http://schemas.openxmlformats.org/officeDocument/2006/relationships/slide" Target="slides/slide40.xml"/><Relationship Id="rId85" Type="http://schemas.openxmlformats.org/officeDocument/2006/relationships/slide" Target="slides/slide45.xml"/><Relationship Id="rId93" Type="http://schemas.openxmlformats.org/officeDocument/2006/relationships/slide" Target="slides/slide53.xml"/><Relationship Id="rId98" Type="http://schemas.openxmlformats.org/officeDocument/2006/relationships/slide" Target="slides/slide58.xml"/><Relationship Id="rId121" Type="http://schemas.openxmlformats.org/officeDocument/2006/relationships/slide" Target="slides/slide81.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Master" Target="slideMasters/slideMaster33.xml"/><Relationship Id="rId38" Type="http://schemas.openxmlformats.org/officeDocument/2006/relationships/slideMaster" Target="slideMasters/slideMaster38.xml"/><Relationship Id="rId46" Type="http://schemas.openxmlformats.org/officeDocument/2006/relationships/slide" Target="slides/slide6.xml"/><Relationship Id="rId59" Type="http://schemas.openxmlformats.org/officeDocument/2006/relationships/slide" Target="slides/slide19.xml"/><Relationship Id="rId67" Type="http://schemas.openxmlformats.org/officeDocument/2006/relationships/slide" Target="slides/slide27.xml"/><Relationship Id="rId103" Type="http://schemas.openxmlformats.org/officeDocument/2006/relationships/slide" Target="slides/slide63.xml"/><Relationship Id="rId108" Type="http://schemas.openxmlformats.org/officeDocument/2006/relationships/slide" Target="slides/slide68.xml"/><Relationship Id="rId116" Type="http://schemas.openxmlformats.org/officeDocument/2006/relationships/slide" Target="slides/slide76.xml"/><Relationship Id="rId124" Type="http://schemas.openxmlformats.org/officeDocument/2006/relationships/slide" Target="slides/slide84.xml"/><Relationship Id="rId129" Type="http://schemas.openxmlformats.org/officeDocument/2006/relationships/slide" Target="slides/slide89.xml"/><Relationship Id="rId137" Type="http://schemas.openxmlformats.org/officeDocument/2006/relationships/commentAuthors" Target="commentAuthors.xml"/><Relationship Id="rId20" Type="http://schemas.openxmlformats.org/officeDocument/2006/relationships/slideMaster" Target="slideMasters/slideMaster20.xml"/><Relationship Id="rId41" Type="http://schemas.openxmlformats.org/officeDocument/2006/relationships/slide" Target="slides/slide1.xml"/><Relationship Id="rId54" Type="http://schemas.openxmlformats.org/officeDocument/2006/relationships/slide" Target="slides/slide14.xml"/><Relationship Id="rId62" Type="http://schemas.openxmlformats.org/officeDocument/2006/relationships/slide" Target="slides/slide22.xml"/><Relationship Id="rId70" Type="http://schemas.openxmlformats.org/officeDocument/2006/relationships/slide" Target="slides/slide30.xml"/><Relationship Id="rId75" Type="http://schemas.openxmlformats.org/officeDocument/2006/relationships/slide" Target="slides/slide35.xml"/><Relationship Id="rId83" Type="http://schemas.openxmlformats.org/officeDocument/2006/relationships/slide" Target="slides/slide43.xml"/><Relationship Id="rId88" Type="http://schemas.openxmlformats.org/officeDocument/2006/relationships/slide" Target="slides/slide48.xml"/><Relationship Id="rId91" Type="http://schemas.openxmlformats.org/officeDocument/2006/relationships/slide" Target="slides/slide51.xml"/><Relationship Id="rId96" Type="http://schemas.openxmlformats.org/officeDocument/2006/relationships/slide" Target="slides/slide56.xml"/><Relationship Id="rId111" Type="http://schemas.openxmlformats.org/officeDocument/2006/relationships/slide" Target="slides/slide71.xml"/><Relationship Id="rId132" Type="http://schemas.openxmlformats.org/officeDocument/2006/relationships/slide" Target="slides/slide92.xml"/><Relationship Id="rId14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Master" Target="slideMasters/slideMaster36.xml"/><Relationship Id="rId49" Type="http://schemas.openxmlformats.org/officeDocument/2006/relationships/slide" Target="slides/slide9.xml"/><Relationship Id="rId57" Type="http://schemas.openxmlformats.org/officeDocument/2006/relationships/slide" Target="slides/slide17.xml"/><Relationship Id="rId106" Type="http://schemas.openxmlformats.org/officeDocument/2006/relationships/slide" Target="slides/slide66.xml"/><Relationship Id="rId114" Type="http://schemas.openxmlformats.org/officeDocument/2006/relationships/slide" Target="slides/slide74.xml"/><Relationship Id="rId119" Type="http://schemas.openxmlformats.org/officeDocument/2006/relationships/slide" Target="slides/slide79.xml"/><Relationship Id="rId127" Type="http://schemas.openxmlformats.org/officeDocument/2006/relationships/slide" Target="slides/slide87.xml"/><Relationship Id="rId10" Type="http://schemas.openxmlformats.org/officeDocument/2006/relationships/slideMaster" Target="slideMasters/slideMaster10.xml"/><Relationship Id="rId31" Type="http://schemas.openxmlformats.org/officeDocument/2006/relationships/slideMaster" Target="slideMasters/slideMaster31.xml"/><Relationship Id="rId44" Type="http://schemas.openxmlformats.org/officeDocument/2006/relationships/slide" Target="slides/slide4.xml"/><Relationship Id="rId52" Type="http://schemas.openxmlformats.org/officeDocument/2006/relationships/slide" Target="slides/slide12.xml"/><Relationship Id="rId60" Type="http://schemas.openxmlformats.org/officeDocument/2006/relationships/slide" Target="slides/slide20.xml"/><Relationship Id="rId65" Type="http://schemas.openxmlformats.org/officeDocument/2006/relationships/slide" Target="slides/slide25.xml"/><Relationship Id="rId73" Type="http://schemas.openxmlformats.org/officeDocument/2006/relationships/slide" Target="slides/slide33.xml"/><Relationship Id="rId78" Type="http://schemas.openxmlformats.org/officeDocument/2006/relationships/slide" Target="slides/slide38.xml"/><Relationship Id="rId81" Type="http://schemas.openxmlformats.org/officeDocument/2006/relationships/slide" Target="slides/slide41.xml"/><Relationship Id="rId86" Type="http://schemas.openxmlformats.org/officeDocument/2006/relationships/slide" Target="slides/slide46.xml"/><Relationship Id="rId94" Type="http://schemas.openxmlformats.org/officeDocument/2006/relationships/slide" Target="slides/slide54.xml"/><Relationship Id="rId99" Type="http://schemas.openxmlformats.org/officeDocument/2006/relationships/slide" Target="slides/slide59.xml"/><Relationship Id="rId101" Type="http://schemas.openxmlformats.org/officeDocument/2006/relationships/slide" Target="slides/slide61.xml"/><Relationship Id="rId122" Type="http://schemas.openxmlformats.org/officeDocument/2006/relationships/slide" Target="slides/slide82.xml"/><Relationship Id="rId130" Type="http://schemas.openxmlformats.org/officeDocument/2006/relationships/slide" Target="slides/slide90.xml"/><Relationship Id="rId135" Type="http://schemas.openxmlformats.org/officeDocument/2006/relationships/slide" Target="slides/slide95.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Master" Target="slideMasters/slideMaster39.xml"/><Relationship Id="rId109" Type="http://schemas.openxmlformats.org/officeDocument/2006/relationships/slide" Target="slides/slide69.xml"/><Relationship Id="rId34" Type="http://schemas.openxmlformats.org/officeDocument/2006/relationships/slideMaster" Target="slideMasters/slideMaster34.xml"/><Relationship Id="rId50" Type="http://schemas.openxmlformats.org/officeDocument/2006/relationships/slide" Target="slides/slide10.xml"/><Relationship Id="rId55" Type="http://schemas.openxmlformats.org/officeDocument/2006/relationships/slide" Target="slides/slide15.xml"/><Relationship Id="rId76" Type="http://schemas.openxmlformats.org/officeDocument/2006/relationships/slide" Target="slides/slide36.xml"/><Relationship Id="rId97" Type="http://schemas.openxmlformats.org/officeDocument/2006/relationships/slide" Target="slides/slide57.xml"/><Relationship Id="rId104" Type="http://schemas.openxmlformats.org/officeDocument/2006/relationships/slide" Target="slides/slide64.xml"/><Relationship Id="rId120" Type="http://schemas.openxmlformats.org/officeDocument/2006/relationships/slide" Target="slides/slide80.xml"/><Relationship Id="rId125" Type="http://schemas.openxmlformats.org/officeDocument/2006/relationships/slide" Target="slides/slide85.xml"/><Relationship Id="rId141"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31.xml"/><Relationship Id="rId92" Type="http://schemas.openxmlformats.org/officeDocument/2006/relationships/slide" Target="slides/slide52.xml"/><Relationship Id="rId2" Type="http://schemas.openxmlformats.org/officeDocument/2006/relationships/slideMaster" Target="slideMasters/slideMaster2.xml"/><Relationship Id="rId29" Type="http://schemas.openxmlformats.org/officeDocument/2006/relationships/slideMaster" Target="slideMasters/slideMaster29.xml"/><Relationship Id="rId24" Type="http://schemas.openxmlformats.org/officeDocument/2006/relationships/slideMaster" Target="slideMasters/slideMaster24.xml"/><Relationship Id="rId40" Type="http://schemas.openxmlformats.org/officeDocument/2006/relationships/slideMaster" Target="slideMasters/slideMaster40.xml"/><Relationship Id="rId45" Type="http://schemas.openxmlformats.org/officeDocument/2006/relationships/slide" Target="slides/slide5.xml"/><Relationship Id="rId66" Type="http://schemas.openxmlformats.org/officeDocument/2006/relationships/slide" Target="slides/slide26.xml"/><Relationship Id="rId87" Type="http://schemas.openxmlformats.org/officeDocument/2006/relationships/slide" Target="slides/slide47.xml"/><Relationship Id="rId110" Type="http://schemas.openxmlformats.org/officeDocument/2006/relationships/slide" Target="slides/slide70.xml"/><Relationship Id="rId115" Type="http://schemas.openxmlformats.org/officeDocument/2006/relationships/slide" Target="slides/slide75.xml"/><Relationship Id="rId131" Type="http://schemas.openxmlformats.org/officeDocument/2006/relationships/slide" Target="slides/slide91.xml"/><Relationship Id="rId136" Type="http://schemas.openxmlformats.org/officeDocument/2006/relationships/notesMaster" Target="notesMasters/notesMaster1.xml"/><Relationship Id="rId61" Type="http://schemas.openxmlformats.org/officeDocument/2006/relationships/slide" Target="slides/slide21.xml"/><Relationship Id="rId82" Type="http://schemas.openxmlformats.org/officeDocument/2006/relationships/slide" Target="slides/slide42.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56" Type="http://schemas.openxmlformats.org/officeDocument/2006/relationships/slide" Target="slides/slide16.xml"/><Relationship Id="rId77" Type="http://schemas.openxmlformats.org/officeDocument/2006/relationships/slide" Target="slides/slide37.xml"/><Relationship Id="rId100" Type="http://schemas.openxmlformats.org/officeDocument/2006/relationships/slide" Target="slides/slide60.xml"/><Relationship Id="rId105" Type="http://schemas.openxmlformats.org/officeDocument/2006/relationships/slide" Target="slides/slide65.xml"/><Relationship Id="rId126" Type="http://schemas.openxmlformats.org/officeDocument/2006/relationships/slide" Target="slides/slide8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55B0E5-EDD7-4F9F-B890-338CAECD70C9}" type="datetimeFigureOut">
              <a:rPr lang="zh-CN" altLang="en-US" smtClean="0"/>
              <a:t>2021/11/3</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17C4D1-B545-4002-8CB1-6FDE2801EFA8}" type="slidenum">
              <a:rPr lang="zh-CN" altLang="en-US" smtClean="0"/>
              <a:t>‹#›</a:t>
            </a:fld>
            <a:endParaRPr lang="zh-CN" altLang="en-US"/>
          </a:p>
        </p:txBody>
      </p:sp>
    </p:spTree>
    <p:extLst>
      <p:ext uri="{BB962C8B-B14F-4D97-AF65-F5344CB8AC3E}">
        <p14:creationId xmlns:p14="http://schemas.microsoft.com/office/powerpoint/2010/main" val="31890470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919110-6856-4A64-9A7D-D40C491B9A44}" type="slidenum">
              <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altLang="zh-CN"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48333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4E1A39FF-2C30-45B6-8F91-645ED773424D}" type="slidenum">
              <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altLang="zh-CN"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483331" name="Rectangle 2"/>
          <p:cNvSpPr>
            <a:spLocks noGrp="1" noRot="1" noChangeAspect="1" noChangeArrowheads="1" noTextEdit="1"/>
          </p:cNvSpPr>
          <p:nvPr>
            <p:ph type="sldImg"/>
          </p:nvPr>
        </p:nvSpPr>
        <p:spPr>
          <a:xfrm>
            <a:off x="1371600" y="1143000"/>
            <a:ext cx="4114800" cy="3086100"/>
          </a:xfrm>
          <a:ln/>
        </p:spPr>
      </p:sp>
      <p:sp>
        <p:nvSpPr>
          <p:cNvPr id="483332" name="Rectangle 3"/>
          <p:cNvSpPr>
            <a:spLocks noGrp="1" noChangeArrowheads="1"/>
          </p:cNvSpPr>
          <p:nvPr>
            <p:ph type="body" idx="1"/>
          </p:nvPr>
        </p:nvSpPr>
        <p:spPr>
          <a:xfrm>
            <a:off x="914400" y="4343400"/>
            <a:ext cx="5029200" cy="4114800"/>
          </a:xfrm>
        </p:spPr>
        <p:txBody>
          <a:bodyPr/>
          <a:lstStyle/>
          <a:p>
            <a:endParaRPr lang="zh-CN" altLang="zh-CN" dirty="0"/>
          </a:p>
        </p:txBody>
      </p:sp>
    </p:spTree>
    <p:extLst>
      <p:ext uri="{BB962C8B-B14F-4D97-AF65-F5344CB8AC3E}">
        <p14:creationId xmlns:p14="http://schemas.microsoft.com/office/powerpoint/2010/main" val="42531733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22910A-01DD-4D1E-AA16-0C11FAC0331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45623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718913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074208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164921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975462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583518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79188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95135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841997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10415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sz="1200" b="0" i="0" u="none" strike="noStrike" kern="1200" baseline="0" dirty="0">
              <a:solidFill>
                <a:schemeClr val="tx1"/>
              </a:solidFill>
              <a:latin typeface="+mn-lt"/>
              <a:ea typeface="+mn-ea"/>
              <a:cs typeface="+mn-cs"/>
            </a:endParaRPr>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22910A-01DD-4D1E-AA16-0C11FAC0331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446036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70824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109172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2632908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182494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91577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215349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b="0"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618078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55425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1583288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50693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F17C4D1-B545-4002-8CB1-6FDE2801EFA8}" type="slidenum">
              <a:rPr lang="zh-CN" altLang="en-US" smtClean="0"/>
              <a:t>8</a:t>
            </a:fld>
            <a:endParaRPr lang="zh-CN" altLang="en-US"/>
          </a:p>
        </p:txBody>
      </p:sp>
    </p:spTree>
    <p:extLst>
      <p:ext uri="{BB962C8B-B14F-4D97-AF65-F5344CB8AC3E}">
        <p14:creationId xmlns:p14="http://schemas.microsoft.com/office/powerpoint/2010/main" val="14532652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245959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188713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774926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87294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2254209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285582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668825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B919110-6856-4A64-9A7D-D40C491B9A44}" type="slidenum">
              <a:rPr lang="en-US" altLang="zh-CN"/>
              <a:pPr/>
              <a:t>42</a:t>
            </a:fld>
            <a:endParaRPr lang="en-US" altLang="zh-CN" dirty="0"/>
          </a:p>
        </p:txBody>
      </p:sp>
      <p:sp>
        <p:nvSpPr>
          <p:cNvPr id="48333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E1A39FF-2C30-45B6-8F91-645ED773424D}" type="slidenum">
              <a:rPr lang="en-US" altLang="zh-CN" sz="1200"/>
              <a:pPr algn="r"/>
              <a:t>42</a:t>
            </a:fld>
            <a:endParaRPr lang="en-US" altLang="zh-CN" sz="1200" dirty="0"/>
          </a:p>
        </p:txBody>
      </p:sp>
      <p:sp>
        <p:nvSpPr>
          <p:cNvPr id="483331" name="Rectangle 2"/>
          <p:cNvSpPr>
            <a:spLocks noGrp="1" noRot="1" noChangeAspect="1" noChangeArrowheads="1" noTextEdit="1"/>
          </p:cNvSpPr>
          <p:nvPr>
            <p:ph type="sldImg"/>
          </p:nvPr>
        </p:nvSpPr>
        <p:spPr>
          <a:xfrm>
            <a:off x="1371600" y="1143000"/>
            <a:ext cx="4114800" cy="3086100"/>
          </a:xfrm>
          <a:ln/>
        </p:spPr>
      </p:sp>
      <p:sp>
        <p:nvSpPr>
          <p:cNvPr id="483332" name="Rectangle 3"/>
          <p:cNvSpPr>
            <a:spLocks noGrp="1" noChangeArrowheads="1"/>
          </p:cNvSpPr>
          <p:nvPr>
            <p:ph type="body" idx="1"/>
          </p:nvPr>
        </p:nvSpPr>
        <p:spPr>
          <a:xfrm>
            <a:off x="914400" y="4343400"/>
            <a:ext cx="5029200" cy="4114800"/>
          </a:xfrm>
        </p:spPr>
        <p:txBody>
          <a:bodyPr/>
          <a:lstStyle/>
          <a:p>
            <a:endParaRPr lang="zh-CN" altLang="zh-CN"/>
          </a:p>
        </p:txBody>
      </p:sp>
    </p:spTree>
    <p:extLst>
      <p:ext uri="{BB962C8B-B14F-4D97-AF65-F5344CB8AC3E}">
        <p14:creationId xmlns:p14="http://schemas.microsoft.com/office/powerpoint/2010/main" val="380671880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C78C6D43-13C8-412D-B878-BCB5EB4447FA}" type="slidenum">
              <a:rPr lang="zh-CN" altLang="en-US" smtClean="0"/>
              <a:t>43</a:t>
            </a:fld>
            <a:endParaRPr lang="zh-CN" altLang="en-US"/>
          </a:p>
        </p:txBody>
      </p:sp>
    </p:spTree>
    <p:extLst>
      <p:ext uri="{BB962C8B-B14F-4D97-AF65-F5344CB8AC3E}">
        <p14:creationId xmlns:p14="http://schemas.microsoft.com/office/powerpoint/2010/main" val="163310392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BE9F856-2694-47A1-8D60-4EDBF5A3125D}" type="slidenum">
              <a:rPr lang="zh-CN" altLang="en-US" smtClean="0"/>
              <a:t>44</a:t>
            </a:fld>
            <a:endParaRPr lang="zh-CN" altLang="en-US"/>
          </a:p>
        </p:txBody>
      </p:sp>
    </p:spTree>
    <p:extLst>
      <p:ext uri="{BB962C8B-B14F-4D97-AF65-F5344CB8AC3E}">
        <p14:creationId xmlns:p14="http://schemas.microsoft.com/office/powerpoint/2010/main" val="1777813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B919110-6856-4A64-9A7D-D40C491B9A44}" type="slidenum">
              <a:rPr lang="en-US" altLang="zh-CN"/>
              <a:pPr/>
              <a:t>9</a:t>
            </a:fld>
            <a:endParaRPr lang="en-US" altLang="zh-CN"/>
          </a:p>
        </p:txBody>
      </p:sp>
      <p:sp>
        <p:nvSpPr>
          <p:cNvPr id="48333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E1A39FF-2C30-45B6-8F91-645ED773424D}" type="slidenum">
              <a:rPr lang="en-US" altLang="zh-CN" sz="1200"/>
              <a:pPr algn="r"/>
              <a:t>9</a:t>
            </a:fld>
            <a:endParaRPr lang="en-US" altLang="zh-CN" sz="1200"/>
          </a:p>
        </p:txBody>
      </p:sp>
      <p:sp>
        <p:nvSpPr>
          <p:cNvPr id="483331" name="Rectangle 2"/>
          <p:cNvSpPr>
            <a:spLocks noGrp="1" noRot="1" noChangeAspect="1" noChangeArrowheads="1" noTextEdit="1"/>
          </p:cNvSpPr>
          <p:nvPr>
            <p:ph type="sldImg"/>
          </p:nvPr>
        </p:nvSpPr>
        <p:spPr>
          <a:xfrm>
            <a:off x="1371600" y="1143000"/>
            <a:ext cx="4114800" cy="3086100"/>
          </a:xfrm>
          <a:ln/>
        </p:spPr>
      </p:sp>
      <p:sp>
        <p:nvSpPr>
          <p:cNvPr id="483332" name="Rectangle 3"/>
          <p:cNvSpPr>
            <a:spLocks noGrp="1" noChangeArrowheads="1"/>
          </p:cNvSpPr>
          <p:nvPr>
            <p:ph type="body" idx="1"/>
          </p:nvPr>
        </p:nvSpPr>
        <p:spPr>
          <a:xfrm>
            <a:off x="914400" y="4343400"/>
            <a:ext cx="5029200" cy="4114800"/>
          </a:xfrm>
        </p:spPr>
        <p:txBody>
          <a:bodyPr/>
          <a:lstStyle/>
          <a:p>
            <a:endParaRPr lang="zh-CN" altLang="zh-CN"/>
          </a:p>
        </p:txBody>
      </p:sp>
    </p:spTree>
    <p:extLst>
      <p:ext uri="{BB962C8B-B14F-4D97-AF65-F5344CB8AC3E}">
        <p14:creationId xmlns:p14="http://schemas.microsoft.com/office/powerpoint/2010/main" val="229205626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BE9F856-2694-47A1-8D60-4EDBF5A3125D}" type="slidenum">
              <a:rPr lang="zh-CN" altLang="en-US" smtClean="0"/>
              <a:t>45</a:t>
            </a:fld>
            <a:endParaRPr lang="zh-CN" altLang="en-US"/>
          </a:p>
        </p:txBody>
      </p:sp>
    </p:spTree>
    <p:extLst>
      <p:ext uri="{BB962C8B-B14F-4D97-AF65-F5344CB8AC3E}">
        <p14:creationId xmlns:p14="http://schemas.microsoft.com/office/powerpoint/2010/main" val="26564910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BE9F856-2694-47A1-8D60-4EDBF5A3125D}" type="slidenum">
              <a:rPr lang="zh-CN" altLang="en-US" smtClean="0"/>
              <a:t>46</a:t>
            </a:fld>
            <a:endParaRPr lang="zh-CN" altLang="en-US"/>
          </a:p>
        </p:txBody>
      </p:sp>
    </p:spTree>
    <p:extLst>
      <p:ext uri="{BB962C8B-B14F-4D97-AF65-F5344CB8AC3E}">
        <p14:creationId xmlns:p14="http://schemas.microsoft.com/office/powerpoint/2010/main" val="3497899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BE9F856-2694-47A1-8D60-4EDBF5A3125D}" type="slidenum">
              <a:rPr lang="zh-CN" altLang="en-US" smtClean="0"/>
              <a:t>47</a:t>
            </a:fld>
            <a:endParaRPr lang="zh-CN" altLang="en-US"/>
          </a:p>
        </p:txBody>
      </p:sp>
    </p:spTree>
    <p:extLst>
      <p:ext uri="{BB962C8B-B14F-4D97-AF65-F5344CB8AC3E}">
        <p14:creationId xmlns:p14="http://schemas.microsoft.com/office/powerpoint/2010/main" val="124262663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F17C4D1-B545-4002-8CB1-6FDE2801EFA8}" type="slidenum">
              <a:rPr lang="zh-CN" altLang="en-US" smtClean="0"/>
              <a:t>48</a:t>
            </a:fld>
            <a:endParaRPr lang="zh-CN" altLang="en-US"/>
          </a:p>
        </p:txBody>
      </p:sp>
    </p:spTree>
    <p:extLst>
      <p:ext uri="{BB962C8B-B14F-4D97-AF65-F5344CB8AC3E}">
        <p14:creationId xmlns:p14="http://schemas.microsoft.com/office/powerpoint/2010/main" val="335101807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BE9F856-2694-47A1-8D60-4EDBF5A3125D}" type="slidenum">
              <a:rPr lang="zh-CN" altLang="en-US" smtClean="0"/>
              <a:t>49</a:t>
            </a:fld>
            <a:endParaRPr lang="zh-CN" altLang="en-US"/>
          </a:p>
        </p:txBody>
      </p:sp>
    </p:spTree>
    <p:extLst>
      <p:ext uri="{BB962C8B-B14F-4D97-AF65-F5344CB8AC3E}">
        <p14:creationId xmlns:p14="http://schemas.microsoft.com/office/powerpoint/2010/main" val="423277795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BE9F856-2694-47A1-8D60-4EDBF5A3125D}" type="slidenum">
              <a:rPr lang="zh-CN" altLang="en-US" smtClean="0"/>
              <a:t>50</a:t>
            </a:fld>
            <a:endParaRPr lang="zh-CN" altLang="en-US"/>
          </a:p>
        </p:txBody>
      </p:sp>
    </p:spTree>
    <p:extLst>
      <p:ext uri="{BB962C8B-B14F-4D97-AF65-F5344CB8AC3E}">
        <p14:creationId xmlns:p14="http://schemas.microsoft.com/office/powerpoint/2010/main" val="392190953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F17C4D1-B545-4002-8CB1-6FDE2801EFA8}" type="slidenum">
              <a:rPr lang="zh-CN" altLang="en-US" smtClean="0"/>
              <a:t>51</a:t>
            </a:fld>
            <a:endParaRPr lang="zh-CN" altLang="en-US"/>
          </a:p>
        </p:txBody>
      </p:sp>
    </p:spTree>
    <p:extLst>
      <p:ext uri="{BB962C8B-B14F-4D97-AF65-F5344CB8AC3E}">
        <p14:creationId xmlns:p14="http://schemas.microsoft.com/office/powerpoint/2010/main" val="41285853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BE9F856-2694-47A1-8D60-4EDBF5A3125D}" type="slidenum">
              <a:rPr lang="zh-CN" altLang="en-US" smtClean="0"/>
              <a:t>52</a:t>
            </a:fld>
            <a:endParaRPr lang="zh-CN" altLang="en-US"/>
          </a:p>
        </p:txBody>
      </p:sp>
    </p:spTree>
    <p:extLst>
      <p:ext uri="{BB962C8B-B14F-4D97-AF65-F5344CB8AC3E}">
        <p14:creationId xmlns:p14="http://schemas.microsoft.com/office/powerpoint/2010/main" val="141574275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BE9F856-2694-47A1-8D60-4EDBF5A3125D}" type="slidenum">
              <a:rPr lang="zh-CN" altLang="en-US" smtClean="0"/>
              <a:t>53</a:t>
            </a:fld>
            <a:endParaRPr lang="zh-CN" altLang="en-US"/>
          </a:p>
        </p:txBody>
      </p:sp>
    </p:spTree>
    <p:extLst>
      <p:ext uri="{BB962C8B-B14F-4D97-AF65-F5344CB8AC3E}">
        <p14:creationId xmlns:p14="http://schemas.microsoft.com/office/powerpoint/2010/main" val="64694615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E9F856-2694-47A1-8D60-4EDBF5A3125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858011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9172518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BE9F856-2694-47A1-8D60-4EDBF5A3125D}" type="slidenum">
              <a:rPr lang="zh-CN" altLang="en-US" smtClean="0"/>
              <a:t>55</a:t>
            </a:fld>
            <a:endParaRPr lang="zh-CN" altLang="en-US"/>
          </a:p>
        </p:txBody>
      </p:sp>
    </p:spTree>
    <p:extLst>
      <p:ext uri="{BB962C8B-B14F-4D97-AF65-F5344CB8AC3E}">
        <p14:creationId xmlns:p14="http://schemas.microsoft.com/office/powerpoint/2010/main" val="145128447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BE9F856-2694-47A1-8D60-4EDBF5A3125D}" type="slidenum">
              <a:rPr lang="zh-CN" altLang="en-US" smtClean="0"/>
              <a:t>56</a:t>
            </a:fld>
            <a:endParaRPr lang="zh-CN" altLang="en-US"/>
          </a:p>
        </p:txBody>
      </p:sp>
    </p:spTree>
    <p:extLst>
      <p:ext uri="{BB962C8B-B14F-4D97-AF65-F5344CB8AC3E}">
        <p14:creationId xmlns:p14="http://schemas.microsoft.com/office/powerpoint/2010/main" val="92839502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0373574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E9F856-2694-47A1-8D60-4EDBF5A3125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6268445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B919110-6856-4A64-9A7D-D40C491B9A44}" type="slidenum">
              <a:rPr lang="en-US" altLang="zh-CN"/>
              <a:pPr/>
              <a:t>59</a:t>
            </a:fld>
            <a:endParaRPr lang="en-US" altLang="zh-CN"/>
          </a:p>
        </p:txBody>
      </p:sp>
      <p:sp>
        <p:nvSpPr>
          <p:cNvPr id="48333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E1A39FF-2C30-45B6-8F91-645ED773424D}" type="slidenum">
              <a:rPr lang="en-US" altLang="zh-CN" sz="1200"/>
              <a:pPr algn="r"/>
              <a:t>59</a:t>
            </a:fld>
            <a:endParaRPr lang="en-US" altLang="zh-CN" sz="1200"/>
          </a:p>
        </p:txBody>
      </p:sp>
      <p:sp>
        <p:nvSpPr>
          <p:cNvPr id="483331" name="Rectangle 2"/>
          <p:cNvSpPr>
            <a:spLocks noGrp="1" noRot="1" noChangeAspect="1" noChangeArrowheads="1" noTextEdit="1"/>
          </p:cNvSpPr>
          <p:nvPr>
            <p:ph type="sldImg"/>
          </p:nvPr>
        </p:nvSpPr>
        <p:spPr>
          <a:xfrm>
            <a:off x="1371600" y="1143000"/>
            <a:ext cx="4114800" cy="3086100"/>
          </a:xfrm>
          <a:ln/>
        </p:spPr>
      </p:sp>
      <p:sp>
        <p:nvSpPr>
          <p:cNvPr id="483332" name="Rectangle 3"/>
          <p:cNvSpPr>
            <a:spLocks noGrp="1" noChangeArrowheads="1"/>
          </p:cNvSpPr>
          <p:nvPr>
            <p:ph type="body" idx="1"/>
          </p:nvPr>
        </p:nvSpPr>
        <p:spPr>
          <a:xfrm>
            <a:off x="914400" y="4343400"/>
            <a:ext cx="5029200" cy="4114800"/>
          </a:xfrm>
        </p:spPr>
        <p:txBody>
          <a:bodyPr/>
          <a:lstStyle/>
          <a:p>
            <a:endParaRPr lang="zh-CN" altLang="zh-CN" dirty="0"/>
          </a:p>
        </p:txBody>
      </p:sp>
    </p:spTree>
    <p:extLst>
      <p:ext uri="{BB962C8B-B14F-4D97-AF65-F5344CB8AC3E}">
        <p14:creationId xmlns:p14="http://schemas.microsoft.com/office/powerpoint/2010/main" val="238669335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55259F2-FC60-4146-A39E-AC9961085207}" type="slidenum">
              <a:rPr lang="zh-CN" altLang="en-US" smtClean="0"/>
              <a:t>60</a:t>
            </a:fld>
            <a:endParaRPr lang="zh-CN" altLang="en-US"/>
          </a:p>
        </p:txBody>
      </p:sp>
    </p:spTree>
    <p:extLst>
      <p:ext uri="{BB962C8B-B14F-4D97-AF65-F5344CB8AC3E}">
        <p14:creationId xmlns:p14="http://schemas.microsoft.com/office/powerpoint/2010/main" val="175348417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55259F2-FC60-4146-A39E-AC9961085207}" type="slidenum">
              <a:rPr lang="zh-CN" altLang="en-US" smtClean="0"/>
              <a:t>61</a:t>
            </a:fld>
            <a:endParaRPr lang="zh-CN" altLang="en-US"/>
          </a:p>
        </p:txBody>
      </p:sp>
    </p:spTree>
    <p:extLst>
      <p:ext uri="{BB962C8B-B14F-4D97-AF65-F5344CB8AC3E}">
        <p14:creationId xmlns:p14="http://schemas.microsoft.com/office/powerpoint/2010/main" val="88094197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BE9F856-2694-47A1-8D60-4EDBF5A3125D}" type="slidenum">
              <a:rPr lang="zh-CN" altLang="en-US" smtClean="0"/>
              <a:t>62</a:t>
            </a:fld>
            <a:endParaRPr lang="zh-CN" altLang="en-US"/>
          </a:p>
        </p:txBody>
      </p:sp>
    </p:spTree>
    <p:extLst>
      <p:ext uri="{BB962C8B-B14F-4D97-AF65-F5344CB8AC3E}">
        <p14:creationId xmlns:p14="http://schemas.microsoft.com/office/powerpoint/2010/main" val="349018174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E9F856-2694-47A1-8D60-4EDBF5A3125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6503100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55259F2-FC60-4146-A39E-AC9961085207}" type="slidenum">
              <a:rPr lang="zh-CN" altLang="en-US" smtClean="0"/>
              <a:t>64</a:t>
            </a:fld>
            <a:endParaRPr lang="zh-CN" altLang="en-US"/>
          </a:p>
        </p:txBody>
      </p:sp>
    </p:spTree>
    <p:extLst>
      <p:ext uri="{BB962C8B-B14F-4D97-AF65-F5344CB8AC3E}">
        <p14:creationId xmlns:p14="http://schemas.microsoft.com/office/powerpoint/2010/main" val="23893272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9850871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55259F2-FC60-4146-A39E-AC9961085207}" type="slidenum">
              <a:rPr lang="zh-CN" altLang="en-US" smtClean="0"/>
              <a:t>65</a:t>
            </a:fld>
            <a:endParaRPr lang="zh-CN" altLang="en-US"/>
          </a:p>
        </p:txBody>
      </p:sp>
    </p:spTree>
    <p:extLst>
      <p:ext uri="{BB962C8B-B14F-4D97-AF65-F5344CB8AC3E}">
        <p14:creationId xmlns:p14="http://schemas.microsoft.com/office/powerpoint/2010/main" val="58615487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55259F2-FC60-4146-A39E-AC9961085207}" type="slidenum">
              <a:rPr lang="zh-CN" altLang="en-US" smtClean="0"/>
              <a:t>66</a:t>
            </a:fld>
            <a:endParaRPr lang="zh-CN" altLang="en-US"/>
          </a:p>
        </p:txBody>
      </p:sp>
    </p:spTree>
    <p:extLst>
      <p:ext uri="{BB962C8B-B14F-4D97-AF65-F5344CB8AC3E}">
        <p14:creationId xmlns:p14="http://schemas.microsoft.com/office/powerpoint/2010/main" val="140933712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55259F2-FC60-4146-A39E-AC9961085207}" type="slidenum">
              <a:rPr lang="zh-CN" altLang="en-US" smtClean="0"/>
              <a:t>67</a:t>
            </a:fld>
            <a:endParaRPr lang="zh-CN" altLang="en-US"/>
          </a:p>
        </p:txBody>
      </p:sp>
    </p:spTree>
    <p:extLst>
      <p:ext uri="{BB962C8B-B14F-4D97-AF65-F5344CB8AC3E}">
        <p14:creationId xmlns:p14="http://schemas.microsoft.com/office/powerpoint/2010/main" val="264674546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55259F2-FC60-4146-A39E-AC9961085207}" type="slidenum">
              <a:rPr lang="zh-CN" altLang="en-US" smtClean="0"/>
              <a:t>68</a:t>
            </a:fld>
            <a:endParaRPr lang="zh-CN" altLang="en-US"/>
          </a:p>
        </p:txBody>
      </p:sp>
    </p:spTree>
    <p:extLst>
      <p:ext uri="{BB962C8B-B14F-4D97-AF65-F5344CB8AC3E}">
        <p14:creationId xmlns:p14="http://schemas.microsoft.com/office/powerpoint/2010/main" val="57155970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55259F2-FC60-4146-A39E-AC9961085207}" type="slidenum">
              <a:rPr lang="zh-CN" altLang="en-US" smtClean="0"/>
              <a:t>69</a:t>
            </a:fld>
            <a:endParaRPr lang="zh-CN" altLang="en-US"/>
          </a:p>
        </p:txBody>
      </p:sp>
    </p:spTree>
    <p:extLst>
      <p:ext uri="{BB962C8B-B14F-4D97-AF65-F5344CB8AC3E}">
        <p14:creationId xmlns:p14="http://schemas.microsoft.com/office/powerpoint/2010/main" val="328773258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55259F2-FC60-4146-A39E-AC9961085207}" type="slidenum">
              <a:rPr lang="zh-CN" altLang="en-US" smtClean="0"/>
              <a:t>70</a:t>
            </a:fld>
            <a:endParaRPr lang="zh-CN" altLang="en-US"/>
          </a:p>
        </p:txBody>
      </p:sp>
    </p:spTree>
    <p:extLst>
      <p:ext uri="{BB962C8B-B14F-4D97-AF65-F5344CB8AC3E}">
        <p14:creationId xmlns:p14="http://schemas.microsoft.com/office/powerpoint/2010/main" val="30803916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55259F2-FC60-4146-A39E-AC9961085207}" type="slidenum">
              <a:rPr lang="zh-CN" altLang="en-US" smtClean="0"/>
              <a:t>71</a:t>
            </a:fld>
            <a:endParaRPr lang="zh-CN" altLang="en-US"/>
          </a:p>
        </p:txBody>
      </p:sp>
    </p:spTree>
    <p:extLst>
      <p:ext uri="{BB962C8B-B14F-4D97-AF65-F5344CB8AC3E}">
        <p14:creationId xmlns:p14="http://schemas.microsoft.com/office/powerpoint/2010/main" val="412857109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0BE9F856-2694-47A1-8D60-4EDBF5A3125D}" type="slidenum">
              <a:rPr lang="zh-CN" altLang="en-US" smtClean="0"/>
              <a:t>72</a:t>
            </a:fld>
            <a:endParaRPr lang="zh-CN" altLang="en-US"/>
          </a:p>
        </p:txBody>
      </p:sp>
    </p:spTree>
    <p:extLst>
      <p:ext uri="{BB962C8B-B14F-4D97-AF65-F5344CB8AC3E}">
        <p14:creationId xmlns:p14="http://schemas.microsoft.com/office/powerpoint/2010/main" val="278887530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55259F2-FC60-4146-A39E-AC9961085207}" type="slidenum">
              <a:rPr lang="zh-CN" altLang="en-US" smtClean="0"/>
              <a:t>73</a:t>
            </a:fld>
            <a:endParaRPr lang="zh-CN" altLang="en-US"/>
          </a:p>
        </p:txBody>
      </p:sp>
    </p:spTree>
    <p:extLst>
      <p:ext uri="{BB962C8B-B14F-4D97-AF65-F5344CB8AC3E}">
        <p14:creationId xmlns:p14="http://schemas.microsoft.com/office/powerpoint/2010/main" val="78347150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5259F2-FC60-4146-A39E-AC996108520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127303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1071577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55259F2-FC60-4146-A39E-AC9961085207}" type="slidenum">
              <a:rPr lang="zh-CN" altLang="en-US" smtClean="0"/>
              <a:t>75</a:t>
            </a:fld>
            <a:endParaRPr lang="zh-CN" altLang="en-US"/>
          </a:p>
        </p:txBody>
      </p:sp>
    </p:spTree>
    <p:extLst>
      <p:ext uri="{BB962C8B-B14F-4D97-AF65-F5344CB8AC3E}">
        <p14:creationId xmlns:p14="http://schemas.microsoft.com/office/powerpoint/2010/main" val="415635990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F17C4D1-B545-4002-8CB1-6FDE2801EFA8}" type="slidenum">
              <a:rPr lang="zh-CN" altLang="en-US" smtClean="0"/>
              <a:t>76</a:t>
            </a:fld>
            <a:endParaRPr lang="zh-CN" altLang="en-US"/>
          </a:p>
        </p:txBody>
      </p:sp>
    </p:spTree>
    <p:extLst>
      <p:ext uri="{BB962C8B-B14F-4D97-AF65-F5344CB8AC3E}">
        <p14:creationId xmlns:p14="http://schemas.microsoft.com/office/powerpoint/2010/main" val="125585827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F17C4D1-B545-4002-8CB1-6FDE2801EFA8}" type="slidenum">
              <a:rPr lang="zh-CN" altLang="en-US" smtClean="0"/>
              <a:t>77</a:t>
            </a:fld>
            <a:endParaRPr lang="zh-CN" altLang="en-US"/>
          </a:p>
        </p:txBody>
      </p:sp>
    </p:spTree>
    <p:extLst>
      <p:ext uri="{BB962C8B-B14F-4D97-AF65-F5344CB8AC3E}">
        <p14:creationId xmlns:p14="http://schemas.microsoft.com/office/powerpoint/2010/main" val="346848699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B919110-6856-4A64-9A7D-D40C491B9A44}" type="slidenum">
              <a:rPr lang="en-US" altLang="zh-CN"/>
              <a:pPr/>
              <a:t>82</a:t>
            </a:fld>
            <a:endParaRPr lang="en-US" altLang="zh-CN"/>
          </a:p>
        </p:txBody>
      </p:sp>
      <p:sp>
        <p:nvSpPr>
          <p:cNvPr id="48333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E1A39FF-2C30-45B6-8F91-645ED773424D}" type="slidenum">
              <a:rPr lang="en-US" altLang="zh-CN" sz="1200"/>
              <a:pPr algn="r"/>
              <a:t>82</a:t>
            </a:fld>
            <a:endParaRPr lang="en-US" altLang="zh-CN" sz="1200"/>
          </a:p>
        </p:txBody>
      </p:sp>
      <p:sp>
        <p:nvSpPr>
          <p:cNvPr id="483331" name="Rectangle 2"/>
          <p:cNvSpPr>
            <a:spLocks noGrp="1" noRot="1" noChangeAspect="1" noChangeArrowheads="1" noTextEdit="1"/>
          </p:cNvSpPr>
          <p:nvPr>
            <p:ph type="sldImg"/>
          </p:nvPr>
        </p:nvSpPr>
        <p:spPr>
          <a:xfrm>
            <a:off x="1371600" y="1143000"/>
            <a:ext cx="4114800" cy="3086100"/>
          </a:xfrm>
          <a:ln/>
        </p:spPr>
      </p:sp>
      <p:sp>
        <p:nvSpPr>
          <p:cNvPr id="483332" name="Rectangle 3"/>
          <p:cNvSpPr>
            <a:spLocks noGrp="1" noChangeArrowheads="1"/>
          </p:cNvSpPr>
          <p:nvPr>
            <p:ph type="body" idx="1"/>
          </p:nvPr>
        </p:nvSpPr>
        <p:spPr>
          <a:xfrm>
            <a:off x="914400" y="4343400"/>
            <a:ext cx="5029200" cy="4114800"/>
          </a:xfrm>
        </p:spPr>
        <p:txBody>
          <a:bodyPr/>
          <a:lstStyle/>
          <a:p>
            <a:endParaRPr lang="zh-CN" altLang="zh-CN"/>
          </a:p>
        </p:txBody>
      </p:sp>
    </p:spTree>
    <p:extLst>
      <p:ext uri="{BB962C8B-B14F-4D97-AF65-F5344CB8AC3E}">
        <p14:creationId xmlns:p14="http://schemas.microsoft.com/office/powerpoint/2010/main" val="134609822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55259F2-FC60-4146-A39E-AC9961085207}" type="slidenum">
              <a:rPr lang="zh-CN" altLang="en-US" smtClean="0"/>
              <a:t>83</a:t>
            </a:fld>
            <a:endParaRPr lang="zh-CN" altLang="en-US"/>
          </a:p>
        </p:txBody>
      </p:sp>
    </p:spTree>
    <p:extLst>
      <p:ext uri="{BB962C8B-B14F-4D97-AF65-F5344CB8AC3E}">
        <p14:creationId xmlns:p14="http://schemas.microsoft.com/office/powerpoint/2010/main" val="23962646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BE9F856-2694-47A1-8D60-4EDBF5A3125D}" type="slidenum">
              <a:rPr lang="zh-CN" altLang="en-US" smtClean="0"/>
              <a:t>84</a:t>
            </a:fld>
            <a:endParaRPr lang="zh-CN" altLang="en-US"/>
          </a:p>
        </p:txBody>
      </p:sp>
    </p:spTree>
    <p:extLst>
      <p:ext uri="{BB962C8B-B14F-4D97-AF65-F5344CB8AC3E}">
        <p14:creationId xmlns:p14="http://schemas.microsoft.com/office/powerpoint/2010/main" val="18127320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BE9F856-2694-47A1-8D60-4EDBF5A3125D}" type="slidenum">
              <a:rPr lang="zh-CN" altLang="en-US" smtClean="0"/>
              <a:t>85</a:t>
            </a:fld>
            <a:endParaRPr lang="zh-CN" altLang="en-US"/>
          </a:p>
        </p:txBody>
      </p:sp>
    </p:spTree>
    <p:extLst>
      <p:ext uri="{BB962C8B-B14F-4D97-AF65-F5344CB8AC3E}">
        <p14:creationId xmlns:p14="http://schemas.microsoft.com/office/powerpoint/2010/main" val="200384690"/>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BE9F856-2694-47A1-8D60-4EDBF5A3125D}" type="slidenum">
              <a:rPr lang="zh-CN" altLang="en-US" smtClean="0"/>
              <a:t>86</a:t>
            </a:fld>
            <a:endParaRPr lang="zh-CN" altLang="en-US"/>
          </a:p>
        </p:txBody>
      </p:sp>
    </p:spTree>
    <p:extLst>
      <p:ext uri="{BB962C8B-B14F-4D97-AF65-F5344CB8AC3E}">
        <p14:creationId xmlns:p14="http://schemas.microsoft.com/office/powerpoint/2010/main" val="96637621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55259F2-FC60-4146-A39E-AC9961085207}" type="slidenum">
              <a:rPr lang="zh-CN" altLang="en-US" smtClean="0"/>
              <a:t>87</a:t>
            </a:fld>
            <a:endParaRPr lang="zh-CN" altLang="en-US"/>
          </a:p>
        </p:txBody>
      </p:sp>
    </p:spTree>
    <p:extLst>
      <p:ext uri="{BB962C8B-B14F-4D97-AF65-F5344CB8AC3E}">
        <p14:creationId xmlns:p14="http://schemas.microsoft.com/office/powerpoint/2010/main" val="1780136567"/>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E9F856-2694-47A1-8D60-4EDBF5A3125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43641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b="0"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22910A-01DD-4D1E-AA16-0C11FAC0331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5049999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E9F856-2694-47A1-8D60-4EDBF5A3125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5995378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E9F856-2694-47A1-8D60-4EDBF5A3125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0772875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E9F856-2694-47A1-8D60-4EDBF5A3125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99631758"/>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55259F2-FC60-4146-A39E-AC9961085207}" type="slidenum">
              <a:rPr lang="zh-CN" altLang="en-US" smtClean="0"/>
              <a:t>92</a:t>
            </a:fld>
            <a:endParaRPr lang="zh-CN" altLang="en-US"/>
          </a:p>
        </p:txBody>
      </p:sp>
    </p:spTree>
    <p:extLst>
      <p:ext uri="{BB962C8B-B14F-4D97-AF65-F5344CB8AC3E}">
        <p14:creationId xmlns:p14="http://schemas.microsoft.com/office/powerpoint/2010/main" val="1771935146"/>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BE9F856-2694-47A1-8D60-4EDBF5A3125D}" type="slidenum">
              <a:rPr lang="zh-CN" altLang="en-US" smtClean="0"/>
              <a:t>93</a:t>
            </a:fld>
            <a:endParaRPr lang="zh-CN" altLang="en-US"/>
          </a:p>
        </p:txBody>
      </p:sp>
    </p:spTree>
    <p:extLst>
      <p:ext uri="{BB962C8B-B14F-4D97-AF65-F5344CB8AC3E}">
        <p14:creationId xmlns:p14="http://schemas.microsoft.com/office/powerpoint/2010/main" val="2395585459"/>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55259F2-FC60-4146-A39E-AC9961085207}" type="slidenum">
              <a:rPr lang="zh-CN" altLang="en-US" smtClean="0"/>
              <a:t>94</a:t>
            </a:fld>
            <a:endParaRPr lang="zh-CN" altLang="en-US"/>
          </a:p>
        </p:txBody>
      </p:sp>
    </p:spTree>
    <p:extLst>
      <p:ext uri="{BB962C8B-B14F-4D97-AF65-F5344CB8AC3E}">
        <p14:creationId xmlns:p14="http://schemas.microsoft.com/office/powerpoint/2010/main" val="372710765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55259F2-FC60-4146-A39E-AC9961085207}" type="slidenum">
              <a:rPr lang="zh-CN" altLang="en-US" smtClean="0"/>
              <a:t>95</a:t>
            </a:fld>
            <a:endParaRPr lang="zh-CN" altLang="en-US"/>
          </a:p>
        </p:txBody>
      </p:sp>
    </p:spTree>
    <p:extLst>
      <p:ext uri="{BB962C8B-B14F-4D97-AF65-F5344CB8AC3E}">
        <p14:creationId xmlns:p14="http://schemas.microsoft.com/office/powerpoint/2010/main" val="38163922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C6D43-13C8-412D-B878-BCB5EB4447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45722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 name="Footer Placeholder 2"/>
          <p:cNvSpPr>
            <a:spLocks noGrp="1"/>
          </p:cNvSpPr>
          <p:nvPr>
            <p:ph type="ftr" sz="quarter" idx="11"/>
          </p:nvPr>
        </p:nvSpPr>
        <p:spPr/>
        <p:txBody>
          <a:bodyP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4" name="Slide Number Placeholder 3"/>
          <p:cNvSpPr>
            <a:spLocks noGrp="1"/>
          </p:cNvSpPr>
          <p:nvPr>
            <p:ph type="sldNum" sz="quarter" idx="12"/>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57D72BA7-A053-4C77-BE4A-2C9478A22DA6}"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894996817"/>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923485314"/>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772114756"/>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810059123"/>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65801198"/>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838527785"/>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536449048"/>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899883125"/>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782702108"/>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3820479441"/>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28567878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 name="Footer Placeholder 2"/>
          <p:cNvSpPr>
            <a:spLocks noGrp="1"/>
          </p:cNvSpPr>
          <p:nvPr>
            <p:ph type="ftr" sz="quarter" idx="11"/>
          </p:nvPr>
        </p:nvSpPr>
        <p:spPr/>
        <p:txBody>
          <a:bodyP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4" name="Slide Number Placeholder 3"/>
          <p:cNvSpPr>
            <a:spLocks noGrp="1"/>
          </p:cNvSpPr>
          <p:nvPr>
            <p:ph type="sldNum" sz="quarter" idx="12"/>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57D72BA7-A053-4C77-BE4A-2C9478A22DA6}"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394770859"/>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403781045"/>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3348880141"/>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185753760"/>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241991563"/>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921788947"/>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329002642"/>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671537348"/>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747898854"/>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4252858511"/>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3909693739"/>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898483402"/>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841549953"/>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420602682"/>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000731030"/>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112182848"/>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290545766"/>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3202767190"/>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886815227"/>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859329202"/>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637560061"/>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106503336"/>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524172442"/>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102945762"/>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952427687"/>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zh-CN" kern="0">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ltLang="zh-CN" kern="0">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57D72BA7-A053-4C77-BE4A-2C9478A22DA6}" type="slidenum">
              <a:rPr lang="en-US" altLang="zh-CN" kern="0" smtClean="0">
                <a:solidFill>
                  <a:srgbClr val="000000"/>
                </a:solidFill>
              </a:rPr>
              <a:pPr/>
              <a:t>‹#›</a:t>
            </a:fld>
            <a:endParaRPr lang="en-US" altLang="zh-CN" kern="0">
              <a:solidFill>
                <a:srgbClr val="000000"/>
              </a:solidFill>
            </a:endParaRPr>
          </a:p>
        </p:txBody>
      </p:sp>
    </p:spTree>
    <p:extLst>
      <p:ext uri="{BB962C8B-B14F-4D97-AF65-F5344CB8AC3E}">
        <p14:creationId xmlns:p14="http://schemas.microsoft.com/office/powerpoint/2010/main" val="1594185286"/>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32883483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3351761273"/>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441584748"/>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1" y="122238"/>
            <a:ext cx="8712968" cy="85849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179512" y="1124744"/>
            <a:ext cx="8856984" cy="5472608"/>
          </a:xfrm>
        </p:spPr>
        <p:txBody>
          <a:bodyPr/>
          <a:lstStyle>
            <a:lvl3pPr>
              <a:buClr>
                <a:srgbClr val="9900CC"/>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403232" y="6605736"/>
            <a:ext cx="730424" cy="252264"/>
          </a:xfrm>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480516239"/>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zh-CN" kern="0">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ltLang="zh-CN" kern="0">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57D72BA7-A053-4C77-BE4A-2C9478A22DA6}" type="slidenum">
              <a:rPr lang="en-US" altLang="zh-CN" kern="0" smtClean="0">
                <a:solidFill>
                  <a:srgbClr val="000000"/>
                </a:solidFill>
              </a:rPr>
              <a:pPr/>
              <a:t>‹#›</a:t>
            </a:fld>
            <a:endParaRPr lang="en-US" altLang="zh-CN" kern="0">
              <a:solidFill>
                <a:srgbClr val="000000"/>
              </a:solidFill>
            </a:endParaRPr>
          </a:p>
        </p:txBody>
      </p:sp>
    </p:spTree>
    <p:extLst>
      <p:ext uri="{BB962C8B-B14F-4D97-AF65-F5344CB8AC3E}">
        <p14:creationId xmlns:p14="http://schemas.microsoft.com/office/powerpoint/2010/main" val="3630809326"/>
      </p:ext>
    </p:extLst>
  </p:cSld>
  <p:clrMapOvr>
    <a:masterClrMapping/>
  </p:clrMapOvr>
  <p:transition/>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11.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12.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13.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14.xml"/></Relationships>
</file>

<file path=ppt/slideMasters/_rels/slideMaster14.xml.rels><?xml version="1.0" encoding="UTF-8" standalone="yes"?>
<Relationships xmlns="http://schemas.openxmlformats.org/package/2006/relationships"><Relationship Id="rId2" Type="http://schemas.openxmlformats.org/officeDocument/2006/relationships/theme" Target="../theme/theme14.xml"/><Relationship Id="rId1" Type="http://schemas.openxmlformats.org/officeDocument/2006/relationships/slideLayout" Target="../slideLayouts/slideLayout15.xml"/></Relationships>
</file>

<file path=ppt/slideMasters/_rels/slideMaster15.xml.rels><?xml version="1.0" encoding="UTF-8" standalone="yes"?>
<Relationships xmlns="http://schemas.openxmlformats.org/package/2006/relationships"><Relationship Id="rId2" Type="http://schemas.openxmlformats.org/officeDocument/2006/relationships/theme" Target="../theme/theme15.xml"/><Relationship Id="rId1" Type="http://schemas.openxmlformats.org/officeDocument/2006/relationships/slideLayout" Target="../slideLayouts/slideLayout16.xml"/></Relationships>
</file>

<file path=ppt/slideMasters/_rels/slideMaster16.xml.rels><?xml version="1.0" encoding="UTF-8" standalone="yes"?>
<Relationships xmlns="http://schemas.openxmlformats.org/package/2006/relationships"><Relationship Id="rId2" Type="http://schemas.openxmlformats.org/officeDocument/2006/relationships/theme" Target="../theme/theme16.xml"/><Relationship Id="rId1" Type="http://schemas.openxmlformats.org/officeDocument/2006/relationships/slideLayout" Target="../slideLayouts/slideLayout17.xml"/></Relationships>
</file>

<file path=ppt/slideMasters/_rels/slideMaster17.xml.rels><?xml version="1.0" encoding="UTF-8" standalone="yes"?>
<Relationships xmlns="http://schemas.openxmlformats.org/package/2006/relationships"><Relationship Id="rId2" Type="http://schemas.openxmlformats.org/officeDocument/2006/relationships/theme" Target="../theme/theme17.xml"/><Relationship Id="rId1" Type="http://schemas.openxmlformats.org/officeDocument/2006/relationships/slideLayout" Target="../slideLayouts/slideLayout18.xml"/></Relationships>
</file>

<file path=ppt/slideMasters/_rels/slideMaster18.xml.rels><?xml version="1.0" encoding="UTF-8" standalone="yes"?>
<Relationships xmlns="http://schemas.openxmlformats.org/package/2006/relationships"><Relationship Id="rId2" Type="http://schemas.openxmlformats.org/officeDocument/2006/relationships/theme" Target="../theme/theme18.xml"/><Relationship Id="rId1" Type="http://schemas.openxmlformats.org/officeDocument/2006/relationships/slideLayout" Target="../slideLayouts/slideLayout19.xml"/></Relationships>
</file>

<file path=ppt/slideMasters/_rels/slideMaster19.xml.rels><?xml version="1.0" encoding="UTF-8" standalone="yes"?>
<Relationships xmlns="http://schemas.openxmlformats.org/package/2006/relationships"><Relationship Id="rId2" Type="http://schemas.openxmlformats.org/officeDocument/2006/relationships/theme" Target="../theme/theme19.xml"/><Relationship Id="rId1" Type="http://schemas.openxmlformats.org/officeDocument/2006/relationships/slideLayout" Target="../slideLayouts/slideLayout20.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20.xml.rels><?xml version="1.0" encoding="UTF-8" standalone="yes"?>
<Relationships xmlns="http://schemas.openxmlformats.org/package/2006/relationships"><Relationship Id="rId2" Type="http://schemas.openxmlformats.org/officeDocument/2006/relationships/theme" Target="../theme/theme20.xml"/><Relationship Id="rId1" Type="http://schemas.openxmlformats.org/officeDocument/2006/relationships/slideLayout" Target="../slideLayouts/slideLayout21.xml"/></Relationships>
</file>

<file path=ppt/slideMasters/_rels/slideMaster21.xml.rels><?xml version="1.0" encoding="UTF-8" standalone="yes"?>
<Relationships xmlns="http://schemas.openxmlformats.org/package/2006/relationships"><Relationship Id="rId2" Type="http://schemas.openxmlformats.org/officeDocument/2006/relationships/theme" Target="../theme/theme21.xml"/><Relationship Id="rId1" Type="http://schemas.openxmlformats.org/officeDocument/2006/relationships/slideLayout" Target="../slideLayouts/slideLayout22.xml"/></Relationships>
</file>

<file path=ppt/slideMasters/_rels/slideMaster22.xml.rels><?xml version="1.0" encoding="UTF-8" standalone="yes"?>
<Relationships xmlns="http://schemas.openxmlformats.org/package/2006/relationships"><Relationship Id="rId2" Type="http://schemas.openxmlformats.org/officeDocument/2006/relationships/theme" Target="../theme/theme22.xml"/><Relationship Id="rId1" Type="http://schemas.openxmlformats.org/officeDocument/2006/relationships/slideLayout" Target="../slideLayouts/slideLayout23.xml"/></Relationships>
</file>

<file path=ppt/slideMasters/_rels/slideMaster23.xml.rels><?xml version="1.0" encoding="UTF-8" standalone="yes"?>
<Relationships xmlns="http://schemas.openxmlformats.org/package/2006/relationships"><Relationship Id="rId2" Type="http://schemas.openxmlformats.org/officeDocument/2006/relationships/theme" Target="../theme/theme23.xml"/><Relationship Id="rId1" Type="http://schemas.openxmlformats.org/officeDocument/2006/relationships/slideLayout" Target="../slideLayouts/slideLayout24.xml"/></Relationships>
</file>

<file path=ppt/slideMasters/_rels/slideMaster24.xml.rels><?xml version="1.0" encoding="UTF-8" standalone="yes"?>
<Relationships xmlns="http://schemas.openxmlformats.org/package/2006/relationships"><Relationship Id="rId2" Type="http://schemas.openxmlformats.org/officeDocument/2006/relationships/theme" Target="../theme/theme24.xml"/><Relationship Id="rId1" Type="http://schemas.openxmlformats.org/officeDocument/2006/relationships/slideLayout" Target="../slideLayouts/slideLayout25.xml"/></Relationships>
</file>

<file path=ppt/slideMasters/_rels/slideMaster25.xml.rels><?xml version="1.0" encoding="UTF-8" standalone="yes"?>
<Relationships xmlns="http://schemas.openxmlformats.org/package/2006/relationships"><Relationship Id="rId2" Type="http://schemas.openxmlformats.org/officeDocument/2006/relationships/theme" Target="../theme/theme25.xml"/><Relationship Id="rId1" Type="http://schemas.openxmlformats.org/officeDocument/2006/relationships/slideLayout" Target="../slideLayouts/slideLayout26.xml"/></Relationships>
</file>

<file path=ppt/slideMasters/_rels/slideMaster26.xml.rels><?xml version="1.0" encoding="UTF-8" standalone="yes"?>
<Relationships xmlns="http://schemas.openxmlformats.org/package/2006/relationships"><Relationship Id="rId2" Type="http://schemas.openxmlformats.org/officeDocument/2006/relationships/theme" Target="../theme/theme26.xml"/><Relationship Id="rId1" Type="http://schemas.openxmlformats.org/officeDocument/2006/relationships/slideLayout" Target="../slideLayouts/slideLayout27.xml"/></Relationships>
</file>

<file path=ppt/slideMasters/_rels/slideMaster27.xml.rels><?xml version="1.0" encoding="UTF-8" standalone="yes"?>
<Relationships xmlns="http://schemas.openxmlformats.org/package/2006/relationships"><Relationship Id="rId2" Type="http://schemas.openxmlformats.org/officeDocument/2006/relationships/theme" Target="../theme/theme27.xml"/><Relationship Id="rId1" Type="http://schemas.openxmlformats.org/officeDocument/2006/relationships/slideLayout" Target="../slideLayouts/slideLayout28.xml"/></Relationships>
</file>

<file path=ppt/slideMasters/_rels/slideMaster28.xml.rels><?xml version="1.0" encoding="UTF-8" standalone="yes"?>
<Relationships xmlns="http://schemas.openxmlformats.org/package/2006/relationships"><Relationship Id="rId2" Type="http://schemas.openxmlformats.org/officeDocument/2006/relationships/theme" Target="../theme/theme28.xml"/><Relationship Id="rId1" Type="http://schemas.openxmlformats.org/officeDocument/2006/relationships/slideLayout" Target="../slideLayouts/slideLayout29.xml"/></Relationships>
</file>

<file path=ppt/slideMasters/_rels/slideMaster29.xml.rels><?xml version="1.0" encoding="UTF-8" standalone="yes"?>
<Relationships xmlns="http://schemas.openxmlformats.org/package/2006/relationships"><Relationship Id="rId2" Type="http://schemas.openxmlformats.org/officeDocument/2006/relationships/theme" Target="../theme/theme29.xml"/><Relationship Id="rId1"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30.xml.rels><?xml version="1.0" encoding="UTF-8" standalone="yes"?>
<Relationships xmlns="http://schemas.openxmlformats.org/package/2006/relationships"><Relationship Id="rId2" Type="http://schemas.openxmlformats.org/officeDocument/2006/relationships/theme" Target="../theme/theme30.xml"/><Relationship Id="rId1" Type="http://schemas.openxmlformats.org/officeDocument/2006/relationships/slideLayout" Target="../slideLayouts/slideLayout31.xml"/></Relationships>
</file>

<file path=ppt/slideMasters/_rels/slideMaster31.xml.rels><?xml version="1.0" encoding="UTF-8" standalone="yes"?>
<Relationships xmlns="http://schemas.openxmlformats.org/package/2006/relationships"><Relationship Id="rId2" Type="http://schemas.openxmlformats.org/officeDocument/2006/relationships/theme" Target="../theme/theme31.xml"/><Relationship Id="rId1" Type="http://schemas.openxmlformats.org/officeDocument/2006/relationships/slideLayout" Target="../slideLayouts/slideLayout32.xml"/></Relationships>
</file>

<file path=ppt/slideMasters/_rels/slideMaster32.xml.rels><?xml version="1.0" encoding="UTF-8" standalone="yes"?>
<Relationships xmlns="http://schemas.openxmlformats.org/package/2006/relationships"><Relationship Id="rId2" Type="http://schemas.openxmlformats.org/officeDocument/2006/relationships/theme" Target="../theme/theme32.xml"/><Relationship Id="rId1" Type="http://schemas.openxmlformats.org/officeDocument/2006/relationships/slideLayout" Target="../slideLayouts/slideLayout33.xml"/></Relationships>
</file>

<file path=ppt/slideMasters/_rels/slideMaster33.xml.rels><?xml version="1.0" encoding="UTF-8" standalone="yes"?>
<Relationships xmlns="http://schemas.openxmlformats.org/package/2006/relationships"><Relationship Id="rId2" Type="http://schemas.openxmlformats.org/officeDocument/2006/relationships/theme" Target="../theme/theme33.xml"/><Relationship Id="rId1" Type="http://schemas.openxmlformats.org/officeDocument/2006/relationships/slideLayout" Target="../slideLayouts/slideLayout34.xml"/></Relationships>
</file>

<file path=ppt/slideMasters/_rels/slideMaster34.xml.rels><?xml version="1.0" encoding="UTF-8" standalone="yes"?>
<Relationships xmlns="http://schemas.openxmlformats.org/package/2006/relationships"><Relationship Id="rId2" Type="http://schemas.openxmlformats.org/officeDocument/2006/relationships/theme" Target="../theme/theme34.xml"/><Relationship Id="rId1" Type="http://schemas.openxmlformats.org/officeDocument/2006/relationships/slideLayout" Target="../slideLayouts/slideLayout35.xml"/></Relationships>
</file>

<file path=ppt/slideMasters/_rels/slideMaster35.xml.rels><?xml version="1.0" encoding="UTF-8" standalone="yes"?>
<Relationships xmlns="http://schemas.openxmlformats.org/package/2006/relationships"><Relationship Id="rId2" Type="http://schemas.openxmlformats.org/officeDocument/2006/relationships/theme" Target="../theme/theme35.xml"/><Relationship Id="rId1" Type="http://schemas.openxmlformats.org/officeDocument/2006/relationships/slideLayout" Target="../slideLayouts/slideLayout36.xml"/></Relationships>
</file>

<file path=ppt/slideMasters/_rels/slideMaster36.xml.rels><?xml version="1.0" encoding="UTF-8" standalone="yes"?>
<Relationships xmlns="http://schemas.openxmlformats.org/package/2006/relationships"><Relationship Id="rId2" Type="http://schemas.openxmlformats.org/officeDocument/2006/relationships/theme" Target="../theme/theme36.xml"/><Relationship Id="rId1" Type="http://schemas.openxmlformats.org/officeDocument/2006/relationships/slideLayout" Target="../slideLayouts/slideLayout37.xml"/></Relationships>
</file>

<file path=ppt/slideMasters/_rels/slideMaster37.xml.rels><?xml version="1.0" encoding="UTF-8" standalone="yes"?>
<Relationships xmlns="http://schemas.openxmlformats.org/package/2006/relationships"><Relationship Id="rId2" Type="http://schemas.openxmlformats.org/officeDocument/2006/relationships/theme" Target="../theme/theme37.xml"/><Relationship Id="rId1" Type="http://schemas.openxmlformats.org/officeDocument/2006/relationships/slideLayout" Target="../slideLayouts/slideLayout38.xml"/></Relationships>
</file>

<file path=ppt/slideMasters/_rels/slideMaster38.xml.rels><?xml version="1.0" encoding="UTF-8" standalone="yes"?>
<Relationships xmlns="http://schemas.openxmlformats.org/package/2006/relationships"><Relationship Id="rId2" Type="http://schemas.openxmlformats.org/officeDocument/2006/relationships/theme" Target="../theme/theme38.xml"/><Relationship Id="rId1" Type="http://schemas.openxmlformats.org/officeDocument/2006/relationships/slideLayout" Target="../slideLayouts/slideLayout39.xml"/></Relationships>
</file>

<file path=ppt/slideMasters/_rels/slideMaster39.xml.rels><?xml version="1.0" encoding="UTF-8" standalone="yes"?>
<Relationships xmlns="http://schemas.openxmlformats.org/package/2006/relationships"><Relationship Id="rId2" Type="http://schemas.openxmlformats.org/officeDocument/2006/relationships/theme" Target="../theme/theme39.xml"/><Relationship Id="rId1" Type="http://schemas.openxmlformats.org/officeDocument/2006/relationships/slideLayout" Target="../slideLayouts/slideLayout40.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40.xml.rels><?xml version="1.0" encoding="UTF-8" standalone="yes"?>
<Relationships xmlns="http://schemas.openxmlformats.org/package/2006/relationships"><Relationship Id="rId3" Type="http://schemas.openxmlformats.org/officeDocument/2006/relationships/theme" Target="../theme/theme40.xml"/><Relationship Id="rId2" Type="http://schemas.openxmlformats.org/officeDocument/2006/relationships/slideLayout" Target="../slideLayouts/slideLayout42.xml"/><Relationship Id="rId1" Type="http://schemas.openxmlformats.org/officeDocument/2006/relationships/slideLayout" Target="../slideLayouts/slideLayout41.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7.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537634496"/>
      </p:ext>
    </p:extLst>
  </p:cSld>
  <p:clrMap bg1="lt1" tx1="dk1" bg2="lt2" tx2="dk2" accent1="accent1" accent2="accent2" accent3="accent3" accent4="accent4" accent5="accent5" accent6="accent6" hlink="hlink" folHlink="folHlink"/>
  <p:sldLayoutIdLst>
    <p:sldLayoutId id="2147483675"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50508174"/>
      </p:ext>
    </p:extLst>
  </p:cSld>
  <p:clrMap bg1="lt1" tx1="dk1" bg2="lt2" tx2="dk2" accent1="accent1" accent2="accent2" accent3="accent3" accent4="accent4" accent5="accent5" accent6="accent6" hlink="hlink" folHlink="folHlink"/>
  <p:sldLayoutIdLst>
    <p:sldLayoutId id="2147483693"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504515673"/>
      </p:ext>
    </p:extLst>
  </p:cSld>
  <p:clrMap bg1="lt1" tx1="dk1" bg2="lt2" tx2="dk2" accent1="accent1" accent2="accent2" accent3="accent3" accent4="accent4" accent5="accent5" accent6="accent6" hlink="hlink" folHlink="folHlink"/>
  <p:sldLayoutIdLst>
    <p:sldLayoutId id="2147483695"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953081526"/>
      </p:ext>
    </p:extLst>
  </p:cSld>
  <p:clrMap bg1="lt1" tx1="dk1" bg2="lt2" tx2="dk2" accent1="accent1" accent2="accent2" accent3="accent3" accent4="accent4" accent5="accent5" accent6="accent6" hlink="hlink" folHlink="folHlink"/>
  <p:sldLayoutIdLst>
    <p:sldLayoutId id="2147483697"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3833013708"/>
      </p:ext>
    </p:extLst>
  </p:cSld>
  <p:clrMap bg1="lt1" tx1="dk1" bg2="lt2" tx2="dk2" accent1="accent1" accent2="accent2" accent3="accent3" accent4="accent4" accent5="accent5" accent6="accent6" hlink="hlink" folHlink="folHlink"/>
  <p:sldLayoutIdLst>
    <p:sldLayoutId id="2147483699"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253630349"/>
      </p:ext>
    </p:extLst>
  </p:cSld>
  <p:clrMap bg1="lt1" tx1="dk1" bg2="lt2" tx2="dk2" accent1="accent1" accent2="accent2" accent3="accent3" accent4="accent4" accent5="accent5" accent6="accent6" hlink="hlink" folHlink="folHlink"/>
  <p:sldLayoutIdLst>
    <p:sldLayoutId id="2147483701"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922755124"/>
      </p:ext>
    </p:extLst>
  </p:cSld>
  <p:clrMap bg1="lt1" tx1="dk1" bg2="lt2" tx2="dk2" accent1="accent1" accent2="accent2" accent3="accent3" accent4="accent4" accent5="accent5" accent6="accent6" hlink="hlink" folHlink="folHlink"/>
  <p:sldLayoutIdLst>
    <p:sldLayoutId id="2147483703"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75065741"/>
      </p:ext>
    </p:extLst>
  </p:cSld>
  <p:clrMap bg1="lt1" tx1="dk1" bg2="lt2" tx2="dk2" accent1="accent1" accent2="accent2" accent3="accent3" accent4="accent4" accent5="accent5" accent6="accent6" hlink="hlink" folHlink="folHlink"/>
  <p:sldLayoutIdLst>
    <p:sldLayoutId id="2147483705"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196548277"/>
      </p:ext>
    </p:extLst>
  </p:cSld>
  <p:clrMap bg1="lt1" tx1="dk1" bg2="lt2" tx2="dk2" accent1="accent1" accent2="accent2" accent3="accent3" accent4="accent4" accent5="accent5" accent6="accent6" hlink="hlink" folHlink="folHlink"/>
  <p:sldLayoutIdLst>
    <p:sldLayoutId id="2147483707"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879658883"/>
      </p:ext>
    </p:extLst>
  </p:cSld>
  <p:clrMap bg1="lt1" tx1="dk1" bg2="lt2" tx2="dk2" accent1="accent1" accent2="accent2" accent3="accent3" accent4="accent4" accent5="accent5" accent6="accent6" hlink="hlink" folHlink="folHlink"/>
  <p:sldLayoutIdLst>
    <p:sldLayoutId id="2147483709"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479100559"/>
      </p:ext>
    </p:extLst>
  </p:cSld>
  <p:clrMap bg1="lt1" tx1="dk1" bg2="lt2" tx2="dk2" accent1="accent1" accent2="accent2" accent3="accent3" accent4="accent4" accent5="accent5" accent6="accent6" hlink="hlink" folHlink="folHlink"/>
  <p:sldLayoutIdLst>
    <p:sldLayoutId id="2147483711"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478446735"/>
      </p:ext>
    </p:extLst>
  </p:cSld>
  <p:clrMap bg1="lt1" tx1="dk1" bg2="lt2" tx2="dk2" accent1="accent1" accent2="accent2" accent3="accent3" accent4="accent4" accent5="accent5" accent6="accent6" hlink="hlink" folHlink="folHlink"/>
  <p:sldLayoutIdLst>
    <p:sldLayoutId id="2147483677"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3314693092"/>
      </p:ext>
    </p:extLst>
  </p:cSld>
  <p:clrMap bg1="lt1" tx1="dk1" bg2="lt2" tx2="dk2" accent1="accent1" accent2="accent2" accent3="accent3" accent4="accent4" accent5="accent5" accent6="accent6" hlink="hlink" folHlink="folHlink"/>
  <p:sldLayoutIdLst>
    <p:sldLayoutId id="2147483713"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964057236"/>
      </p:ext>
    </p:extLst>
  </p:cSld>
  <p:clrMap bg1="lt1" tx1="dk1" bg2="lt2" tx2="dk2" accent1="accent1" accent2="accent2" accent3="accent3" accent4="accent4" accent5="accent5" accent6="accent6" hlink="hlink" folHlink="folHlink"/>
  <p:sldLayoutIdLst>
    <p:sldLayoutId id="2147483715"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3038868718"/>
      </p:ext>
    </p:extLst>
  </p:cSld>
  <p:clrMap bg1="lt1" tx1="dk1" bg2="lt2" tx2="dk2" accent1="accent1" accent2="accent2" accent3="accent3" accent4="accent4" accent5="accent5" accent6="accent6" hlink="hlink" folHlink="folHlink"/>
  <p:sldLayoutIdLst>
    <p:sldLayoutId id="2147483717"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30381552"/>
      </p:ext>
    </p:extLst>
  </p:cSld>
  <p:clrMap bg1="lt1" tx1="dk1" bg2="lt2" tx2="dk2" accent1="accent1" accent2="accent2" accent3="accent3" accent4="accent4" accent5="accent5" accent6="accent6" hlink="hlink" folHlink="folHlink"/>
  <p:sldLayoutIdLst>
    <p:sldLayoutId id="2147483719"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931252787"/>
      </p:ext>
    </p:extLst>
  </p:cSld>
  <p:clrMap bg1="lt1" tx1="dk1" bg2="lt2" tx2="dk2" accent1="accent1" accent2="accent2" accent3="accent3" accent4="accent4" accent5="accent5" accent6="accent6" hlink="hlink" folHlink="folHlink"/>
  <p:sldLayoutIdLst>
    <p:sldLayoutId id="2147483721"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506205210"/>
      </p:ext>
    </p:extLst>
  </p:cSld>
  <p:clrMap bg1="lt1" tx1="dk1" bg2="lt2" tx2="dk2" accent1="accent1" accent2="accent2" accent3="accent3" accent4="accent4" accent5="accent5" accent6="accent6" hlink="hlink" folHlink="folHlink"/>
  <p:sldLayoutIdLst>
    <p:sldLayoutId id="2147483723"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321025532"/>
      </p:ext>
    </p:extLst>
  </p:cSld>
  <p:clrMap bg1="lt1" tx1="dk1" bg2="lt2" tx2="dk2" accent1="accent1" accent2="accent2" accent3="accent3" accent4="accent4" accent5="accent5" accent6="accent6" hlink="hlink" folHlink="folHlink"/>
  <p:sldLayoutIdLst>
    <p:sldLayoutId id="2147483725"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052180679"/>
      </p:ext>
    </p:extLst>
  </p:cSld>
  <p:clrMap bg1="lt1" tx1="dk1" bg2="lt2" tx2="dk2" accent1="accent1" accent2="accent2" accent3="accent3" accent4="accent4" accent5="accent5" accent6="accent6" hlink="hlink" folHlink="folHlink"/>
  <p:sldLayoutIdLst>
    <p:sldLayoutId id="2147483727"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226628006"/>
      </p:ext>
    </p:extLst>
  </p:cSld>
  <p:clrMap bg1="lt1" tx1="dk1" bg2="lt2" tx2="dk2" accent1="accent1" accent2="accent2" accent3="accent3" accent4="accent4" accent5="accent5" accent6="accent6" hlink="hlink" folHlink="folHlink"/>
  <p:sldLayoutIdLst>
    <p:sldLayoutId id="2147483729"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976459512"/>
      </p:ext>
    </p:extLst>
  </p:cSld>
  <p:clrMap bg1="lt1" tx1="dk1" bg2="lt2" tx2="dk2" accent1="accent1" accent2="accent2" accent3="accent3" accent4="accent4" accent5="accent5" accent6="accent6" hlink="hlink" folHlink="folHlink"/>
  <p:sldLayoutIdLst>
    <p:sldLayoutId id="2147483731"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4152732295"/>
      </p:ext>
    </p:extLst>
  </p:cSld>
  <p:clrMap bg1="lt1" tx1="dk1" bg2="lt2" tx2="dk2" accent1="accent1" accent2="accent2" accent3="accent3" accent4="accent4" accent5="accent5" accent6="accent6" hlink="hlink" folHlink="folHlink"/>
  <p:sldLayoutIdLst>
    <p:sldLayoutId id="2147483679"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609669708"/>
      </p:ext>
    </p:extLst>
  </p:cSld>
  <p:clrMap bg1="lt1" tx1="dk1" bg2="lt2" tx2="dk2" accent1="accent1" accent2="accent2" accent3="accent3" accent4="accent4" accent5="accent5" accent6="accent6" hlink="hlink" folHlink="folHlink"/>
  <p:sldLayoutIdLst>
    <p:sldLayoutId id="2147483733"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3380001932"/>
      </p:ext>
    </p:extLst>
  </p:cSld>
  <p:clrMap bg1="lt1" tx1="dk1" bg2="lt2" tx2="dk2" accent1="accent1" accent2="accent2" accent3="accent3" accent4="accent4" accent5="accent5" accent6="accent6" hlink="hlink" folHlink="folHlink"/>
  <p:sldLayoutIdLst>
    <p:sldLayoutId id="2147483735"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009520705"/>
      </p:ext>
    </p:extLst>
  </p:cSld>
  <p:clrMap bg1="lt1" tx1="dk1" bg2="lt2" tx2="dk2" accent1="accent1" accent2="accent2" accent3="accent3" accent4="accent4" accent5="accent5" accent6="accent6" hlink="hlink" folHlink="folHlink"/>
  <p:sldLayoutIdLst>
    <p:sldLayoutId id="2147483737"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785643294"/>
      </p:ext>
    </p:extLst>
  </p:cSld>
  <p:clrMap bg1="lt1" tx1="dk1" bg2="lt2" tx2="dk2" accent1="accent1" accent2="accent2" accent3="accent3" accent4="accent4" accent5="accent5" accent6="accent6" hlink="hlink" folHlink="folHlink"/>
  <p:sldLayoutIdLst>
    <p:sldLayoutId id="2147483739"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154720833"/>
      </p:ext>
    </p:extLst>
  </p:cSld>
  <p:clrMap bg1="lt1" tx1="dk1" bg2="lt2" tx2="dk2" accent1="accent1" accent2="accent2" accent3="accent3" accent4="accent4" accent5="accent5" accent6="accent6" hlink="hlink" folHlink="folHlink"/>
  <p:sldLayoutIdLst>
    <p:sldLayoutId id="2147483741"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686403588"/>
      </p:ext>
    </p:extLst>
  </p:cSld>
  <p:clrMap bg1="lt1" tx1="dk1" bg2="lt2" tx2="dk2" accent1="accent1" accent2="accent2" accent3="accent3" accent4="accent4" accent5="accent5" accent6="accent6" hlink="hlink" folHlink="folHlink"/>
  <p:sldLayoutIdLst>
    <p:sldLayoutId id="2147483743"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522889328"/>
      </p:ext>
    </p:extLst>
  </p:cSld>
  <p:clrMap bg1="lt1" tx1="dk1" bg2="lt2" tx2="dk2" accent1="accent1" accent2="accent2" accent3="accent3" accent4="accent4" accent5="accent5" accent6="accent6" hlink="hlink" folHlink="folHlink"/>
  <p:sldLayoutIdLst>
    <p:sldLayoutId id="2147483745"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79932053"/>
      </p:ext>
    </p:extLst>
  </p:cSld>
  <p:clrMap bg1="lt1" tx1="dk1" bg2="lt2" tx2="dk2" accent1="accent1" accent2="accent2" accent3="accent3" accent4="accent4" accent5="accent5" accent6="accent6" hlink="hlink" folHlink="folHlink"/>
  <p:sldLayoutIdLst>
    <p:sldLayoutId id="2147483747"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454800438"/>
      </p:ext>
    </p:extLst>
  </p:cSld>
  <p:clrMap bg1="lt1" tx1="dk1" bg2="lt2" tx2="dk2" accent1="accent1" accent2="accent2" accent3="accent3" accent4="accent4" accent5="accent5" accent6="accent6" hlink="hlink" folHlink="folHlink"/>
  <p:sldLayoutIdLst>
    <p:sldLayoutId id="2147483749"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582023647"/>
      </p:ext>
    </p:extLst>
  </p:cSld>
  <p:clrMap bg1="lt1" tx1="dk1" bg2="lt2" tx2="dk2" accent1="accent1" accent2="accent2" accent3="accent3" accent4="accent4" accent5="accent5" accent6="accent6" hlink="hlink" folHlink="folHlink"/>
  <p:sldLayoutIdLst>
    <p:sldLayoutId id="2147483751"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414712283"/>
      </p:ext>
    </p:extLst>
  </p:cSld>
  <p:clrMap bg1="lt1" tx1="dk1" bg2="lt2" tx2="dk2" accent1="accent1" accent2="accent2" accent3="accent3" accent4="accent4" accent5="accent5" accent6="accent6" hlink="hlink" folHlink="folHlink"/>
  <p:sldLayoutIdLst>
    <p:sldLayoutId id="2147483681"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752593582"/>
      </p:ext>
    </p:extLst>
  </p:cSld>
  <p:clrMap bg1="lt1" tx1="dk1" bg2="lt2" tx2="dk2" accent1="accent1" accent2="accent2" accent3="accent3" accent4="accent4" accent5="accent5" accent6="accent6" hlink="hlink" folHlink="folHlink"/>
  <p:sldLayoutIdLst>
    <p:sldLayoutId id="2147483753" r:id="rId1"/>
    <p:sldLayoutId id="2147483754" r:id="rId2"/>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85899044"/>
      </p:ext>
    </p:extLst>
  </p:cSld>
  <p:clrMap bg1="lt1" tx1="dk1" bg2="lt2" tx2="dk2" accent1="accent1" accent2="accent2" accent3="accent3" accent4="accent4" accent5="accent5" accent6="accent6" hlink="hlink" folHlink="folHlink"/>
  <p:sldLayoutIdLst>
    <p:sldLayoutId id="2147483683"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088227660"/>
      </p:ext>
    </p:extLst>
  </p:cSld>
  <p:clrMap bg1="lt1" tx1="dk1" bg2="lt2" tx2="dk2" accent1="accent1" accent2="accent2" accent3="accent3" accent4="accent4" accent5="accent5" accent6="accent6" hlink="hlink" folHlink="folHlink"/>
  <p:sldLayoutIdLst>
    <p:sldLayoutId id="2147483685"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998820996"/>
      </p:ext>
    </p:extLst>
  </p:cSld>
  <p:clrMap bg1="lt1" tx1="dk1" bg2="lt2" tx2="dk2" accent1="accent1" accent2="accent2" accent3="accent3" accent4="accent4" accent5="accent5" accent6="accent6" hlink="hlink" folHlink="folHlink"/>
  <p:sldLayoutIdLst>
    <p:sldLayoutId id="2147483687"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797653259"/>
      </p:ext>
    </p:extLst>
  </p:cSld>
  <p:clrMap bg1="lt1" tx1="dk1" bg2="lt2" tx2="dk2" accent1="accent1" accent2="accent2" accent3="accent3" accent4="accent4" accent5="accent5" accent6="accent6" hlink="hlink" folHlink="folHlink"/>
  <p:sldLayoutIdLst>
    <p:sldLayoutId id="2147483689" r:id="rId1"/>
    <p:sldLayoutId id="2147483755" r:id="rId2"/>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3174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174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3175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FD978E6-38DD-4620-B866-3013F2250428}"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686621640"/>
      </p:ext>
    </p:extLst>
  </p:cSld>
  <p:clrMap bg1="lt1" tx1="dk1" bg2="lt2" tx2="dk2" accent1="accent1" accent2="accent2" accent3="accent3" accent4="accent4" accent5="accent5" accent6="accent6" hlink="hlink" folHlink="folHlink"/>
  <p:sldLayoutIdLst>
    <p:sldLayoutId id="2147483691" r:id="rId1"/>
  </p:sldLayoutIdLst>
  <p:transition/>
  <p:hf hdr="0" ft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p:titleStyle>
    <p:body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hyperlink" Target="http://cs101.ucas.edu.cn/file/Personal_Artifact/" TargetMode="External"/><Relationship Id="rId2" Type="http://schemas.openxmlformats.org/officeDocument/2006/relationships/hyperlink" Target="https://www.w3schools.com/"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2.xml"/><Relationship Id="rId1" Type="http://schemas.openxmlformats.org/officeDocument/2006/relationships/slideLayout" Target="../slideLayouts/slideLayout3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0.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6.xml"/><Relationship Id="rId1" Type="http://schemas.openxmlformats.org/officeDocument/2006/relationships/slideLayout" Target="../slideLayouts/slideLayout41.xm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42.xml"/></Relationships>
</file>

<file path=ppt/slides/_rels/slide4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8.xml"/><Relationship Id="rId1" Type="http://schemas.openxmlformats.org/officeDocument/2006/relationships/slideLayout" Target="../slideLayouts/slideLayout4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1.xml"/></Relationships>
</file>

<file path=ppt/slides/_rels/slide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3.xml"/><Relationship Id="rId1" Type="http://schemas.openxmlformats.org/officeDocument/2006/relationships/slideLayout" Target="../slideLayouts/slideLayout4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1.xml"/></Relationships>
</file>

<file path=ppt/slides/_rels/slide5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6.xml"/><Relationship Id="rId1" Type="http://schemas.openxmlformats.org/officeDocument/2006/relationships/slideLayout" Target="../slideLayouts/slideLayout41.xml"/><Relationship Id="rId4" Type="http://schemas.openxmlformats.org/officeDocument/2006/relationships/image" Target="../media/image17.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1.xml"/></Relationships>
</file>

<file path=ppt/slides/_rels/slide5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9.xml"/><Relationship Id="rId1" Type="http://schemas.openxmlformats.org/officeDocument/2006/relationships/slideLayout" Target="../slideLayouts/slideLayout41.xml"/><Relationship Id="rId4" Type="http://schemas.openxmlformats.org/officeDocument/2006/relationships/image" Target="../media/image19.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1.xml"/></Relationships>
</file>

<file path=ppt/slides/_rels/slide5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2.xml"/><Relationship Id="rId1" Type="http://schemas.openxmlformats.org/officeDocument/2006/relationships/slideLayout" Target="../slideLayouts/slideLayout41.xml"/></Relationships>
</file>

<file path=ppt/slides/_rels/slide5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3.xml"/><Relationship Id="rId1" Type="http://schemas.openxmlformats.org/officeDocument/2006/relationships/slideLayout" Target="../slideLayouts/slideLayout41.xml"/><Relationship Id="rId4" Type="http://schemas.openxmlformats.org/officeDocument/2006/relationships/image" Target="../media/image22.png"/></Relationships>
</file>

<file path=ppt/slides/_rels/slide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4.xml"/><Relationship Id="rId1" Type="http://schemas.openxmlformats.org/officeDocument/2006/relationships/slideLayout" Target="../slideLayouts/slideLayout4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5.xml"/><Relationship Id="rId1" Type="http://schemas.openxmlformats.org/officeDocument/2006/relationships/slideLayout" Target="../slideLayouts/slideLayout4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1.xml"/></Relationships>
</file>

<file path=ppt/slides/_rels/slide6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8.xml"/><Relationship Id="rId1" Type="http://schemas.openxmlformats.org/officeDocument/2006/relationships/slideLayout" Target="../slideLayouts/slideLayout4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1.xml"/></Relationships>
</file>

<file path=ppt/slides/_rels/slide6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1.xml"/><Relationship Id="rId1" Type="http://schemas.openxmlformats.org/officeDocument/2006/relationships/slideLayout" Target="../slideLayouts/slideLayout41.xml"/><Relationship Id="rId5" Type="http://schemas.openxmlformats.org/officeDocument/2006/relationships/image" Target="../media/image27.png"/><Relationship Id="rId4" Type="http://schemas.openxmlformats.org/officeDocument/2006/relationships/image" Target="../media/image26.pn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1.xml"/></Relationships>
</file>

<file path=ppt/slides/_rels/slide6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3.xml"/><Relationship Id="rId1" Type="http://schemas.openxmlformats.org/officeDocument/2006/relationships/slideLayout" Target="../slideLayouts/slideLayout41.xml"/></Relationships>
</file>

<file path=ppt/slides/_rels/slide6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4.xml"/><Relationship Id="rId1" Type="http://schemas.openxmlformats.org/officeDocument/2006/relationships/slideLayout" Target="../slideLayouts/slideLayout41.xml"/><Relationship Id="rId5" Type="http://schemas.openxmlformats.org/officeDocument/2006/relationships/image" Target="../media/image31.png"/><Relationship Id="rId4" Type="http://schemas.openxmlformats.org/officeDocument/2006/relationships/image" Target="../media/image3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5.xml"/><Relationship Id="rId1" Type="http://schemas.openxmlformats.org/officeDocument/2006/relationships/slideLayout" Target="../slideLayouts/slideLayout4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41.xml"/></Relationships>
</file>

<file path=ppt/slides/_rels/slide7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7.xml"/><Relationship Id="rId1" Type="http://schemas.openxmlformats.org/officeDocument/2006/relationships/slideLayout" Target="../slideLayouts/slideLayout41.xml"/></Relationships>
</file>

<file path=ppt/slides/_rels/slide7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8.xml"/><Relationship Id="rId1" Type="http://schemas.openxmlformats.org/officeDocument/2006/relationships/slideLayout" Target="../slideLayouts/slideLayout41.xml"/></Relationships>
</file>

<file path=ppt/slides/_rels/slide7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9.xml"/><Relationship Id="rId1" Type="http://schemas.openxmlformats.org/officeDocument/2006/relationships/slideLayout" Target="../slideLayouts/slideLayout41.xml"/><Relationship Id="rId5" Type="http://schemas.openxmlformats.org/officeDocument/2006/relationships/image" Target="../media/image37.png"/><Relationship Id="rId4" Type="http://schemas.openxmlformats.org/officeDocument/2006/relationships/image" Target="../media/image36.png"/></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4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4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4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8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3.xml"/><Relationship Id="rId1" Type="http://schemas.openxmlformats.org/officeDocument/2006/relationships/slideLayout" Target="../slideLayouts/slideLayout4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4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41.xml"/></Relationships>
</file>

<file path=ppt/slides/_rels/slide8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76.xml"/><Relationship Id="rId1" Type="http://schemas.openxmlformats.org/officeDocument/2006/relationships/slideLayout" Target="../slideLayouts/slideLayout4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4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4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41.xml"/></Relationships>
</file>

<file path=ppt/slides/_rels/slide8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80.xml"/><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4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4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41.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41.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41.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D72BA7-A053-4C77-BE4A-2C9478A22DA6}" type="slidenum">
              <a:rPr kumimoji="0" lang="en-US" altLang="zh-CN" sz="1000" b="0" i="0" u="none" strike="noStrike" kern="120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altLang="zh-CN" sz="1000" b="0" i="0" u="none" strike="noStrike" kern="1200" cap="none" spc="0" normalizeH="0" baseline="0" noProof="0" dirty="0">
              <a:ln>
                <a:noFill/>
              </a:ln>
              <a:solidFill>
                <a:srgbClr val="000000"/>
              </a:solidFill>
              <a:effectLst/>
              <a:uLnTx/>
              <a:uFillTx/>
              <a:latin typeface="Arial"/>
              <a:cs typeface="+mn-cs"/>
            </a:endParaRPr>
          </a:p>
        </p:txBody>
      </p:sp>
      <p:sp>
        <p:nvSpPr>
          <p:cNvPr id="482306" name="Rectangle 2"/>
          <p:cNvSpPr>
            <a:spLocks noGrp="1" noChangeArrowheads="1"/>
          </p:cNvSpPr>
          <p:nvPr>
            <p:ph type="ctrTitle" idx="4294967295"/>
          </p:nvPr>
        </p:nvSpPr>
        <p:spPr>
          <a:xfrm>
            <a:off x="-1524000" y="1484318"/>
            <a:ext cx="12192000" cy="5113337"/>
          </a:xfrm>
          <a:noFill/>
        </p:spPr>
        <p:txBody>
          <a:bodyPr anchor="ctr"/>
          <a:lstStyle/>
          <a:p>
            <a:pPr algn="ctr"/>
            <a:br>
              <a:rPr lang="zh-CN" altLang="en-US" dirty="0"/>
            </a:br>
            <a:r>
              <a:rPr lang="en-US" altLang="zh-CN" sz="4800" dirty="0"/>
              <a:t>Lab Slides</a:t>
            </a:r>
            <a:br>
              <a:rPr lang="en-US" altLang="zh-CN" sz="4800" dirty="0"/>
            </a:br>
            <a:r>
              <a:rPr lang="en-US" altLang="zh-CN" sz="4800" dirty="0"/>
              <a:t>Personal Artifact</a:t>
            </a:r>
            <a:br>
              <a:rPr lang="en-US" altLang="zh-CN" sz="4800" dirty="0"/>
            </a:br>
            <a:br>
              <a:rPr lang="zh-CN" altLang="en-US" sz="6600"/>
            </a:br>
            <a:endParaRPr lang="en-US" altLang="zh-CN" sz="1800" dirty="0"/>
          </a:p>
        </p:txBody>
      </p:sp>
      <p:pic>
        <p:nvPicPr>
          <p:cNvPr id="9" name="Picture 2" descr="http://www.gucas.ac.cn/newStyle/images/lougou.png"/>
          <p:cNvPicPr>
            <a:picLocks noChangeAspect="1" noChangeArrowheads="1"/>
          </p:cNvPicPr>
          <p:nvPr/>
        </p:nvPicPr>
        <p:blipFill>
          <a:blip r:embed="rId3" cstate="print"/>
          <a:srcRect/>
          <a:stretch>
            <a:fillRect/>
          </a:stretch>
        </p:blipFill>
        <p:spPr bwMode="auto">
          <a:xfrm>
            <a:off x="-108519" y="3"/>
            <a:ext cx="4381500" cy="1047751"/>
          </a:xfrm>
          <a:prstGeom prst="rect">
            <a:avLst/>
          </a:prstGeom>
          <a:noFill/>
        </p:spPr>
      </p:pic>
      <p:sp>
        <p:nvSpPr>
          <p:cNvPr id="2" name="矩形 1"/>
          <p:cNvSpPr/>
          <p:nvPr/>
        </p:nvSpPr>
        <p:spPr>
          <a:xfrm>
            <a:off x="7630661" y="3"/>
            <a:ext cx="1756147"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srgbClr val="000000"/>
                </a:solidFill>
                <a:effectLst/>
                <a:uLnTx/>
                <a:uFillTx/>
                <a:latin typeface="Arial"/>
                <a:cs typeface="+mn-cs"/>
              </a:rPr>
              <a:t>CS101</a:t>
            </a:r>
            <a:endParaRPr kumimoji="0" lang="zh-CN" altLang="en-US" sz="3600" b="0" i="0" u="none" strike="noStrike" kern="120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098574104"/>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D4CED7F-34C9-4D5D-853C-600DF210270E}"/>
              </a:ext>
            </a:extLst>
          </p:cNvPr>
          <p:cNvSpPr>
            <a:spLocks noGrp="1"/>
          </p:cNvSpPr>
          <p:nvPr>
            <p:ph type="title"/>
          </p:nvPr>
        </p:nvSpPr>
        <p:spPr>
          <a:xfrm>
            <a:off x="979107" y="318883"/>
            <a:ext cx="8882135" cy="858490"/>
          </a:xfrm>
        </p:spPr>
        <p:txBody>
          <a:bodyPr>
            <a:normAutofit fontScale="90000"/>
          </a:bodyPr>
          <a:lstStyle/>
          <a:p>
            <a:r>
              <a:rPr lang="en-US" altLang="zh-CN" sz="3600" b="1" dirty="0">
                <a:latin typeface="Calibri" panose="020F0502020204030204" pitchFamily="34" charset="0"/>
                <a:ea typeface="微软雅黑" panose="020B0503020204020204" pitchFamily="34" charset="-122"/>
                <a:cs typeface="Calibri" panose="020F0502020204030204" pitchFamily="34" charset="0"/>
              </a:rPr>
              <a:t>In this section, we will make the following webpage</a:t>
            </a:r>
            <a:endParaRPr lang="zh-CN" altLang="en-US" sz="3600" b="1" dirty="0">
              <a:latin typeface="Calibri" panose="020F0502020204030204" pitchFamily="34" charset="0"/>
              <a:ea typeface="微软雅黑" panose="020B0503020204020204" pitchFamily="34" charset="-122"/>
              <a:cs typeface="Calibri" panose="020F0502020204030204" pitchFamily="34" charset="0"/>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7" name="文本框 6"/>
          <p:cNvSpPr txBox="1"/>
          <p:nvPr/>
        </p:nvSpPr>
        <p:spPr>
          <a:xfrm>
            <a:off x="4088434" y="6393314"/>
            <a:ext cx="1193821"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Arial"/>
                <a:cs typeface="+mn-cs"/>
              </a:rPr>
              <a:t>blog1.html</a:t>
            </a:r>
            <a:endParaRPr kumimoji="0" lang="zh-CN" altLang="en-US" sz="1600" b="0" i="0" u="none" strike="noStrike" kern="1200" cap="none" spc="0" normalizeH="0" baseline="0" noProof="0" dirty="0">
              <a:ln>
                <a:noFill/>
              </a:ln>
              <a:solidFill>
                <a:srgbClr val="000000"/>
              </a:solidFill>
              <a:effectLst/>
              <a:uLnTx/>
              <a:uFillTx/>
              <a:latin typeface="Arial"/>
              <a:cs typeface="+mn-cs"/>
            </a:endParaRPr>
          </a:p>
        </p:txBody>
      </p:sp>
      <p:pic>
        <p:nvPicPr>
          <p:cNvPr id="5" name="图片 4"/>
          <p:cNvPicPr>
            <a:picLocks noChangeAspect="1"/>
          </p:cNvPicPr>
          <p:nvPr/>
        </p:nvPicPr>
        <p:blipFill>
          <a:blip r:embed="rId3"/>
          <a:stretch>
            <a:fillRect/>
          </a:stretch>
        </p:blipFill>
        <p:spPr>
          <a:xfrm>
            <a:off x="2507225" y="1177373"/>
            <a:ext cx="4385187" cy="5170414"/>
          </a:xfrm>
          <a:prstGeom prst="rect">
            <a:avLst/>
          </a:prstGeom>
        </p:spPr>
      </p:pic>
    </p:spTree>
    <p:extLst>
      <p:ext uri="{BB962C8B-B14F-4D97-AF65-F5344CB8AC3E}">
        <p14:creationId xmlns:p14="http://schemas.microsoft.com/office/powerpoint/2010/main" val="3750096729"/>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D4CED7F-34C9-4D5D-853C-600DF210270E}"/>
              </a:ext>
            </a:extLst>
          </p:cNvPr>
          <p:cNvSpPr>
            <a:spLocks noGrp="1"/>
          </p:cNvSpPr>
          <p:nvPr>
            <p:ph type="title"/>
          </p:nvPr>
        </p:nvSpPr>
        <p:spPr/>
        <p:txBody>
          <a:bodyPr>
            <a:normAutofit/>
          </a:bodyPr>
          <a:lstStyle/>
          <a:p>
            <a:r>
              <a:rPr lang="en-US" altLang="zh-CN" sz="3600" b="1" dirty="0">
                <a:latin typeface="Calibri" panose="020F0502020204030204" pitchFamily="34" charset="0"/>
                <a:ea typeface="微软雅黑" panose="020B0503020204020204" pitchFamily="34" charset="-122"/>
                <a:cs typeface="Calibri" panose="020F0502020204030204" pitchFamily="34" charset="0"/>
              </a:rPr>
              <a:t>Section 1 Outline</a:t>
            </a:r>
            <a:endParaRPr lang="zh-CN" altLang="en-US" sz="3600" b="1"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内容占位符 2">
            <a:extLst>
              <a:ext uri="{FF2B5EF4-FFF2-40B4-BE49-F238E27FC236}">
                <a16:creationId xmlns:a16="http://schemas.microsoft.com/office/drawing/2014/main" id="{ADC5F09A-6AF8-4F4B-95CC-6B58974CE076}"/>
              </a:ext>
            </a:extLst>
          </p:cNvPr>
          <p:cNvSpPr>
            <a:spLocks noGrp="1"/>
          </p:cNvSpPr>
          <p:nvPr>
            <p:ph idx="1"/>
          </p:nvPr>
        </p:nvSpPr>
        <p:spPr/>
        <p:txBody>
          <a:bodyPr/>
          <a:lstStyle/>
          <a:p>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HTML Structure</a:t>
            </a:r>
          </a:p>
          <a:p>
            <a:r>
              <a:rPr lang="en-US" altLang="zh-CN" dirty="0">
                <a:latin typeface="Calibri" panose="020F0502020204030204" pitchFamily="34" charset="0"/>
                <a:ea typeface="微软雅黑" panose="020B0503020204020204" pitchFamily="34" charset="-122"/>
                <a:cs typeface="Calibri" panose="020F0502020204030204" pitchFamily="34" charset="0"/>
              </a:rPr>
              <a:t>HTML</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Grammar</a:t>
            </a:r>
          </a:p>
          <a:p>
            <a:endParaRPr lang="zh-CN" altLang="en-US" dirty="0"/>
          </a:p>
        </p:txBody>
      </p:sp>
      <p:sp>
        <p:nvSpPr>
          <p:cNvPr id="4" name="矩形 3"/>
          <p:cNvSpPr/>
          <p:nvPr/>
        </p:nvSpPr>
        <p:spPr>
          <a:xfrm>
            <a:off x="3753117" y="1494130"/>
            <a:ext cx="5002263" cy="1569660"/>
          </a:xfrm>
          <a:prstGeom prst="rect">
            <a:avLst/>
          </a:prstGeom>
          <a:ln>
            <a:solidFill>
              <a:srgbClr val="0070C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HTML is the abbreviation of </a:t>
            </a:r>
            <a:r>
              <a:rPr kumimoji="0" lang="en-US" altLang="zh-CN" sz="2400" b="1" i="0" u="none" strike="noStrike" kern="1200" cap="none" spc="0" normalizeH="0" baseline="0" noProof="0" dirty="0" err="1">
                <a:ln>
                  <a:noFill/>
                </a:ln>
                <a:solidFill>
                  <a:srgbClr val="000000"/>
                </a:solidFill>
                <a:effectLst/>
                <a:uLnTx/>
                <a:uFillTx/>
                <a:latin typeface="微软雅黑" panose="020B0503020204020204" pitchFamily="34" charset="-122"/>
                <a:ea typeface="微软雅黑" panose="020B0503020204020204" pitchFamily="34" charset="-122"/>
                <a:cs typeface="+mn-cs"/>
              </a:rPr>
              <a:t>HyperText</a:t>
            </a:r>
            <a:r>
              <a:rPr kumimoji="0" lang="en-US" altLang="zh-CN" sz="2400"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 Markup Language</a:t>
            </a:r>
            <a:r>
              <a:rPr kumimoji="0" lang="en-US" altLang="zh-CN" sz="24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 which describes what a webpage has</a:t>
            </a:r>
            <a:endParaRPr kumimoji="0" lang="zh-CN" altLang="en-US" sz="24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356877150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a:extLst>
              <a:ext uri="{FF2B5EF4-FFF2-40B4-BE49-F238E27FC236}">
                <a16:creationId xmlns:a16="http://schemas.microsoft.com/office/drawing/2014/main" id="{8042B3BB-4C0D-4B6F-BEC5-A55EA9F5E420}"/>
              </a:ext>
            </a:extLst>
          </p:cNvPr>
          <p:cNvSpPr>
            <a:spLocks noGrp="1"/>
          </p:cNvSpPr>
          <p:nvPr>
            <p:ph type="title"/>
          </p:nvPr>
        </p:nvSpPr>
        <p:spPr/>
        <p:txBody>
          <a:bodyPr>
            <a:normAutofit/>
          </a:bodyPr>
          <a:lstStyle/>
          <a:p>
            <a:r>
              <a:rPr lang="en-US" altLang="zh-CN" sz="3600" b="1" dirty="0">
                <a:latin typeface="Calibri" panose="020F0502020204030204" pitchFamily="34" charset="0"/>
                <a:ea typeface="微软雅黑" panose="020B0503020204020204" pitchFamily="34" charset="-122"/>
                <a:cs typeface="Calibri" panose="020F0502020204030204" pitchFamily="34" charset="0"/>
              </a:rPr>
              <a:t>HTML</a:t>
            </a:r>
            <a:r>
              <a:rPr lang="zh-CN" altLang="en-US" sz="3600" b="1" dirty="0">
                <a:latin typeface="Calibri" panose="020F0502020204030204" pitchFamily="34" charset="0"/>
                <a:ea typeface="微软雅黑" panose="020B0503020204020204" pitchFamily="34" charset="-122"/>
                <a:cs typeface="Calibri" panose="020F0502020204030204" pitchFamily="34" charset="0"/>
              </a:rPr>
              <a:t> </a:t>
            </a:r>
            <a:r>
              <a:rPr lang="en-US" altLang="zh-CN" sz="3600" b="1" dirty="0">
                <a:latin typeface="Calibri" panose="020F0502020204030204" pitchFamily="34" charset="0"/>
                <a:ea typeface="微软雅黑" panose="020B0503020204020204" pitchFamily="34" charset="-122"/>
                <a:cs typeface="Calibri" panose="020F0502020204030204" pitchFamily="34" charset="0"/>
              </a:rPr>
              <a:t>Structure</a:t>
            </a:r>
            <a:endParaRPr lang="zh-CN" altLang="en-US" sz="3600" b="1"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内容占位符 2">
            <a:extLst>
              <a:ext uri="{FF2B5EF4-FFF2-40B4-BE49-F238E27FC236}">
                <a16:creationId xmlns:a16="http://schemas.microsoft.com/office/drawing/2014/main" id="{1924933D-E11A-4B48-A268-759D9C8E111E}"/>
              </a:ext>
            </a:extLst>
          </p:cNvPr>
          <p:cNvSpPr>
            <a:spLocks noGrp="1"/>
          </p:cNvSpPr>
          <p:nvPr>
            <p:ph idx="1"/>
          </p:nvPr>
        </p:nvSpPr>
        <p:spPr>
          <a:xfrm>
            <a:off x="888280" y="1221456"/>
            <a:ext cx="5173160" cy="4884044"/>
          </a:xfrm>
        </p:spPr>
        <p:txBody>
          <a:bodyPr>
            <a:normAutofit/>
          </a:bodyPr>
          <a:lstStyle/>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&lt;html&gt;  </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      &lt;head&gt;  </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             </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some code</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      &lt;</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a:t>
            </a:r>
            <a:r>
              <a:rPr lang="en-US" altLang="zh-CN" dirty="0">
                <a:latin typeface="Calibri" panose="020F0502020204030204" pitchFamily="34" charset="0"/>
                <a:ea typeface="微软雅黑" panose="020B0503020204020204" pitchFamily="34" charset="-122"/>
                <a:cs typeface="Calibri" panose="020F0502020204030204" pitchFamily="34" charset="0"/>
              </a:rPr>
              <a:t>head&gt;  </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      &lt;body&gt;  </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             </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some code</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      &lt;</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a:t>
            </a:r>
            <a:r>
              <a:rPr lang="en-US" altLang="zh-CN" dirty="0">
                <a:latin typeface="Calibri" panose="020F0502020204030204" pitchFamily="34" charset="0"/>
                <a:ea typeface="微软雅黑" panose="020B0503020204020204" pitchFamily="34" charset="-122"/>
                <a:cs typeface="Calibri" panose="020F0502020204030204" pitchFamily="34" charset="0"/>
              </a:rPr>
              <a:t>body&gt;  </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&lt;</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a:t>
            </a:r>
            <a:r>
              <a:rPr lang="en-US" altLang="zh-CN" dirty="0">
                <a:latin typeface="Calibri" panose="020F0502020204030204" pitchFamily="34" charset="0"/>
                <a:ea typeface="微软雅黑" panose="020B0503020204020204" pitchFamily="34" charset="-122"/>
                <a:cs typeface="Calibri" panose="020F0502020204030204" pitchFamily="34" charset="0"/>
              </a:rPr>
              <a:t>html&gt;</a:t>
            </a:r>
            <a:endParaRPr lang="en-US" dirty="0">
              <a:latin typeface="Calibri" panose="020F0502020204030204" pitchFamily="34" charset="0"/>
              <a:ea typeface="微软雅黑" panose="020B0503020204020204" pitchFamily="34" charset="-122"/>
              <a:cs typeface="Calibri" panose="020F0502020204030204" pitchFamily="34" charset="0"/>
            </a:endParaRPr>
          </a:p>
        </p:txBody>
      </p:sp>
      <p:sp>
        <p:nvSpPr>
          <p:cNvPr id="2" name="文本框 1"/>
          <p:cNvSpPr txBox="1"/>
          <p:nvPr/>
        </p:nvSpPr>
        <p:spPr>
          <a:xfrm>
            <a:off x="394293" y="5718677"/>
            <a:ext cx="3836020" cy="646331"/>
          </a:xfrm>
          <a:prstGeom prst="rect">
            <a:avLst/>
          </a:prstGeom>
          <a:noFill/>
        </p:spPr>
        <p:txBody>
          <a:bodyPr wrap="square" rtlCol="0">
            <a:spAutoFit/>
          </a:bodyPr>
          <a:lstStyle/>
          <a:p>
            <a:pPr lvl="0"/>
            <a:r>
              <a:rPr kumimoji="0" lang="en-US" altLang="zh-CN" sz="18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Note the existence of </a:t>
            </a:r>
            <a:r>
              <a:rPr lang="en-US" altLang="zh-CN" dirty="0">
                <a:latin typeface="Calibri" panose="020F0502020204030204" pitchFamily="34" charset="0"/>
                <a:ea typeface="微软雅黑" panose="020B0503020204020204" pitchFamily="34" charset="-122"/>
                <a:cs typeface="Calibri" panose="020F0502020204030204" pitchFamily="34" charset="0"/>
              </a:rPr>
              <a:t>"</a:t>
            </a:r>
            <a:r>
              <a:rPr kumimoji="0" lang="en-US" altLang="zh-CN" sz="18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a:t>
            </a:r>
            <a:r>
              <a:rPr lang="en-US" altLang="zh-CN" dirty="0">
                <a:latin typeface="Calibri" panose="020F0502020204030204" pitchFamily="34" charset="0"/>
                <a:ea typeface="微软雅黑" panose="020B0503020204020204" pitchFamily="34" charset="-122"/>
                <a:cs typeface="Calibri" panose="020F0502020204030204" pitchFamily="34" charset="0"/>
              </a:rPr>
              <a:t>“!</a:t>
            </a:r>
            <a:endParaRPr kumimoji="0" lang="en-US" altLang="zh-CN" sz="18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6" name="文本框 5"/>
          <p:cNvSpPr txBox="1"/>
          <p:nvPr/>
        </p:nvSpPr>
        <p:spPr>
          <a:xfrm>
            <a:off x="5675925" y="3239509"/>
            <a:ext cx="284152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Arial"/>
                <a:cs typeface="+mn-cs"/>
              </a:rPr>
              <a:t>Any html code begins with this basic structure</a:t>
            </a:r>
            <a:endParaRPr kumimoji="0" lang="zh-CN" altLang="en-US" sz="1800" b="0" i="0" u="none" strike="noStrike" kern="1200" cap="none" spc="0" normalizeH="0" baseline="0" noProof="0" dirty="0">
              <a:ln>
                <a:noFill/>
              </a:ln>
              <a:solidFill>
                <a:srgbClr val="000000"/>
              </a:solidFill>
              <a:effectLst/>
              <a:uLnTx/>
              <a:uFillTx/>
              <a:latin typeface="Arial"/>
              <a:cs typeface="+mn-cs"/>
            </a:endParaRPr>
          </a:p>
        </p:txBody>
      </p:sp>
      <p:cxnSp>
        <p:nvCxnSpPr>
          <p:cNvPr id="8" name="直接箭头连接符 7"/>
          <p:cNvCxnSpPr/>
          <p:nvPr/>
        </p:nvCxnSpPr>
        <p:spPr>
          <a:xfrm flipH="1">
            <a:off x="4002745" y="3480626"/>
            <a:ext cx="1494504" cy="1910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1958796"/>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C372C40-9941-4362-A826-78E2F967B04A}"/>
              </a:ext>
            </a:extLst>
          </p:cNvPr>
          <p:cNvSpPr>
            <a:spLocks noGrp="1"/>
          </p:cNvSpPr>
          <p:nvPr>
            <p:ph type="title"/>
          </p:nvPr>
        </p:nvSpPr>
        <p:spPr>
          <a:xfrm>
            <a:off x="308615" y="207971"/>
            <a:ext cx="6457945" cy="692727"/>
          </a:xfrm>
        </p:spPr>
        <p:txBody>
          <a:bodyPr>
            <a:normAutofit/>
          </a:bodyPr>
          <a:lstStyle/>
          <a:p>
            <a:r>
              <a:rPr lang="en-US" altLang="zh-CN" sz="3601" dirty="0">
                <a:latin typeface="Calibri" panose="020F0502020204030204" pitchFamily="34" charset="0"/>
                <a:ea typeface="微软雅黑" panose="020B0503020204020204" pitchFamily="34" charset="-122"/>
                <a:cs typeface="Calibri" panose="020F0502020204030204" pitchFamily="34" charset="0"/>
              </a:rPr>
              <a:t>HTML</a:t>
            </a:r>
            <a:r>
              <a:rPr lang="zh-CN" altLang="en-US" sz="3601" dirty="0">
                <a:latin typeface="Calibri" panose="020F0502020204030204" pitchFamily="34" charset="0"/>
                <a:ea typeface="微软雅黑" panose="020B0503020204020204" pitchFamily="34" charset="-122"/>
                <a:cs typeface="Calibri" panose="020F0502020204030204" pitchFamily="34" charset="0"/>
              </a:rPr>
              <a:t> </a:t>
            </a:r>
            <a:r>
              <a:rPr lang="en-US" altLang="zh-CN" sz="3601" dirty="0">
                <a:latin typeface="Calibri" panose="020F0502020204030204" pitchFamily="34" charset="0"/>
                <a:ea typeface="微软雅黑" panose="020B0503020204020204" pitchFamily="34" charset="-122"/>
                <a:cs typeface="Calibri" panose="020F0502020204030204" pitchFamily="34" charset="0"/>
              </a:rPr>
              <a:t>Structure—example</a:t>
            </a:r>
            <a:endParaRPr lang="zh-CN" altLang="en-US" sz="3601"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内容占位符 2">
            <a:extLst>
              <a:ext uri="{FF2B5EF4-FFF2-40B4-BE49-F238E27FC236}">
                <a16:creationId xmlns:a16="http://schemas.microsoft.com/office/drawing/2014/main" id="{B04F71E5-BE03-4E98-B2D9-4E8065C4672D}"/>
              </a:ext>
            </a:extLst>
          </p:cNvPr>
          <p:cNvSpPr>
            <a:spLocks noGrp="1"/>
          </p:cNvSpPr>
          <p:nvPr>
            <p:ph idx="1"/>
          </p:nvPr>
        </p:nvSpPr>
        <p:spPr>
          <a:xfrm>
            <a:off x="261202" y="1144538"/>
            <a:ext cx="8825041" cy="5107167"/>
          </a:xfrm>
        </p:spPr>
        <p:txBody>
          <a:bodyPr>
            <a:normAutofit fontScale="92500" lnSpcReduction="20000"/>
          </a:bodyPr>
          <a:lstStyle/>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Create a new file named blog.html, type the following code to that file:  </a:t>
            </a:r>
          </a:p>
          <a:p>
            <a:pPr marL="0" indent="0">
              <a:buNone/>
            </a:pPr>
            <a:r>
              <a:rPr lang="en-US" altLang="zh-CN" dirty="0">
                <a:solidFill>
                  <a:schemeClr val="tx1">
                    <a:lumMod val="50000"/>
                    <a:lumOff val="50000"/>
                  </a:schemeClr>
                </a:solidFill>
                <a:latin typeface="Calibri" panose="020F0502020204030204" pitchFamily="34" charset="0"/>
                <a:ea typeface="微软雅黑" panose="020B0503020204020204" pitchFamily="34" charset="-122"/>
                <a:cs typeface="Calibri" panose="020F0502020204030204" pitchFamily="34" charset="0"/>
              </a:rPr>
              <a:t>[the meaning of the code will be discussed later]</a:t>
            </a:r>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&lt;html&gt;</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   &lt;head&gt;</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      </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&lt;meta charset="UTF-8" &gt;</a:t>
            </a:r>
          </a:p>
          <a:p>
            <a:pPr marL="0" indent="0">
              <a:buNone/>
            </a:pP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      &lt;title&gt;A Good Day&lt;/title&gt;</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   &lt;/head&gt;</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   &lt;body&gt;</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      </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&lt;h1&gt;The growing diary of calculator and clock&lt;/h1&gt;</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   &lt;/body&gt;</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&lt;/html&gt;</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open blog.html with a Web browser</a:t>
            </a:r>
            <a:endParaRPr lang="en-US" altLang="zh-CN" dirty="0">
              <a:latin typeface="Calibri" panose="020F0502020204030204" pitchFamily="34" charset="0"/>
              <a:ea typeface="黑体" panose="02010609060101010101" pitchFamily="49" charset="-122"/>
              <a:cs typeface="Calibri" panose="020F0502020204030204" pitchFamily="34" charset="0"/>
            </a:endParaRPr>
          </a:p>
          <a:p>
            <a:pPr marL="514362" indent="-514362">
              <a:buFont typeface="+mj-lt"/>
              <a:buAutoNum type="arabicPeriod" startAt="2"/>
            </a:pPr>
            <a:endParaRPr lang="en-US" altLang="zh-CN" dirty="0">
              <a:latin typeface="Calibri" panose="020F0502020204030204" pitchFamily="34" charset="0"/>
              <a:ea typeface="黑体" panose="02010609060101010101" pitchFamily="49" charset="-122"/>
              <a:cs typeface="Calibri" panose="020F0502020204030204" pitchFamily="34" charset="0"/>
            </a:endParaRPr>
          </a:p>
          <a:p>
            <a:pPr marL="514362" indent="-514362">
              <a:buFont typeface="+mj-lt"/>
              <a:buAutoNum type="arabicPeriod" startAt="2"/>
            </a:pPr>
            <a:endParaRPr lang="en-US" altLang="zh-CN" dirty="0">
              <a:latin typeface="Calibri" panose="020F0502020204030204" pitchFamily="34" charset="0"/>
              <a:ea typeface="黑体" panose="02010609060101010101" pitchFamily="49" charset="-122"/>
              <a:cs typeface="Calibri" panose="020F0502020204030204" pitchFamily="34" charset="0"/>
            </a:endParaRPr>
          </a:p>
          <a:p>
            <a:pPr marL="514362" indent="-514362">
              <a:buFont typeface="+mj-lt"/>
              <a:buAutoNum type="arabicPeriod" startAt="2"/>
            </a:pPr>
            <a:endParaRPr lang="zh-CN" altLang="en-US" dirty="0">
              <a:latin typeface="Calibri" panose="020F0502020204030204" pitchFamily="34" charset="0"/>
              <a:ea typeface="黑体" panose="02010609060101010101" pitchFamily="49" charset="-122"/>
              <a:cs typeface="Calibri" panose="020F0502020204030204" pitchFamily="34" charset="0"/>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495601846"/>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197788" y="1467084"/>
            <a:ext cx="8570656" cy="2520298"/>
          </a:xfrm>
          <a:prstGeom prst="rect">
            <a:avLst/>
          </a:prstGeom>
          <a:ln>
            <a:noFill/>
          </a:ln>
          <a:effectLst>
            <a:outerShdw blurRad="190500" algn="tl" rotWithShape="0">
              <a:srgbClr val="000000">
                <a:alpha val="70000"/>
              </a:srgbClr>
            </a:outerShdw>
          </a:effectLst>
        </p:spPr>
      </p:pic>
      <p:sp>
        <p:nvSpPr>
          <p:cNvPr id="6" name="箭头: 右 5">
            <a:extLst>
              <a:ext uri="{FF2B5EF4-FFF2-40B4-BE49-F238E27FC236}">
                <a16:creationId xmlns:a16="http://schemas.microsoft.com/office/drawing/2014/main" id="{54D2351A-2014-42B5-BC5A-6C2211DC1EEA}"/>
              </a:ext>
            </a:extLst>
          </p:cNvPr>
          <p:cNvSpPr/>
          <p:nvPr/>
        </p:nvSpPr>
        <p:spPr>
          <a:xfrm rot="19542387">
            <a:off x="1112426" y="1013164"/>
            <a:ext cx="1152351" cy="3158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cs typeface="+mn-cs"/>
            </a:endParaRPr>
          </a:p>
        </p:txBody>
      </p:sp>
      <p:sp>
        <p:nvSpPr>
          <p:cNvPr id="10" name="矩形 9">
            <a:extLst>
              <a:ext uri="{FF2B5EF4-FFF2-40B4-BE49-F238E27FC236}">
                <a16:creationId xmlns:a16="http://schemas.microsoft.com/office/drawing/2014/main" id="{603A2E2F-12E9-4AF8-AF04-1D07DF18395C}"/>
              </a:ext>
            </a:extLst>
          </p:cNvPr>
          <p:cNvSpPr/>
          <p:nvPr/>
        </p:nvSpPr>
        <p:spPr>
          <a:xfrm>
            <a:off x="1992600" y="4259571"/>
            <a:ext cx="6833602"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&lt;h1&gt;The growing diary of calculator and clock&lt;/h1&gt;  </a:t>
            </a:r>
            <a:endParaRPr kumimoji="0" lang="en-US" sz="24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11" name="箭头: 右 10">
            <a:extLst>
              <a:ext uri="{FF2B5EF4-FFF2-40B4-BE49-F238E27FC236}">
                <a16:creationId xmlns:a16="http://schemas.microsoft.com/office/drawing/2014/main" id="{B7821F0F-D98E-44D4-BAD8-1771B06B3D8F}"/>
              </a:ext>
            </a:extLst>
          </p:cNvPr>
          <p:cNvSpPr/>
          <p:nvPr/>
        </p:nvSpPr>
        <p:spPr>
          <a:xfrm rot="2189925">
            <a:off x="3565661" y="3475244"/>
            <a:ext cx="1626169" cy="3333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cs typeface="+mn-cs"/>
            </a:endParaRPr>
          </a:p>
        </p:txBody>
      </p:sp>
      <p:sp>
        <p:nvSpPr>
          <p:cNvPr id="12" name="矩形 11">
            <a:extLst>
              <a:ext uri="{FF2B5EF4-FFF2-40B4-BE49-F238E27FC236}">
                <a16:creationId xmlns:a16="http://schemas.microsoft.com/office/drawing/2014/main" id="{2AA58E04-30A1-4CDE-B8BC-1C14624D7A5B}"/>
              </a:ext>
            </a:extLst>
          </p:cNvPr>
          <p:cNvSpPr/>
          <p:nvPr/>
        </p:nvSpPr>
        <p:spPr>
          <a:xfrm>
            <a:off x="871952" y="307489"/>
            <a:ext cx="3506794"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&lt;title&gt;</a:t>
            </a:r>
            <a:r>
              <a:rPr kumimoji="0" lang="en-US" altLang="zh-CN" sz="24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A Good Day&lt;/</a:t>
            </a:r>
            <a:r>
              <a:rPr kumimoji="0" lang="en-US" sz="24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title&gt; </a:t>
            </a:r>
            <a:r>
              <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a:t>
            </a:r>
          </a:p>
        </p:txBody>
      </p:sp>
      <p:sp>
        <p:nvSpPr>
          <p:cNvPr id="3" name="灯片编号占位符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3374882735"/>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E27DEE0-99DA-4190-A604-92E41873D52F}"/>
              </a:ext>
            </a:extLst>
          </p:cNvPr>
          <p:cNvSpPr>
            <a:spLocks noGrp="1"/>
          </p:cNvSpPr>
          <p:nvPr>
            <p:ph type="title"/>
          </p:nvPr>
        </p:nvSpPr>
        <p:spPr/>
        <p:txBody>
          <a:bodyPr>
            <a:normAutofit/>
          </a:bodyPr>
          <a:lstStyle/>
          <a:p>
            <a:r>
              <a:rPr lang="en-US" altLang="zh-CN" sz="3601" dirty="0">
                <a:latin typeface="Calibri" panose="020F0502020204030204" pitchFamily="34" charset="0"/>
                <a:ea typeface="微软雅黑" panose="020B0503020204020204" pitchFamily="34" charset="-122"/>
                <a:cs typeface="Calibri" panose="020F0502020204030204" pitchFamily="34" charset="0"/>
              </a:rPr>
              <a:t>HTML</a:t>
            </a:r>
            <a:r>
              <a:rPr lang="zh-CN" altLang="en-US" sz="3601" dirty="0">
                <a:latin typeface="Calibri" panose="020F0502020204030204" pitchFamily="34" charset="0"/>
                <a:ea typeface="微软雅黑" panose="020B0503020204020204" pitchFamily="34" charset="-122"/>
                <a:cs typeface="Calibri" panose="020F0502020204030204" pitchFamily="34" charset="0"/>
              </a:rPr>
              <a:t> </a:t>
            </a:r>
            <a:r>
              <a:rPr lang="en-US" altLang="zh-CN" sz="3601" dirty="0">
                <a:latin typeface="Calibri" panose="020F0502020204030204" pitchFamily="34" charset="0"/>
                <a:ea typeface="微软雅黑" panose="020B0503020204020204" pitchFamily="34" charset="-122"/>
                <a:cs typeface="Calibri" panose="020F0502020204030204" pitchFamily="34" charset="0"/>
              </a:rPr>
              <a:t>Structure—example</a:t>
            </a:r>
            <a:endParaRPr lang="zh-CN" altLang="en-US" sz="3601"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内容占位符 2">
            <a:extLst>
              <a:ext uri="{FF2B5EF4-FFF2-40B4-BE49-F238E27FC236}">
                <a16:creationId xmlns:a16="http://schemas.microsoft.com/office/drawing/2014/main" id="{5C2DEDFC-1C02-460C-8C25-9736A678996B}"/>
              </a:ext>
            </a:extLst>
          </p:cNvPr>
          <p:cNvSpPr>
            <a:spLocks noGrp="1"/>
          </p:cNvSpPr>
          <p:nvPr>
            <p:ph idx="1"/>
          </p:nvPr>
        </p:nvSpPr>
        <p:spPr>
          <a:xfrm>
            <a:off x="895448" y="1147320"/>
            <a:ext cx="8069041" cy="4667251"/>
          </a:xfrm>
        </p:spPr>
        <p:txBody>
          <a:bodyPr>
            <a:normAutofit lnSpcReduction="10000"/>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Any html source code file takes</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".html"</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as filename extension</a:t>
            </a:r>
          </a:p>
          <a:p>
            <a:pPr marL="457210" lvl="1" indent="0">
              <a:buNone/>
            </a:pPr>
            <a:r>
              <a:rPr lang="en-US" altLang="zh-CN" sz="2000" dirty="0">
                <a:latin typeface="Calibri" panose="020F0502020204030204" pitchFamily="34" charset="0"/>
                <a:ea typeface="微软雅黑" panose="020B0503020204020204" pitchFamily="34" charset="-122"/>
                <a:cs typeface="Calibri" panose="020F0502020204030204" pitchFamily="34" charset="0"/>
              </a:rPr>
              <a:t>&lt;html&gt;  </a:t>
            </a:r>
            <a:r>
              <a:rPr lang="en-US"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html start tag</a:t>
            </a:r>
            <a:endParaRPr lang="zh-CN"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endParaRPr>
          </a:p>
          <a:p>
            <a:pPr marL="457210" lvl="1" indent="0">
              <a:buNone/>
            </a:pPr>
            <a:r>
              <a:rPr lang="en-US" altLang="zh-CN" sz="2000" dirty="0">
                <a:latin typeface="Calibri" panose="020F0502020204030204" pitchFamily="34" charset="0"/>
                <a:ea typeface="微软雅黑" panose="020B0503020204020204" pitchFamily="34" charset="-122"/>
                <a:cs typeface="Calibri" panose="020F0502020204030204" pitchFamily="34" charset="0"/>
              </a:rPr>
              <a:t>    &lt;head&gt;  </a:t>
            </a:r>
            <a:r>
              <a:rPr lang="en-US"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head</a:t>
            </a:r>
            <a:r>
              <a:rPr lang="zh-CN" altLang="en-US"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 </a:t>
            </a:r>
            <a:r>
              <a:rPr lang="en-US"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start tag</a:t>
            </a:r>
            <a:endParaRPr lang="zh-CN"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endParaRPr>
          </a:p>
          <a:p>
            <a:pPr marL="457210" lvl="1" indent="0">
              <a:buNone/>
            </a:pPr>
            <a:r>
              <a:rPr lang="en-US" altLang="zh-CN" sz="2000" dirty="0">
                <a:latin typeface="Calibri" panose="020F0502020204030204" pitchFamily="34" charset="0"/>
                <a:ea typeface="微软雅黑" panose="020B0503020204020204" pitchFamily="34" charset="-122"/>
                <a:cs typeface="Calibri" panose="020F0502020204030204" pitchFamily="34" charset="0"/>
              </a:rPr>
              <a:t>        </a:t>
            </a:r>
            <a:r>
              <a:rPr lang="en-US" altLang="zh-CN" sz="2000" dirty="0">
                <a:solidFill>
                  <a:srgbClr val="FF0000"/>
                </a:solidFill>
                <a:latin typeface="Calibri" panose="020F0502020204030204" pitchFamily="34" charset="0"/>
                <a:ea typeface="微软雅黑" panose="020B0503020204020204" pitchFamily="34" charset="-122"/>
                <a:cs typeface="Calibri" panose="020F0502020204030204" pitchFamily="34" charset="0"/>
              </a:rPr>
              <a:t>&lt;meta charset="UTF-8"&gt;   </a:t>
            </a:r>
            <a:r>
              <a:rPr lang="en-US"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meta</a:t>
            </a:r>
            <a:r>
              <a:rPr lang="zh-CN" altLang="en-US"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 </a:t>
            </a:r>
            <a:r>
              <a:rPr lang="en-US"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tag:  specify the encoding</a:t>
            </a:r>
            <a:endParaRPr lang="zh-CN"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endParaRPr>
          </a:p>
          <a:p>
            <a:pPr marL="457210" lvl="1" indent="0">
              <a:buNone/>
            </a:pPr>
            <a:r>
              <a:rPr lang="en-US" altLang="zh-CN" sz="2000" dirty="0">
                <a:solidFill>
                  <a:srgbClr val="FF0000"/>
                </a:solidFill>
                <a:latin typeface="Calibri" panose="020F0502020204030204" pitchFamily="34" charset="0"/>
                <a:ea typeface="微软雅黑" panose="020B0503020204020204" pitchFamily="34" charset="-122"/>
                <a:cs typeface="Calibri" panose="020F0502020204030204" pitchFamily="34" charset="0"/>
              </a:rPr>
              <a:t>        &lt;title&gt;A Good Day&lt;/title&gt;</a:t>
            </a:r>
            <a:r>
              <a:rPr lang="en-US" altLang="zh-CN" sz="2000" dirty="0">
                <a:latin typeface="Calibri" panose="020F0502020204030204" pitchFamily="34" charset="0"/>
                <a:ea typeface="微软雅黑" panose="020B0503020204020204" pitchFamily="34" charset="-122"/>
                <a:cs typeface="Calibri" panose="020F0502020204030204" pitchFamily="34" charset="0"/>
              </a:rPr>
              <a:t>   </a:t>
            </a:r>
            <a:r>
              <a:rPr lang="en-US"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a pair of title</a:t>
            </a:r>
            <a:r>
              <a:rPr lang="zh-CN" altLang="en-US"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 </a:t>
            </a:r>
            <a:r>
              <a:rPr lang="en-US"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tags:  </a:t>
            </a:r>
            <a:r>
              <a:rPr lang="zh-CN" altLang="en-US"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 </a:t>
            </a:r>
            <a:r>
              <a:rPr lang="en-US"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the title (name) of 				the webpage is inside the two tags</a:t>
            </a:r>
            <a:endParaRPr lang="zh-CN"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endParaRPr>
          </a:p>
          <a:p>
            <a:pPr marL="457210" lvl="1" indent="0">
              <a:buNone/>
            </a:pPr>
            <a:r>
              <a:rPr lang="en-US" altLang="zh-CN" sz="2000" dirty="0">
                <a:latin typeface="Calibri" panose="020F0502020204030204" pitchFamily="34" charset="0"/>
                <a:ea typeface="微软雅黑" panose="020B0503020204020204" pitchFamily="34" charset="-122"/>
                <a:cs typeface="Calibri" panose="020F0502020204030204" pitchFamily="34" charset="0"/>
              </a:rPr>
              <a:t>    &lt;/head&gt;  </a:t>
            </a:r>
            <a:r>
              <a:rPr lang="en-US"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head end tag</a:t>
            </a:r>
            <a:endParaRPr lang="zh-CN"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endParaRPr>
          </a:p>
          <a:p>
            <a:pPr marL="457210" lvl="1" indent="0">
              <a:buNone/>
            </a:pPr>
            <a:r>
              <a:rPr lang="en-US" altLang="zh-CN" sz="2000" dirty="0">
                <a:latin typeface="Calibri" panose="020F0502020204030204" pitchFamily="34" charset="0"/>
                <a:ea typeface="微软雅黑" panose="020B0503020204020204" pitchFamily="34" charset="-122"/>
                <a:cs typeface="Calibri" panose="020F0502020204030204" pitchFamily="34" charset="0"/>
              </a:rPr>
              <a:t>    &lt;body&gt; </a:t>
            </a:r>
            <a:r>
              <a:rPr lang="en-US"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 body start tag</a:t>
            </a:r>
            <a:endParaRPr lang="zh-CN"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endParaRPr>
          </a:p>
          <a:p>
            <a:pPr marL="457210" lvl="1" indent="0">
              <a:buNone/>
            </a:pPr>
            <a:r>
              <a:rPr lang="en-US" altLang="zh-CN" sz="2000" dirty="0">
                <a:latin typeface="Calibri" panose="020F0502020204030204" pitchFamily="34" charset="0"/>
                <a:ea typeface="微软雅黑" panose="020B0503020204020204" pitchFamily="34" charset="-122"/>
                <a:cs typeface="Calibri" panose="020F0502020204030204" pitchFamily="34" charset="0"/>
              </a:rPr>
              <a:t>        </a:t>
            </a:r>
            <a:r>
              <a:rPr lang="en-US" altLang="zh-CN" sz="2000" dirty="0">
                <a:solidFill>
                  <a:srgbClr val="FF0000"/>
                </a:solidFill>
                <a:latin typeface="Calibri" panose="020F0502020204030204" pitchFamily="34" charset="0"/>
                <a:ea typeface="微软雅黑" panose="020B0503020204020204" pitchFamily="34" charset="-122"/>
                <a:cs typeface="Calibri" panose="020F0502020204030204" pitchFamily="34" charset="0"/>
              </a:rPr>
              <a:t>&lt;h1&gt;The growing diary of calculator and clock&lt;/h1&gt;  </a:t>
            </a:r>
            <a:r>
              <a:rPr lang="en-US"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h1</a:t>
            </a:r>
            <a:r>
              <a:rPr lang="zh-CN" altLang="en-US"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 </a:t>
            </a:r>
            <a:r>
              <a:rPr lang="en-US"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tag:  the words shown in the webpage</a:t>
            </a:r>
            <a:endParaRPr lang="zh-CN"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endParaRPr>
          </a:p>
          <a:p>
            <a:pPr marL="457210" lvl="1" indent="0">
              <a:buNone/>
            </a:pPr>
            <a:r>
              <a:rPr lang="en-US" altLang="zh-CN" sz="2000" dirty="0">
                <a:latin typeface="Calibri" panose="020F0502020204030204" pitchFamily="34" charset="0"/>
                <a:ea typeface="微软雅黑" panose="020B0503020204020204" pitchFamily="34" charset="-122"/>
                <a:cs typeface="Calibri" panose="020F0502020204030204" pitchFamily="34" charset="0"/>
              </a:rPr>
              <a:t>     &lt;/body&gt;  </a:t>
            </a:r>
            <a:r>
              <a:rPr lang="en-US"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body</a:t>
            </a:r>
            <a:r>
              <a:rPr lang="zh-CN" altLang="en-US"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 </a:t>
            </a:r>
            <a:r>
              <a:rPr lang="en-US"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end tag</a:t>
            </a:r>
            <a:endParaRPr lang="zh-CN"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endParaRPr>
          </a:p>
          <a:p>
            <a:pPr marL="457210" lvl="1" indent="0">
              <a:buNone/>
            </a:pPr>
            <a:r>
              <a:rPr lang="en-US" altLang="zh-CN" sz="2000" dirty="0">
                <a:latin typeface="Calibri" panose="020F0502020204030204" pitchFamily="34" charset="0"/>
                <a:ea typeface="微软雅黑" panose="020B0503020204020204" pitchFamily="34" charset="-122"/>
                <a:cs typeface="Calibri" panose="020F0502020204030204" pitchFamily="34" charset="0"/>
              </a:rPr>
              <a:t>&lt;/html&gt; </a:t>
            </a:r>
            <a:r>
              <a:rPr lang="en-US"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html</a:t>
            </a:r>
            <a:r>
              <a:rPr lang="zh-CN" altLang="en-US"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 </a:t>
            </a:r>
            <a:r>
              <a:rPr lang="en-US"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end tag</a:t>
            </a:r>
          </a:p>
        </p:txBody>
      </p:sp>
      <p:sp>
        <p:nvSpPr>
          <p:cNvPr id="5" name="左大括号 4"/>
          <p:cNvSpPr/>
          <p:nvPr/>
        </p:nvSpPr>
        <p:spPr>
          <a:xfrm>
            <a:off x="1095468" y="2388870"/>
            <a:ext cx="323910" cy="1403248"/>
          </a:xfrm>
          <a:prstGeom prst="leftBrace">
            <a:avLst>
              <a:gd name="adj1" fmla="val 8333"/>
              <a:gd name="adj2" fmla="val 48713"/>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cs typeface="+mn-cs"/>
            </a:endParaRPr>
          </a:p>
        </p:txBody>
      </p:sp>
      <p:sp>
        <p:nvSpPr>
          <p:cNvPr id="6" name="文本框 5"/>
          <p:cNvSpPr txBox="1"/>
          <p:nvPr/>
        </p:nvSpPr>
        <p:spPr>
          <a:xfrm>
            <a:off x="28823" y="2767328"/>
            <a:ext cx="12286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head</a:t>
            </a:r>
            <a:r>
              <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 </a:t>
            </a:r>
            <a:r>
              <a:rPr kumimoji="0" lang="en-US" altLang="zh-CN"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element</a:t>
            </a:r>
            <a:endPar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7" name="文本框 6"/>
          <p:cNvSpPr txBox="1"/>
          <p:nvPr/>
        </p:nvSpPr>
        <p:spPr>
          <a:xfrm>
            <a:off x="28823" y="4269634"/>
            <a:ext cx="11303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body</a:t>
            </a:r>
            <a:r>
              <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 </a:t>
            </a:r>
            <a:r>
              <a:rPr kumimoji="0" lang="en-US" altLang="zh-CN"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element</a:t>
            </a:r>
            <a:endPar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 name="左大括号 7"/>
          <p:cNvSpPr/>
          <p:nvPr/>
        </p:nvSpPr>
        <p:spPr>
          <a:xfrm>
            <a:off x="1133055" y="4111675"/>
            <a:ext cx="286323" cy="992321"/>
          </a:xfrm>
          <a:prstGeom prst="lef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cs typeface="+mn-cs"/>
            </a:endParaRPr>
          </a:p>
        </p:txBody>
      </p:sp>
      <p:sp>
        <p:nvSpPr>
          <p:cNvPr id="10" name="对话气泡: 椭圆形 4">
            <a:extLst>
              <a:ext uri="{FF2B5EF4-FFF2-40B4-BE49-F238E27FC236}">
                <a16:creationId xmlns:a16="http://schemas.microsoft.com/office/drawing/2014/main" id="{78F8C397-2F32-45AA-BA59-59660A64DE59}"/>
              </a:ext>
            </a:extLst>
          </p:cNvPr>
          <p:cNvSpPr/>
          <p:nvPr/>
        </p:nvSpPr>
        <p:spPr>
          <a:xfrm>
            <a:off x="5310293" y="1508677"/>
            <a:ext cx="1655736" cy="1066507"/>
          </a:xfrm>
          <a:prstGeom prst="wedgeEllipseCallout">
            <a:avLst>
              <a:gd name="adj1" fmla="val -103327"/>
              <a:gd name="adj2" fmla="val 570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utf-8</a:t>
            </a:r>
            <a:r>
              <a:rPr kumimoji="0" lang="zh-CN" altLang="en-US" sz="18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a:t>
            </a:r>
            <a:r>
              <a:rPr kumimoji="0" lang="en-US" altLang="zh-CN" sz="18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is an encoding for text</a:t>
            </a:r>
            <a:endParaRPr kumimoji="0" lang="zh-CN" altLang="en-US" sz="18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3988111855"/>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D4CED7F-34C9-4D5D-853C-600DF210270E}"/>
              </a:ext>
            </a:extLst>
          </p:cNvPr>
          <p:cNvSpPr>
            <a:spLocks noGrp="1"/>
          </p:cNvSpPr>
          <p:nvPr>
            <p:ph type="title"/>
          </p:nvPr>
        </p:nvSpPr>
        <p:spPr/>
        <p:txBody>
          <a:bodyPr>
            <a:normAutofit/>
          </a:bodyPr>
          <a:lstStyle/>
          <a:p>
            <a:r>
              <a:rPr lang="en-US" altLang="zh-CN" sz="3600" b="1" dirty="0">
                <a:latin typeface="Calibri" panose="020F0502020204030204" pitchFamily="34" charset="0"/>
                <a:ea typeface="微软雅黑" panose="020B0503020204020204" pitchFamily="34" charset="-122"/>
                <a:cs typeface="Calibri" panose="020F0502020204030204" pitchFamily="34" charset="0"/>
              </a:rPr>
              <a:t>Section 1 Outline</a:t>
            </a:r>
            <a:endParaRPr lang="zh-CN" altLang="en-US" sz="3600" b="1"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内容占位符 2">
            <a:extLst>
              <a:ext uri="{FF2B5EF4-FFF2-40B4-BE49-F238E27FC236}">
                <a16:creationId xmlns:a16="http://schemas.microsoft.com/office/drawing/2014/main" id="{ADC5F09A-6AF8-4F4B-95CC-6B58974CE076}"/>
              </a:ext>
            </a:extLst>
          </p:cNvPr>
          <p:cNvSpPr>
            <a:spLocks noGrp="1"/>
          </p:cNvSpPr>
          <p:nvPr>
            <p:ph idx="1"/>
          </p:nvPr>
        </p:nvSpPr>
        <p:spPr/>
        <p: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HTML Structure</a:t>
            </a:r>
          </a:p>
          <a:p>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HTML</a:t>
            </a:r>
            <a:r>
              <a:rPr lang="zh-CN" altLang="en-US" dirty="0">
                <a:solidFill>
                  <a:srgbClr val="FF0000"/>
                </a:solidFill>
                <a:latin typeface="Calibri" panose="020F0502020204030204" pitchFamily="34" charset="0"/>
                <a:ea typeface="微软雅黑" panose="020B0503020204020204" pitchFamily="34" charset="-122"/>
                <a:cs typeface="Calibri" panose="020F0502020204030204" pitchFamily="34" charset="0"/>
              </a:rPr>
              <a:t> </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Grammar</a:t>
            </a:r>
          </a:p>
          <a:p>
            <a:endParaRPr lang="zh-CN" altLang="en-US" dirty="0"/>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327764491"/>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33A113D-FAEE-44CA-B00B-9C9089DE3FF3}"/>
              </a:ext>
            </a:extLst>
          </p:cNvPr>
          <p:cNvSpPr>
            <a:spLocks noGrp="1"/>
          </p:cNvSpPr>
          <p:nvPr>
            <p:ph type="title"/>
          </p:nvPr>
        </p:nvSpPr>
        <p:spPr/>
        <p:txBody>
          <a:bodyPr/>
          <a:lstStyle/>
          <a:p>
            <a:r>
              <a:rPr lang="en-US" altLang="zh-CN" sz="3601" dirty="0">
                <a:latin typeface="Calibri" panose="020F0502020204030204" pitchFamily="34" charset="0"/>
                <a:ea typeface="微软雅黑" panose="020B0503020204020204" pitchFamily="34" charset="-122"/>
                <a:cs typeface="Calibri" panose="020F0502020204030204" pitchFamily="34" charset="0"/>
              </a:rPr>
              <a:t>HTML</a:t>
            </a:r>
            <a:r>
              <a:rPr lang="zh-CN" altLang="en-US" sz="3601" dirty="0">
                <a:latin typeface="Calibri" panose="020F0502020204030204" pitchFamily="34" charset="0"/>
                <a:ea typeface="微软雅黑" panose="020B0503020204020204" pitchFamily="34" charset="-122"/>
                <a:cs typeface="Calibri" panose="020F0502020204030204" pitchFamily="34" charset="0"/>
              </a:rPr>
              <a:t> </a:t>
            </a:r>
            <a:r>
              <a:rPr lang="en-US" altLang="zh-CN" sz="3601" dirty="0">
                <a:latin typeface="Calibri" panose="020F0502020204030204" pitchFamily="34" charset="0"/>
                <a:ea typeface="微软雅黑" panose="020B0503020204020204" pitchFamily="34" charset="-122"/>
                <a:cs typeface="Calibri" panose="020F0502020204030204" pitchFamily="34" charset="0"/>
              </a:rPr>
              <a:t>Grammar—Summary</a:t>
            </a:r>
            <a:endParaRPr lang="zh-CN" altLang="en-US" sz="3601"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内容占位符 2">
            <a:extLst>
              <a:ext uri="{FF2B5EF4-FFF2-40B4-BE49-F238E27FC236}">
                <a16:creationId xmlns:a16="http://schemas.microsoft.com/office/drawing/2014/main" id="{23974C57-DB05-4270-B67B-6D495CB21A61}"/>
              </a:ext>
            </a:extLst>
          </p:cNvPr>
          <p:cNvSpPr>
            <a:spLocks noGrp="1"/>
          </p:cNvSpPr>
          <p:nvPr>
            <p:ph idx="1"/>
          </p:nvPr>
        </p:nvSpPr>
        <p:spPr>
          <a:xfrm>
            <a:off x="179512" y="1124744"/>
            <a:ext cx="8699017" cy="5472608"/>
          </a:xfrm>
        </p:spPr>
        <p:txBody>
          <a:bodyPr>
            <a:normAutofit fontScale="92500" lnSpcReduction="10000"/>
          </a:bodyPr>
          <a:lstStyle/>
          <a:p>
            <a:r>
              <a:rPr lang="en-US" altLang="zh-CN" b="1" dirty="0">
                <a:latin typeface="Calibri" panose="020F0502020204030204" pitchFamily="34" charset="0"/>
                <a:ea typeface="微软雅黑" panose="020B0503020204020204" pitchFamily="34" charset="-122"/>
                <a:cs typeface="Calibri" panose="020F0502020204030204" pitchFamily="34" charset="0"/>
              </a:rPr>
              <a:t>Markup Language</a:t>
            </a:r>
            <a:r>
              <a:rPr lang="en-US" altLang="zh-CN" dirty="0">
                <a:latin typeface="Calibri" panose="020F0502020204030204" pitchFamily="34" charset="0"/>
                <a:ea typeface="微软雅黑" panose="020B0503020204020204" pitchFamily="34" charset="-122"/>
                <a:cs typeface="Calibri" panose="020F0502020204030204" pitchFamily="34" charset="0"/>
              </a:rPr>
              <a:t>:   HTML</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is a markup language, which consists of many tags (for example, &lt;html&gt;,&lt;/html&gt;,&lt;head&gt;,&lt;/head&gt;,&lt;body&gt;,&lt;/body&gt;)</a:t>
            </a:r>
          </a:p>
          <a:p>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r>
              <a:rPr lang="en-US" altLang="zh-CN" b="1" dirty="0">
                <a:latin typeface="Calibri" panose="020F0502020204030204" pitchFamily="34" charset="0"/>
                <a:ea typeface="微软雅黑" panose="020B0503020204020204" pitchFamily="34" charset="-122"/>
                <a:cs typeface="Calibri" panose="020F0502020204030204" pitchFamily="34" charset="0"/>
              </a:rPr>
              <a:t>Nesting</a:t>
            </a:r>
            <a:r>
              <a:rPr lang="en-US" altLang="zh-CN" dirty="0">
                <a:latin typeface="Calibri" panose="020F0502020204030204" pitchFamily="34" charset="0"/>
                <a:ea typeface="微软雅黑" panose="020B0503020204020204" pitchFamily="34" charset="-122"/>
                <a:cs typeface="Calibri" panose="020F0502020204030204" pitchFamily="34" charset="0"/>
              </a:rPr>
              <a:t> is allowed:   A pair of tags can be defined inside another pair of tags.</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For example, inside &lt;html&gt;…&lt;/html&gt;, &lt;head&gt;…&lt;/head&gt;</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and &lt;body&gt;…&lt;/body&gt; </a:t>
            </a:r>
            <a:r>
              <a:rPr lang="en-US" altLang="zh-CN">
                <a:latin typeface="Calibri" panose="020F0502020204030204" pitchFamily="34" charset="0"/>
                <a:ea typeface="微软雅黑" panose="020B0503020204020204" pitchFamily="34" charset="-122"/>
                <a:cs typeface="Calibri" panose="020F0502020204030204" pitchFamily="34" charset="0"/>
              </a:rPr>
              <a:t>are defined</a:t>
            </a:r>
            <a:r>
              <a:rPr lang="en-US" altLang="zh-CN" dirty="0">
                <a:latin typeface="Calibri" panose="020F0502020204030204" pitchFamily="34" charset="0"/>
                <a:ea typeface="微软雅黑" panose="020B0503020204020204" pitchFamily="34" charset="-122"/>
                <a:cs typeface="Calibri" panose="020F0502020204030204" pitchFamily="34" charset="0"/>
              </a:rPr>
              <a:t>,</a:t>
            </a:r>
            <a:r>
              <a:rPr lang="en-US" altLang="zh-CN">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&lt;meta&gt;</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and &lt;title&gt; are defined inside &lt;head&gt;…&lt;/head&gt;, &lt;h1&gt;…&lt;/h1&gt; is defined inside &lt;body&gt;…&lt;/body&gt;</a:t>
            </a:r>
          </a:p>
          <a:p>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r>
              <a:rPr lang="en-US" altLang="zh-CN" b="1" dirty="0">
                <a:latin typeface="Calibri" panose="020F0502020204030204" pitchFamily="34" charset="0"/>
                <a:ea typeface="微软雅黑" panose="020B0503020204020204" pitchFamily="34" charset="-122"/>
                <a:cs typeface="Calibri" panose="020F0502020204030204" pitchFamily="34" charset="0"/>
              </a:rPr>
              <a:t>Differ from Go</a:t>
            </a:r>
            <a:r>
              <a:rPr lang="en-US" altLang="zh-CN" dirty="0">
                <a:latin typeface="Calibri" panose="020F0502020204030204" pitchFamily="34" charset="0"/>
                <a:ea typeface="微软雅黑" panose="020B0503020204020204" pitchFamily="34" charset="-122"/>
                <a:cs typeface="Calibri" panose="020F0502020204030204" pitchFamily="34" charset="0"/>
              </a:rPr>
              <a:t>:   Go</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is a programming language, and a Go program mainly consists of manipulation of digital symbols;</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however, HTML</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is used to specify the </a:t>
            </a:r>
            <a:r>
              <a:rPr lang="en-US" altLang="zh-CN" b="1" dirty="0">
                <a:solidFill>
                  <a:srgbClr val="FF0000"/>
                </a:solidFill>
                <a:latin typeface="Calibri" panose="020F0502020204030204" pitchFamily="34" charset="0"/>
                <a:ea typeface="微软雅黑" panose="020B0503020204020204" pitchFamily="34" charset="-122"/>
                <a:cs typeface="Calibri" panose="020F0502020204030204" pitchFamily="34" charset="0"/>
              </a:rPr>
              <a:t>content</a:t>
            </a:r>
            <a:r>
              <a:rPr lang="en-US" altLang="zh-CN" dirty="0">
                <a:latin typeface="Calibri" panose="020F0502020204030204" pitchFamily="34" charset="0"/>
                <a:ea typeface="微软雅黑" panose="020B0503020204020204" pitchFamily="34" charset="-122"/>
                <a:cs typeface="Calibri" panose="020F0502020204030204" pitchFamily="34" charset="0"/>
              </a:rPr>
              <a:t> of a webpage</a:t>
            </a:r>
          </a:p>
          <a:p>
            <a:endParaRPr lang="zh-CN" altLang="en-US" dirty="0">
              <a:latin typeface="Calibri" panose="020F0502020204030204" pitchFamily="34" charset="0"/>
              <a:ea typeface="黑体" panose="02010609060101010101" pitchFamily="49" charset="-122"/>
              <a:cs typeface="Calibri" panose="020F0502020204030204" pitchFamily="34" charset="0"/>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655435711"/>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33A113D-FAEE-44CA-B00B-9C9089DE3FF3}"/>
              </a:ext>
            </a:extLst>
          </p:cNvPr>
          <p:cNvSpPr>
            <a:spLocks noGrp="1"/>
          </p:cNvSpPr>
          <p:nvPr>
            <p:ph type="title"/>
          </p:nvPr>
        </p:nvSpPr>
        <p:spPr/>
        <p:txBody>
          <a:bodyPr/>
          <a:lstStyle/>
          <a:p>
            <a:r>
              <a:rPr lang="en-US" altLang="zh-CN" sz="3601" dirty="0">
                <a:latin typeface="Calibri" panose="020F0502020204030204" pitchFamily="34" charset="0"/>
                <a:ea typeface="微软雅黑" panose="020B0503020204020204" pitchFamily="34" charset="-122"/>
                <a:cs typeface="Calibri" panose="020F0502020204030204" pitchFamily="34" charset="0"/>
              </a:rPr>
              <a:t>HTML</a:t>
            </a:r>
            <a:r>
              <a:rPr lang="zh-CN" altLang="en-US" sz="3601" dirty="0">
                <a:latin typeface="Calibri" panose="020F0502020204030204" pitchFamily="34" charset="0"/>
                <a:ea typeface="微软雅黑" panose="020B0503020204020204" pitchFamily="34" charset="-122"/>
                <a:cs typeface="Calibri" panose="020F0502020204030204" pitchFamily="34" charset="0"/>
              </a:rPr>
              <a:t> </a:t>
            </a:r>
            <a:r>
              <a:rPr lang="en-US" altLang="zh-CN" sz="3601" dirty="0">
                <a:latin typeface="Calibri" panose="020F0502020204030204" pitchFamily="34" charset="0"/>
                <a:ea typeface="微软雅黑" panose="020B0503020204020204" pitchFamily="34" charset="-122"/>
                <a:cs typeface="Calibri" panose="020F0502020204030204" pitchFamily="34" charset="0"/>
              </a:rPr>
              <a:t>Grammar—concept</a:t>
            </a:r>
            <a:endParaRPr lang="zh-CN" altLang="en-US" sz="3601"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内容占位符 2">
            <a:extLst>
              <a:ext uri="{FF2B5EF4-FFF2-40B4-BE49-F238E27FC236}">
                <a16:creationId xmlns:a16="http://schemas.microsoft.com/office/drawing/2014/main" id="{23974C57-DB05-4270-B67B-6D495CB21A61}"/>
              </a:ext>
            </a:extLst>
          </p:cNvPr>
          <p:cNvSpPr>
            <a:spLocks noGrp="1"/>
          </p:cNvSpPr>
          <p:nvPr>
            <p:ph idx="1"/>
          </p:nvPr>
        </p:nvSpPr>
        <p:spPr>
          <a:xfrm>
            <a:off x="251521" y="1315943"/>
            <a:ext cx="8435279" cy="4800254"/>
          </a:xfrm>
        </p:spPr>
        <p:txBody>
          <a:bodyPr>
            <a:noAutofit/>
          </a:bodyPr>
          <a:lstStyle/>
          <a:p>
            <a:r>
              <a:rPr lang="en-US" altLang="zh-CN" sz="2400" b="1" dirty="0">
                <a:latin typeface="Calibri" panose="020F0502020204030204" pitchFamily="34" charset="0"/>
                <a:ea typeface="微软雅黑" panose="020B0503020204020204" pitchFamily="34" charset="-122"/>
                <a:cs typeface="Calibri" panose="020F0502020204030204" pitchFamily="34" charset="0"/>
              </a:rPr>
              <a:t>Tag</a:t>
            </a:r>
            <a:r>
              <a:rPr lang="en-US" altLang="zh-CN" sz="2400" dirty="0">
                <a:latin typeface="Calibri" panose="020F0502020204030204" pitchFamily="34" charset="0"/>
                <a:ea typeface="微软雅黑" panose="020B0503020204020204" pitchFamily="34" charset="-122"/>
                <a:cs typeface="Calibri" panose="020F0502020204030204" pitchFamily="34" charset="0"/>
              </a:rPr>
              <a:t>:  </a:t>
            </a:r>
            <a:r>
              <a:rPr lang="zh-CN" altLang="en-US" sz="2400" dirty="0">
                <a:latin typeface="Calibri" panose="020F0502020204030204" pitchFamily="34" charset="0"/>
                <a:ea typeface="微软雅黑" panose="020B0503020204020204" pitchFamily="34" charset="-122"/>
                <a:cs typeface="Calibri" panose="020F0502020204030204" pitchFamily="34" charset="0"/>
              </a:rPr>
              <a:t> </a:t>
            </a:r>
            <a:r>
              <a:rPr lang="en-US" altLang="zh-CN" sz="2400" dirty="0">
                <a:latin typeface="Calibri" panose="020F0502020204030204" pitchFamily="34" charset="0"/>
                <a:ea typeface="微软雅黑" panose="020B0503020204020204" pitchFamily="34" charset="-122"/>
                <a:cs typeface="Calibri" panose="020F0502020204030204" pitchFamily="34" charset="0"/>
              </a:rPr>
              <a:t>HTML tag is a word that has the pattern "&lt;</a:t>
            </a:r>
            <a:r>
              <a:rPr lang="en-US" altLang="zh-CN" sz="2400" i="1" dirty="0">
                <a:latin typeface="Calibri" panose="020F0502020204030204" pitchFamily="34" charset="0"/>
                <a:ea typeface="微软雅黑" panose="020B0503020204020204" pitchFamily="34" charset="-122"/>
                <a:cs typeface="Calibri" panose="020F0502020204030204" pitchFamily="34" charset="0"/>
              </a:rPr>
              <a:t>keyword</a:t>
            </a:r>
            <a:r>
              <a:rPr lang="en-US" altLang="zh-CN" sz="2400" dirty="0">
                <a:latin typeface="Calibri" panose="020F0502020204030204" pitchFamily="34" charset="0"/>
                <a:ea typeface="微软雅黑" panose="020B0503020204020204" pitchFamily="34" charset="-122"/>
                <a:cs typeface="Calibri" panose="020F0502020204030204" pitchFamily="34" charset="0"/>
              </a:rPr>
              <a:t>&gt;", such as &lt;html&gt;</a:t>
            </a:r>
            <a:endParaRPr lang="zh-CN" altLang="zh-CN" sz="2400" dirty="0">
              <a:latin typeface="Calibri" panose="020F0502020204030204" pitchFamily="34" charset="0"/>
              <a:ea typeface="微软雅黑" panose="020B0503020204020204" pitchFamily="34" charset="-122"/>
              <a:cs typeface="Calibri" panose="020F0502020204030204" pitchFamily="34" charset="0"/>
            </a:endParaRPr>
          </a:p>
          <a:p>
            <a:r>
              <a:rPr lang="en-US" altLang="zh-CN" sz="2400" dirty="0">
                <a:latin typeface="Calibri" panose="020F0502020204030204" pitchFamily="34" charset="0"/>
                <a:ea typeface="微软雅黑" panose="020B0503020204020204" pitchFamily="34" charset="-122"/>
                <a:cs typeface="Calibri" panose="020F0502020204030204" pitchFamily="34" charset="0"/>
              </a:rPr>
              <a:t>Most HTML tags appear in pairs,</a:t>
            </a:r>
            <a:r>
              <a:rPr lang="zh-CN" altLang="en-US" sz="2400" dirty="0">
                <a:latin typeface="Calibri" panose="020F0502020204030204" pitchFamily="34" charset="0"/>
                <a:ea typeface="微软雅黑" panose="020B0503020204020204" pitchFamily="34" charset="-122"/>
                <a:cs typeface="Calibri" panose="020F0502020204030204" pitchFamily="34" charset="0"/>
              </a:rPr>
              <a:t> </a:t>
            </a:r>
            <a:r>
              <a:rPr lang="en-US" altLang="zh-CN" sz="2400" dirty="0">
                <a:latin typeface="Calibri" panose="020F0502020204030204" pitchFamily="34" charset="0"/>
                <a:ea typeface="微软雅黑" panose="020B0503020204020204" pitchFamily="34" charset="-122"/>
                <a:cs typeface="Calibri" panose="020F0502020204030204" pitchFamily="34" charset="0"/>
              </a:rPr>
              <a:t>following the pattern of  &lt;</a:t>
            </a:r>
            <a:r>
              <a:rPr lang="en-US" altLang="zh-CN" sz="2400" i="1" dirty="0">
                <a:latin typeface="Calibri" panose="020F0502020204030204" pitchFamily="34" charset="0"/>
                <a:ea typeface="微软雅黑" panose="020B0503020204020204" pitchFamily="34" charset="-122"/>
                <a:cs typeface="Calibri" panose="020F0502020204030204" pitchFamily="34" charset="0"/>
              </a:rPr>
              <a:t>keyword</a:t>
            </a:r>
            <a:r>
              <a:rPr lang="en-US" altLang="zh-CN" sz="2400" dirty="0">
                <a:latin typeface="Calibri" panose="020F0502020204030204" pitchFamily="34" charset="0"/>
                <a:ea typeface="微软雅黑" panose="020B0503020204020204" pitchFamily="34" charset="-122"/>
                <a:cs typeface="Calibri" panose="020F0502020204030204" pitchFamily="34" charset="0"/>
              </a:rPr>
              <a:t>&gt;…&lt;/</a:t>
            </a:r>
            <a:r>
              <a:rPr lang="en-US" altLang="zh-CN" sz="2400" i="1" dirty="0">
                <a:latin typeface="Calibri" panose="020F0502020204030204" pitchFamily="34" charset="0"/>
                <a:ea typeface="微软雅黑" panose="020B0503020204020204" pitchFamily="34" charset="-122"/>
                <a:cs typeface="Calibri" panose="020F0502020204030204" pitchFamily="34" charset="0"/>
              </a:rPr>
              <a:t>keyword</a:t>
            </a:r>
            <a:r>
              <a:rPr lang="en-US" altLang="zh-CN" sz="2400" dirty="0">
                <a:latin typeface="Calibri" panose="020F0502020204030204" pitchFamily="34" charset="0"/>
                <a:ea typeface="微软雅黑" panose="020B0503020204020204" pitchFamily="34" charset="-122"/>
                <a:cs typeface="Calibri" panose="020F0502020204030204" pitchFamily="34" charset="0"/>
              </a:rPr>
              <a:t>&gt;, e.g. &lt;h1&gt;…&lt;/h1&gt;. The former &lt;h1&gt; is called </a:t>
            </a:r>
            <a:r>
              <a:rPr lang="en-US" altLang="zh-CN" sz="2400" b="1" dirty="0">
                <a:latin typeface="Calibri" panose="020F0502020204030204" pitchFamily="34" charset="0"/>
                <a:ea typeface="微软雅黑" panose="020B0503020204020204" pitchFamily="34" charset="-122"/>
                <a:cs typeface="Calibri" panose="020F0502020204030204" pitchFamily="34" charset="0"/>
              </a:rPr>
              <a:t>start tag</a:t>
            </a:r>
            <a:r>
              <a:rPr lang="en-US" altLang="zh-CN" sz="2400" dirty="0">
                <a:latin typeface="Calibri" panose="020F0502020204030204" pitchFamily="34" charset="0"/>
                <a:ea typeface="微软雅黑" panose="020B0503020204020204" pitchFamily="34" charset="-122"/>
                <a:cs typeface="Calibri" panose="020F0502020204030204" pitchFamily="34" charset="0"/>
              </a:rPr>
              <a:t>; the later &lt;/h1&gt; is called </a:t>
            </a:r>
            <a:r>
              <a:rPr lang="en-US" altLang="zh-CN" sz="2400" b="1" dirty="0">
                <a:latin typeface="Calibri" panose="020F0502020204030204" pitchFamily="34" charset="0"/>
                <a:ea typeface="微软雅黑" panose="020B0503020204020204" pitchFamily="34" charset="-122"/>
                <a:cs typeface="Calibri" panose="020F0502020204030204" pitchFamily="34" charset="0"/>
              </a:rPr>
              <a:t>end tag </a:t>
            </a:r>
            <a:r>
              <a:rPr lang="en-US" altLang="zh-CN" sz="2400" dirty="0">
                <a:latin typeface="Calibri" panose="020F0502020204030204" pitchFamily="34" charset="0"/>
                <a:ea typeface="微软雅黑" panose="020B0503020204020204" pitchFamily="34" charset="-122"/>
                <a:cs typeface="Calibri" panose="020F0502020204030204" pitchFamily="34" charset="0"/>
              </a:rPr>
              <a:t>(</a:t>
            </a:r>
            <a:r>
              <a:rPr lang="en-US" altLang="zh-CN" sz="2400" b="1" dirty="0">
                <a:solidFill>
                  <a:srgbClr val="FF0000"/>
                </a:solidFill>
                <a:latin typeface="Calibri" panose="020F0502020204030204" pitchFamily="34" charset="0"/>
                <a:ea typeface="微软雅黑" panose="020B0503020204020204" pitchFamily="34" charset="-122"/>
                <a:cs typeface="Calibri" panose="020F0502020204030204" pitchFamily="34" charset="0"/>
              </a:rPr>
              <a:t>Note the /</a:t>
            </a:r>
            <a:r>
              <a:rPr lang="en-US" altLang="zh-CN" sz="2400" dirty="0">
                <a:latin typeface="Calibri" panose="020F0502020204030204" pitchFamily="34" charset="0"/>
                <a:ea typeface="微软雅黑" panose="020B0503020204020204" pitchFamily="34" charset="-122"/>
                <a:cs typeface="Calibri" panose="020F0502020204030204" pitchFamily="34" charset="0"/>
              </a:rPr>
              <a:t>)</a:t>
            </a:r>
          </a:p>
          <a:p>
            <a:r>
              <a:rPr lang="en-US" altLang="zh-CN" sz="2400" b="1" dirty="0">
                <a:latin typeface="Calibri" panose="020F0502020204030204" pitchFamily="34" charset="0"/>
                <a:ea typeface="微软雅黑" panose="020B0503020204020204" pitchFamily="34" charset="-122"/>
                <a:cs typeface="Calibri" panose="020F0502020204030204" pitchFamily="34" charset="0"/>
              </a:rPr>
              <a:t>Attribute</a:t>
            </a:r>
            <a:r>
              <a:rPr lang="en-US" altLang="zh-CN" sz="2400" dirty="0">
                <a:latin typeface="Calibri" panose="020F0502020204030204" pitchFamily="34" charset="0"/>
                <a:ea typeface="微软雅黑" panose="020B0503020204020204" pitchFamily="34" charset="-122"/>
                <a:cs typeface="Calibri" panose="020F0502020204030204" pitchFamily="34" charset="0"/>
              </a:rPr>
              <a:t>:  </a:t>
            </a:r>
            <a:r>
              <a:rPr lang="zh-CN" altLang="en-US" sz="2400" dirty="0">
                <a:latin typeface="Calibri" panose="020F0502020204030204" pitchFamily="34" charset="0"/>
                <a:ea typeface="微软雅黑" panose="020B0503020204020204" pitchFamily="34" charset="-122"/>
                <a:cs typeface="Calibri" panose="020F0502020204030204" pitchFamily="34" charset="0"/>
              </a:rPr>
              <a:t> </a:t>
            </a:r>
            <a:r>
              <a:rPr lang="en-US" altLang="zh-CN" sz="2400" dirty="0">
                <a:latin typeface="Calibri" panose="020F0502020204030204" pitchFamily="34" charset="0"/>
                <a:ea typeface="微软雅黑" panose="020B0503020204020204" pitchFamily="34" charset="-122"/>
                <a:cs typeface="Calibri" panose="020F0502020204030204" pitchFamily="34" charset="0"/>
              </a:rPr>
              <a:t>HTML start tag can have attributes. An attribute’s value is a string enclosed in quotation marks. The grammar of attribute is:  </a:t>
            </a:r>
            <a:endParaRPr lang="zh-CN" altLang="zh-CN" sz="2400" dirty="0">
              <a:latin typeface="Calibri" panose="020F0502020204030204" pitchFamily="34" charset="0"/>
              <a:ea typeface="微软雅黑" panose="020B0503020204020204" pitchFamily="34" charset="-122"/>
              <a:cs typeface="Calibri" panose="020F0502020204030204" pitchFamily="34" charset="0"/>
            </a:endParaRPr>
          </a:p>
          <a:p>
            <a:pPr marL="0" indent="0">
              <a:buNone/>
            </a:pPr>
            <a:r>
              <a:rPr lang="en-US" altLang="zh-CN" sz="2400" dirty="0">
                <a:latin typeface="Calibri" panose="020F0502020204030204" pitchFamily="34" charset="0"/>
                <a:ea typeface="微软雅黑" panose="020B0503020204020204" pitchFamily="34" charset="-122"/>
                <a:cs typeface="Calibri" panose="020F0502020204030204" pitchFamily="34" charset="0"/>
              </a:rPr>
              <a:t>  		&lt;h1 </a:t>
            </a:r>
            <a:r>
              <a:rPr lang="en-US" altLang="zh-CN" sz="2400" i="1" dirty="0">
                <a:latin typeface="Calibri" panose="020F0502020204030204" pitchFamily="34" charset="0"/>
                <a:ea typeface="微软雅黑" panose="020B0503020204020204" pitchFamily="34" charset="-122"/>
                <a:cs typeface="Calibri" panose="020F0502020204030204" pitchFamily="34" charset="0"/>
              </a:rPr>
              <a:t>attribute_name</a:t>
            </a:r>
            <a:r>
              <a:rPr lang="en-US" altLang="zh-CN" sz="2400" dirty="0">
                <a:latin typeface="Calibri" panose="020F0502020204030204" pitchFamily="34" charset="0"/>
                <a:ea typeface="微软雅黑" panose="020B0503020204020204" pitchFamily="34" charset="-122"/>
                <a:cs typeface="Calibri" panose="020F0502020204030204" pitchFamily="34" charset="0"/>
              </a:rPr>
              <a:t>="…"&gt;…&lt;/h1&gt;</a:t>
            </a:r>
          </a:p>
          <a:p>
            <a:r>
              <a:rPr lang="en-US" altLang="zh-CN" sz="2400" b="1" dirty="0">
                <a:latin typeface="Calibri" panose="020F0502020204030204" pitchFamily="34" charset="0"/>
                <a:ea typeface="微软雅黑" panose="020B0503020204020204" pitchFamily="34" charset="-122"/>
                <a:cs typeface="Calibri" panose="020F0502020204030204" pitchFamily="34" charset="0"/>
              </a:rPr>
              <a:t>Element</a:t>
            </a:r>
            <a:r>
              <a:rPr lang="en-US" altLang="zh-CN" sz="2400" dirty="0">
                <a:latin typeface="Calibri" panose="020F0502020204030204" pitchFamily="34" charset="0"/>
                <a:ea typeface="微软雅黑" panose="020B0503020204020204" pitchFamily="34" charset="-122"/>
                <a:cs typeface="Calibri" panose="020F0502020204030204" pitchFamily="34" charset="0"/>
              </a:rPr>
              <a:t>:  </a:t>
            </a:r>
            <a:r>
              <a:rPr lang="zh-CN" altLang="en-US" sz="2400" dirty="0">
                <a:latin typeface="Calibri" panose="020F0502020204030204" pitchFamily="34" charset="0"/>
                <a:ea typeface="微软雅黑" panose="020B0503020204020204" pitchFamily="34" charset="-122"/>
                <a:cs typeface="Calibri" panose="020F0502020204030204" pitchFamily="34" charset="0"/>
              </a:rPr>
              <a:t> </a:t>
            </a:r>
            <a:r>
              <a:rPr lang="en-US" altLang="zh-CN" sz="2400" dirty="0">
                <a:latin typeface="Calibri" panose="020F0502020204030204" pitchFamily="34" charset="0"/>
                <a:ea typeface="微软雅黑" panose="020B0503020204020204" pitchFamily="34" charset="-122"/>
                <a:cs typeface="Calibri" panose="020F0502020204030204" pitchFamily="34" charset="0"/>
              </a:rPr>
              <a:t>"&lt;</a:t>
            </a:r>
            <a:r>
              <a:rPr lang="en-US" altLang="zh-CN" sz="2400" i="1" dirty="0">
                <a:latin typeface="Calibri" panose="020F0502020204030204" pitchFamily="34" charset="0"/>
                <a:ea typeface="微软雅黑" panose="020B0503020204020204" pitchFamily="34" charset="-122"/>
                <a:cs typeface="Calibri" panose="020F0502020204030204" pitchFamily="34" charset="0"/>
              </a:rPr>
              <a:t>key_word</a:t>
            </a:r>
            <a:r>
              <a:rPr lang="en-US" altLang="zh-CN" sz="2400" dirty="0">
                <a:latin typeface="Calibri" panose="020F0502020204030204" pitchFamily="34" charset="0"/>
                <a:ea typeface="微软雅黑" panose="020B0503020204020204" pitchFamily="34" charset="-122"/>
                <a:cs typeface="Calibri" panose="020F0502020204030204" pitchFamily="34" charset="0"/>
              </a:rPr>
              <a:t>&gt;…&lt;/</a:t>
            </a:r>
            <a:r>
              <a:rPr lang="en-US" altLang="zh-CN" sz="2400" i="1" dirty="0">
                <a:latin typeface="Calibri" panose="020F0502020204030204" pitchFamily="34" charset="0"/>
                <a:ea typeface="微软雅黑" panose="020B0503020204020204" pitchFamily="34" charset="-122"/>
                <a:cs typeface="Calibri" panose="020F0502020204030204" pitchFamily="34" charset="0"/>
              </a:rPr>
              <a:t>key_word</a:t>
            </a:r>
            <a:r>
              <a:rPr lang="en-US" altLang="zh-CN" sz="2400" dirty="0">
                <a:latin typeface="Calibri" panose="020F0502020204030204" pitchFamily="34" charset="0"/>
                <a:ea typeface="微软雅黑" panose="020B0503020204020204" pitchFamily="34" charset="-122"/>
                <a:cs typeface="Calibri" panose="020F0502020204030204" pitchFamily="34" charset="0"/>
              </a:rPr>
              <a:t>&gt;" is a HTML element:  </a:t>
            </a:r>
            <a:endParaRPr lang="zh-CN" altLang="en-US" sz="2400" dirty="0">
              <a:latin typeface="Calibri" panose="020F0502020204030204" pitchFamily="34" charset="0"/>
              <a:ea typeface="微软雅黑" panose="020B0503020204020204" pitchFamily="34" charset="-122"/>
              <a:cs typeface="Calibri" panose="020F0502020204030204" pitchFamily="34" charset="0"/>
            </a:endParaRPr>
          </a:p>
        </p:txBody>
      </p:sp>
      <p:sp>
        <p:nvSpPr>
          <p:cNvPr id="4" name="文本框 3"/>
          <p:cNvSpPr txBox="1"/>
          <p:nvPr/>
        </p:nvSpPr>
        <p:spPr>
          <a:xfrm>
            <a:off x="2624258" y="5951114"/>
            <a:ext cx="433782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&lt;h1&gt;The growing diary of …&lt;/h1&gt;</a:t>
            </a:r>
            <a:endParaRPr kumimoji="0" lang="zh-CN" altLang="en-US" sz="18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5" name="矩形 4"/>
          <p:cNvSpPr/>
          <p:nvPr/>
        </p:nvSpPr>
        <p:spPr>
          <a:xfrm>
            <a:off x="2535046" y="5683879"/>
            <a:ext cx="4309100" cy="881256"/>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cs typeface="+mn-cs"/>
            </a:endParaRPr>
          </a:p>
        </p:txBody>
      </p:sp>
      <p:cxnSp>
        <p:nvCxnSpPr>
          <p:cNvPr id="6" name="直接箭头连接符 5"/>
          <p:cNvCxnSpPr>
            <a:stCxn id="5" idx="3"/>
          </p:cNvCxnSpPr>
          <p:nvPr/>
        </p:nvCxnSpPr>
        <p:spPr>
          <a:xfrm>
            <a:off x="6844146" y="6124508"/>
            <a:ext cx="635620" cy="6113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463546" y="5998743"/>
            <a:ext cx="181764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element</a:t>
            </a:r>
            <a:endParaRPr kumimoji="0" lang="zh-CN" altLang="en-US" sz="18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cxnSp>
        <p:nvCxnSpPr>
          <p:cNvPr id="8" name="直接箭头连接符 7"/>
          <p:cNvCxnSpPr>
            <a:stCxn id="14" idx="1"/>
          </p:cNvCxnSpPr>
          <p:nvPr/>
        </p:nvCxnSpPr>
        <p:spPr>
          <a:xfrm flipH="1">
            <a:off x="1633635" y="6092346"/>
            <a:ext cx="1042644" cy="9330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a:stCxn id="15" idx="2"/>
          </p:cNvCxnSpPr>
          <p:nvPr/>
        </p:nvCxnSpPr>
        <p:spPr>
          <a:xfrm flipH="1">
            <a:off x="1708730" y="6306552"/>
            <a:ext cx="4555687" cy="61525"/>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167730" y="6116569"/>
            <a:ext cx="73169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tag</a:t>
            </a:r>
            <a:endParaRPr kumimoji="0" lang="zh-CN" altLang="en-US" sz="18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14" name="矩形 13"/>
          <p:cNvSpPr/>
          <p:nvPr/>
        </p:nvSpPr>
        <p:spPr>
          <a:xfrm>
            <a:off x="2676279" y="5907681"/>
            <a:ext cx="635620" cy="369332"/>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cs typeface="+mn-cs"/>
            </a:endParaRPr>
          </a:p>
        </p:txBody>
      </p:sp>
      <p:sp>
        <p:nvSpPr>
          <p:cNvPr id="15" name="矩形 14"/>
          <p:cNvSpPr/>
          <p:nvPr/>
        </p:nvSpPr>
        <p:spPr>
          <a:xfrm>
            <a:off x="5897120" y="5951115"/>
            <a:ext cx="734591" cy="355436"/>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cs typeface="+mn-cs"/>
            </a:endParaRPr>
          </a:p>
        </p:txBody>
      </p:sp>
      <p:sp>
        <p:nvSpPr>
          <p:cNvPr id="11" name="灯片编号占位符 1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314496655"/>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033A113D-FAEE-44CA-B00B-9C9089DE3FF3}"/>
              </a:ext>
            </a:extLst>
          </p:cNvPr>
          <p:cNvSpPr txBox="1">
            <a:spLocks/>
          </p:cNvSpPr>
          <p:nvPr/>
        </p:nvSpPr>
        <p:spPr>
          <a:xfrm>
            <a:off x="168081" y="-67434"/>
            <a:ext cx="7786215" cy="1325563"/>
          </a:xfrm>
          <a:prstGeom prst="rect">
            <a:avLst/>
          </a:prstGeom>
        </p:spPr>
        <p:txBody>
          <a:bodyPr vert="horz" lIns="91441" tIns="45720" rIns="91441"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n-US" altLang="zh-CN"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rPr>
              <a:t>HTML</a:t>
            </a:r>
            <a:r>
              <a:rPr kumimoji="0" lang="zh-CN" altLang="en-US"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rPr>
              <a:t> </a:t>
            </a:r>
            <a:r>
              <a:rPr kumimoji="0" lang="en-US" altLang="zh-CN"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rPr>
              <a:t>Grammar—elements in &lt;head&gt;</a:t>
            </a:r>
            <a:r>
              <a:rPr kumimoji="0" lang="en-US" altLang="zh-CN" sz="3600" b="1" i="0" u="none" strike="noStrike" kern="1200" cap="none" spc="0" normalizeH="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rPr>
              <a:t> </a:t>
            </a:r>
            <a:endParaRPr kumimoji="0" lang="zh-CN" altLang="en-US"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5" name="内容占位符 2"/>
          <p:cNvSpPr>
            <a:spLocks noGrp="1"/>
          </p:cNvSpPr>
          <p:nvPr>
            <p:ph idx="1"/>
          </p:nvPr>
        </p:nvSpPr>
        <p:spPr/>
        <p:txBody>
          <a:bodyPr>
            <a:normAutofit/>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Inside &lt;head&gt;…&lt;/head&gt;, the &lt;meta&gt; tag and a pair of &lt;title&gt; tag usually appear, e.g.,</a:t>
            </a:r>
          </a:p>
          <a:p>
            <a:pPr marL="457210" lvl="1" indent="0">
              <a:buNone/>
            </a:pPr>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pPr marL="457210" lvl="1" indent="0">
              <a:buNone/>
            </a:pPr>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pPr marL="457210" lvl="1" indent="0">
              <a:buNone/>
            </a:pPr>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pPr marL="457210" lvl="1" indent="0">
              <a:buNone/>
            </a:pPr>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pPr marL="457210" lvl="1" indent="0">
              <a:buNone/>
            </a:pPr>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r>
              <a:rPr lang="en-US" altLang="zh-CN" dirty="0">
                <a:latin typeface="Calibri" panose="020F0502020204030204" pitchFamily="34" charset="0"/>
                <a:ea typeface="微软雅黑" panose="020B0503020204020204" pitchFamily="34" charset="-122"/>
                <a:cs typeface="Calibri" panose="020F0502020204030204" pitchFamily="34" charset="0"/>
              </a:rPr>
              <a:t>Their meanings are:  </a:t>
            </a:r>
          </a:p>
          <a:p>
            <a:pPr marL="0" indent="0">
              <a:buNone/>
            </a:pPr>
            <a:endParaRPr lang="en-US" altLang="zh-CN" dirty="0">
              <a:latin typeface="Calibri" panose="020F0502020204030204" pitchFamily="34" charset="0"/>
              <a:ea typeface="黑体" panose="02010609060101010101" pitchFamily="49" charset="-122"/>
              <a:cs typeface="Calibri" panose="020F0502020204030204" pitchFamily="34"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1677787221"/>
              </p:ext>
            </p:extLst>
          </p:nvPr>
        </p:nvGraphicFramePr>
        <p:xfrm>
          <a:off x="460162" y="4928540"/>
          <a:ext cx="8445710" cy="1132840"/>
        </p:xfrm>
        <a:graphic>
          <a:graphicData uri="http://schemas.openxmlformats.org/drawingml/2006/table">
            <a:tbl>
              <a:tblPr firstRow="1" bandRow="1">
                <a:tableStyleId>{5C22544A-7EE6-4342-B048-85BDC9FD1C3A}</a:tableStyleId>
              </a:tblPr>
              <a:tblGrid>
                <a:gridCol w="4222855">
                  <a:extLst>
                    <a:ext uri="{9D8B030D-6E8A-4147-A177-3AD203B41FA5}">
                      <a16:colId xmlns:a16="http://schemas.microsoft.com/office/drawing/2014/main" val="1622254340"/>
                    </a:ext>
                  </a:extLst>
                </a:gridCol>
                <a:gridCol w="4222855">
                  <a:extLst>
                    <a:ext uri="{9D8B030D-6E8A-4147-A177-3AD203B41FA5}">
                      <a16:colId xmlns:a16="http://schemas.microsoft.com/office/drawing/2014/main" val="3501124938"/>
                    </a:ext>
                  </a:extLst>
                </a:gridCol>
              </a:tblGrid>
              <a:tr h="370840">
                <a:tc>
                  <a:txBody>
                    <a:bodyPr/>
                    <a:lstStyle/>
                    <a:p>
                      <a:r>
                        <a:rPr lang="en-US" altLang="zh-CN" sz="1500" dirty="0">
                          <a:latin typeface="Calibri" panose="020F0502020204030204" pitchFamily="34" charset="0"/>
                          <a:cs typeface="Calibri" panose="020F0502020204030204" pitchFamily="34" charset="0"/>
                        </a:rPr>
                        <a:t>Tag</a:t>
                      </a:r>
                      <a:endParaRPr lang="zh-CN" altLang="en-US" sz="1500" dirty="0">
                        <a:latin typeface="Calibri" panose="020F0502020204030204" pitchFamily="34" charset="0"/>
                        <a:cs typeface="Calibri" panose="020F0502020204030204" pitchFamily="34" charset="0"/>
                      </a:endParaRPr>
                    </a:p>
                  </a:txBody>
                  <a:tcPr marL="91441" marR="91441"/>
                </a:tc>
                <a:tc>
                  <a:txBody>
                    <a:bodyPr/>
                    <a:lstStyle/>
                    <a:p>
                      <a:r>
                        <a:rPr lang="en-US" altLang="zh-CN" sz="1500" dirty="0">
                          <a:latin typeface="Calibri" panose="020F0502020204030204" pitchFamily="34" charset="0"/>
                          <a:cs typeface="Calibri" panose="020F0502020204030204" pitchFamily="34" charset="0"/>
                        </a:rPr>
                        <a:t>Meaning</a:t>
                      </a:r>
                      <a:endParaRPr lang="zh-CN" altLang="en-US" sz="1500" dirty="0">
                        <a:latin typeface="Calibri" panose="020F0502020204030204" pitchFamily="34" charset="0"/>
                        <a:cs typeface="Calibri" panose="020F0502020204030204" pitchFamily="34" charset="0"/>
                      </a:endParaRPr>
                    </a:p>
                  </a:txBody>
                  <a:tcPr marL="91441" marR="91441"/>
                </a:tc>
                <a:extLst>
                  <a:ext uri="{0D108BD9-81ED-4DB2-BD59-A6C34878D82A}">
                    <a16:rowId xmlns:a16="http://schemas.microsoft.com/office/drawing/2014/main" val="1742968027"/>
                  </a:ext>
                </a:extLst>
              </a:tr>
              <a:tr h="381000">
                <a:tc>
                  <a:txBody>
                    <a:bodyPr/>
                    <a:lstStyle/>
                    <a:p>
                      <a:r>
                        <a:rPr lang="en-US" altLang="zh-CN" sz="19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&lt;meta charset=</a:t>
                      </a:r>
                      <a:r>
                        <a:rPr lang="en-US" altLang="zh-CN" sz="1900" dirty="0">
                          <a:latin typeface="Calibri" panose="020F0502020204030204" pitchFamily="34" charset="0"/>
                          <a:ea typeface="微软雅黑" panose="020B0503020204020204" pitchFamily="34" charset="-122"/>
                          <a:cs typeface="Calibri" panose="020F0502020204030204" pitchFamily="34" charset="0"/>
                        </a:rPr>
                        <a:t>"</a:t>
                      </a:r>
                      <a:r>
                        <a:rPr lang="en-US" altLang="zh-CN" sz="19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UTF-8</a:t>
                      </a:r>
                      <a:r>
                        <a:rPr lang="en-US" altLang="zh-CN" sz="1500" dirty="0">
                          <a:latin typeface="Calibri" panose="020F0502020204030204" pitchFamily="34" charset="0"/>
                          <a:ea typeface="微软雅黑" panose="020B0503020204020204" pitchFamily="34" charset="-122"/>
                          <a:cs typeface="Calibri" panose="020F0502020204030204" pitchFamily="34" charset="0"/>
                        </a:rPr>
                        <a:t>"</a:t>
                      </a:r>
                      <a:r>
                        <a:rPr lang="en-US" altLang="zh-CN" sz="19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&gt;</a:t>
                      </a:r>
                      <a:endParaRPr lang="zh-CN" altLang="en-US" sz="1500" dirty="0">
                        <a:latin typeface="Calibri" panose="020F0502020204030204" pitchFamily="34" charset="0"/>
                        <a:ea typeface="微软雅黑" panose="020B0503020204020204" pitchFamily="34" charset="-122"/>
                        <a:cs typeface="Calibri" panose="020F0502020204030204" pitchFamily="34" charset="0"/>
                      </a:endParaRPr>
                    </a:p>
                  </a:txBody>
                  <a:tcPr marL="91441" marR="91441"/>
                </a:tc>
                <a:tc>
                  <a:txBody>
                    <a:bodyPr/>
                    <a:lstStyle/>
                    <a:p>
                      <a:r>
                        <a:rPr lang="en-US" altLang="zh-CN" sz="19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Specify the</a:t>
                      </a:r>
                      <a:r>
                        <a:rPr lang="en-US" altLang="zh-CN" sz="1900" kern="1200" baseline="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 usage of </a:t>
                      </a:r>
                      <a:r>
                        <a:rPr lang="en-US" altLang="zh-CN" sz="19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utf-8</a:t>
                      </a:r>
                      <a:r>
                        <a:rPr lang="zh-CN" altLang="en-US" sz="1900" kern="1200" baseline="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 </a:t>
                      </a:r>
                      <a:r>
                        <a:rPr lang="en-US" altLang="zh-CN" sz="1900" kern="1200" baseline="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encoding</a:t>
                      </a:r>
                      <a:endParaRPr lang="zh-CN" altLang="en-US" sz="19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endParaRPr>
                    </a:p>
                  </a:txBody>
                  <a:tcPr marL="91441" marR="91441"/>
                </a:tc>
                <a:extLst>
                  <a:ext uri="{0D108BD9-81ED-4DB2-BD59-A6C34878D82A}">
                    <a16:rowId xmlns:a16="http://schemas.microsoft.com/office/drawing/2014/main" val="2358119675"/>
                  </a:ext>
                </a:extLst>
              </a:tr>
              <a:tr h="381000">
                <a:tc>
                  <a:txBody>
                    <a:bodyPr/>
                    <a:lstStyle/>
                    <a:p>
                      <a:r>
                        <a:rPr lang="en-US" altLang="zh-CN" sz="19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&lt;title&gt;…&lt;/title&gt;</a:t>
                      </a:r>
                      <a:endParaRPr lang="zh-CN" altLang="en-US" sz="19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endParaRPr>
                    </a:p>
                  </a:txBody>
                  <a:tcPr marL="91441" marR="91441"/>
                </a:tc>
                <a:tc>
                  <a:txBody>
                    <a:bodyPr/>
                    <a:lstStyle/>
                    <a:p>
                      <a:r>
                        <a:rPr lang="en-US" altLang="zh-CN" sz="19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Specify</a:t>
                      </a:r>
                      <a:r>
                        <a:rPr lang="en-US" altLang="zh-CN" sz="1900" kern="1200" baseline="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 the title (name) of the webpage</a:t>
                      </a:r>
                      <a:endParaRPr lang="zh-CN" altLang="en-US" sz="19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endParaRPr>
                    </a:p>
                  </a:txBody>
                  <a:tcPr marL="91441" marR="91441"/>
                </a:tc>
                <a:extLst>
                  <a:ext uri="{0D108BD9-81ED-4DB2-BD59-A6C34878D82A}">
                    <a16:rowId xmlns:a16="http://schemas.microsoft.com/office/drawing/2014/main" val="1131933553"/>
                  </a:ext>
                </a:extLst>
              </a:tr>
            </a:tbl>
          </a:graphicData>
        </a:graphic>
      </p:graphicFrame>
      <p:sp>
        <p:nvSpPr>
          <p:cNvPr id="3" name="矩形 2"/>
          <p:cNvSpPr/>
          <p:nvPr/>
        </p:nvSpPr>
        <p:spPr>
          <a:xfrm>
            <a:off x="249384" y="2302783"/>
            <a:ext cx="4848396" cy="1614288"/>
          </a:xfrm>
          <a:prstGeom prst="rect">
            <a:avLst/>
          </a:prstGeom>
          <a:ln>
            <a:solidFill>
              <a:schemeClr val="accent1"/>
            </a:solidFill>
          </a:ln>
        </p:spPr>
        <p:txBody>
          <a:bodyPr wrap="square">
            <a:spAutoFit/>
          </a:bodyPr>
          <a:lstStyle/>
          <a:p>
            <a:pPr marL="457200" marR="0" lvl="1" indent="0" algn="l" defTabSz="914400" rtl="0" eaLnBrk="1" fontAlgn="auto" latinLnBrk="0" hangingPunct="1">
              <a:lnSpc>
                <a:spcPct val="90000"/>
              </a:lnSpc>
              <a:spcBef>
                <a:spcPts val="50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&lt;head&gt;</a:t>
            </a:r>
          </a:p>
          <a:p>
            <a:pPr marL="457200" marR="0" lvl="1" indent="0" algn="l" defTabSz="914400" rtl="0" eaLnBrk="1" fontAlgn="auto" latinLnBrk="0" hangingPunct="1">
              <a:lnSpc>
                <a:spcPct val="90000"/>
              </a:lnSpc>
              <a:spcBef>
                <a:spcPts val="50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	&lt;meta charset=</a:t>
            </a: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a:t>
            </a:r>
            <a:r>
              <a:rPr kumimoji="0" lang="en-US" altLang="zh-CN" sz="24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UTF-8</a:t>
            </a: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a:t>
            </a:r>
            <a:r>
              <a:rPr kumimoji="0" lang="en-US" altLang="zh-CN" sz="2400"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&gt;</a:t>
            </a:r>
          </a:p>
          <a:p>
            <a:pPr marL="457200" marR="0" lvl="1" indent="0" algn="l" defTabSz="914400" rtl="0" eaLnBrk="1" fontAlgn="auto" latinLnBrk="0" hangingPunct="1">
              <a:lnSpc>
                <a:spcPct val="90000"/>
              </a:lnSpc>
              <a:spcBef>
                <a:spcPts val="50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	&lt;title&gt;The Title&lt;/title&gt;</a:t>
            </a:r>
          </a:p>
          <a:p>
            <a:pPr marL="457200" marR="0" lvl="1" indent="0" algn="l" defTabSz="914400" rtl="0" eaLnBrk="1" fontAlgn="auto" latinLnBrk="0" hangingPunct="1">
              <a:lnSpc>
                <a:spcPct val="90000"/>
              </a:lnSpc>
              <a:spcBef>
                <a:spcPts val="50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&lt;/head&gt;</a:t>
            </a:r>
          </a:p>
        </p:txBody>
      </p:sp>
      <p:cxnSp>
        <p:nvCxnSpPr>
          <p:cNvPr id="7" name="直接箭头连接符 6"/>
          <p:cNvCxnSpPr/>
          <p:nvPr/>
        </p:nvCxnSpPr>
        <p:spPr>
          <a:xfrm>
            <a:off x="2766060" y="3474720"/>
            <a:ext cx="2937510" cy="1371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5847967" y="2983885"/>
            <a:ext cx="3057905"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Namespace</a:t>
            </a:r>
            <a:r>
              <a:rPr lang="en-US" altLang="zh-CN" dirty="0">
                <a:solidFill>
                  <a:srgbClr val="000000"/>
                </a:solidFill>
                <a:latin typeface="Calibri" panose="020F0502020204030204" pitchFamily="34" charset="0"/>
                <a:ea typeface="微软雅黑" panose="020B0503020204020204" pitchFamily="34" charset="-122"/>
                <a:cs typeface="Calibri" panose="020F0502020204030204" pitchFamily="34" charset="0"/>
              </a:rPr>
              <a:t>:  </a:t>
            </a:r>
            <a:r>
              <a:rPr lang="zh-CN" altLang="en-US" dirty="0">
                <a:solidFill>
                  <a:srgbClr val="000000"/>
                </a:solidFill>
                <a:latin typeface="Calibri" panose="020F0502020204030204" pitchFamily="34" charset="0"/>
                <a:ea typeface="微软雅黑" panose="020B0503020204020204" pitchFamily="34" charset="-122"/>
                <a:cs typeface="Calibri" panose="020F0502020204030204" pitchFamily="34" charset="0"/>
              </a:rPr>
              <a:t> </a:t>
            </a:r>
            <a:r>
              <a:rPr kumimoji="0" lang="en-US" altLang="zh-CN" sz="18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legal strings allowed by browser (Chinese words, English words and space are legal, and multiple spaces will be merged to one space)</a:t>
            </a:r>
            <a:endParaRPr kumimoji="0" lang="zh-CN" altLang="en-US" sz="18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10" name="灯片编号占位符 9"/>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02549225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D72BA7-A053-4C77-BE4A-2C9478A22DA6}"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
        <p:nvSpPr>
          <p:cNvPr id="3" name="标题 1">
            <a:extLst>
              <a:ext uri="{FF2B5EF4-FFF2-40B4-BE49-F238E27FC236}">
                <a16:creationId xmlns:a16="http://schemas.microsoft.com/office/drawing/2014/main" id="{ED4CED7F-34C9-4D5D-853C-600DF210270E}"/>
              </a:ext>
            </a:extLst>
          </p:cNvPr>
          <p:cNvSpPr txBox="1">
            <a:spLocks/>
          </p:cNvSpPr>
          <p:nvPr/>
        </p:nvSpPr>
        <p:spPr>
          <a:xfrm>
            <a:off x="251521" y="122238"/>
            <a:ext cx="8712968" cy="858490"/>
          </a:xfrm>
          <a:prstGeom prst="rect">
            <a:avLst/>
          </a:prstGeom>
        </p:spPr>
        <p:txBody>
          <a:bodyPr>
            <a:normAutofit/>
          </a:bodyPr>
          <a:lst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78" algn="l" rtl="0" fontAlgn="base">
              <a:spcBef>
                <a:spcPct val="0"/>
              </a:spcBef>
              <a:spcAft>
                <a:spcPct val="0"/>
              </a:spcAft>
              <a:defRPr sz="3900" b="1">
                <a:solidFill>
                  <a:schemeClr val="tx2"/>
                </a:solidFill>
                <a:latin typeface="Arial" pitchFamily="34" charset="0"/>
                <a:ea typeface="宋体" pitchFamily="2" charset="-122"/>
              </a:defRPr>
            </a:lvl6pPr>
            <a:lvl7pPr marL="914354" algn="l" rtl="0" fontAlgn="base">
              <a:spcBef>
                <a:spcPct val="0"/>
              </a:spcBef>
              <a:spcAft>
                <a:spcPct val="0"/>
              </a:spcAft>
              <a:defRPr sz="3900" b="1">
                <a:solidFill>
                  <a:schemeClr val="tx2"/>
                </a:solidFill>
                <a:latin typeface="Arial" pitchFamily="34" charset="0"/>
                <a:ea typeface="宋体" pitchFamily="2" charset="-122"/>
              </a:defRPr>
            </a:lvl7pPr>
            <a:lvl8pPr marL="1371532" algn="l" rtl="0" fontAlgn="base">
              <a:spcBef>
                <a:spcPct val="0"/>
              </a:spcBef>
              <a:spcAft>
                <a:spcPct val="0"/>
              </a:spcAft>
              <a:defRPr sz="3900" b="1">
                <a:solidFill>
                  <a:schemeClr val="tx2"/>
                </a:solidFill>
                <a:latin typeface="Arial" pitchFamily="34" charset="0"/>
                <a:ea typeface="宋体" pitchFamily="2" charset="-122"/>
              </a:defRPr>
            </a:lvl8pPr>
            <a:lvl9pPr marL="1828709" algn="l" rtl="0" fontAlgn="base">
              <a:spcBef>
                <a:spcPct val="0"/>
              </a:spcBef>
              <a:spcAft>
                <a:spcPct val="0"/>
              </a:spcAft>
              <a:defRPr sz="3900" b="1">
                <a:solidFill>
                  <a:schemeClr val="tx2"/>
                </a:solidFill>
                <a:latin typeface="Arial"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600" b="1" i="0" u="none" strike="noStrike" kern="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rPr>
              <a:t>Reference</a:t>
            </a:r>
            <a:endParaRPr kumimoji="0" lang="zh-CN" altLang="en-US" sz="3600" b="1" i="0" u="none" strike="noStrike" kern="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4" name="内容占位符 2">
            <a:extLst>
              <a:ext uri="{FF2B5EF4-FFF2-40B4-BE49-F238E27FC236}">
                <a16:creationId xmlns:a16="http://schemas.microsoft.com/office/drawing/2014/main" id="{ADC5F09A-6AF8-4F4B-95CC-6B58974CE076}"/>
              </a:ext>
            </a:extLst>
          </p:cNvPr>
          <p:cNvSpPr txBox="1">
            <a:spLocks/>
          </p:cNvSpPr>
          <p:nvPr/>
        </p:nvSpPr>
        <p:spPr>
          <a:xfrm>
            <a:off x="179512" y="1124744"/>
            <a:ext cx="8856984" cy="5472608"/>
          </a:xfrm>
          <a:prstGeom prst="rect">
            <a:avLst/>
          </a:prstGeom>
        </p:spPr>
        <p:txBody>
          <a:bodyPr/>
          <a:lst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a:lstStyle>
          <a:p>
            <a:pPr marL="342882" marR="0" lvl="0" indent="-342882" algn="l" defTabSz="914400" rtl="0" eaLnBrk="1" fontAlgn="base" latinLnBrk="0" hangingPunct="1">
              <a:lnSpc>
                <a:spcPct val="100000"/>
              </a:lnSpc>
              <a:spcBef>
                <a:spcPct val="20000"/>
              </a:spcBef>
              <a:spcAft>
                <a:spcPct val="0"/>
              </a:spcAft>
              <a:buClr>
                <a:srgbClr val="FF0000"/>
              </a:buClr>
              <a:buSzPct val="70000"/>
              <a:buFont typeface="Wingdings" pitchFamily="2" charset="2"/>
              <a:buChar char="l"/>
              <a:tabLst/>
              <a:defRPr/>
            </a:pPr>
            <a:endParaRPr kumimoji="0" lang="zh-CN" altLang="en-US" sz="2800" b="0" i="0" u="none" strike="noStrike" kern="0" cap="none" spc="0" normalizeH="0" baseline="0" noProof="0" dirty="0">
              <a:ln>
                <a:noFill/>
              </a:ln>
              <a:solidFill>
                <a:srgbClr val="000000"/>
              </a:solidFill>
              <a:effectLst/>
              <a:uLnTx/>
              <a:uFillTx/>
              <a:latin typeface="Arial"/>
              <a:cs typeface="+mn-cs"/>
            </a:endParaRPr>
          </a:p>
        </p:txBody>
      </p:sp>
      <p:sp>
        <p:nvSpPr>
          <p:cNvPr id="5" name="内容占位符 2">
            <a:extLst>
              <a:ext uri="{FF2B5EF4-FFF2-40B4-BE49-F238E27FC236}">
                <a16:creationId xmlns:a16="http://schemas.microsoft.com/office/drawing/2014/main" id="{ADC5F09A-6AF8-4F4B-95CC-6B58974CE076}"/>
              </a:ext>
            </a:extLst>
          </p:cNvPr>
          <p:cNvSpPr txBox="1">
            <a:spLocks/>
          </p:cNvSpPr>
          <p:nvPr/>
        </p:nvSpPr>
        <p:spPr>
          <a:xfrm>
            <a:off x="331912" y="1277144"/>
            <a:ext cx="8856984" cy="5472608"/>
          </a:xfrm>
          <a:prstGeom prst="rect">
            <a:avLst/>
          </a:prstGeom>
        </p:spPr>
        <p:txBody>
          <a:bodyPr/>
          <a:lstStyle>
            <a:lvl1pPr marL="342882" indent="-342882"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16" indent="-347646"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377" indent="-293674" algn="l" rtl="0" fontAlgn="base">
              <a:spcBef>
                <a:spcPct val="20000"/>
              </a:spcBef>
              <a:spcAft>
                <a:spcPct val="0"/>
              </a:spcAft>
              <a:buClr>
                <a:schemeClr val="accent1"/>
              </a:buClr>
              <a:buSzPct val="70000"/>
              <a:buFont typeface="Wingdings" pitchFamily="2" charset="2"/>
              <a:buChar char="l"/>
              <a:defRPr sz="2000">
                <a:solidFill>
                  <a:schemeClr val="tx1"/>
                </a:solidFill>
                <a:latin typeface="+mn-lt"/>
                <a:ea typeface="+mn-ea"/>
              </a:defRPr>
            </a:lvl3pPr>
            <a:lvl4pPr marL="1281049" indent="-292086"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33" indent="-315897"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11"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888"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064"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242" indent="-315897"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a:lstStyle>
          <a:p>
            <a:pPr lvl="0"/>
            <a:r>
              <a:rPr lang="en-US" altLang="zh-CN" kern="0" dirty="0">
                <a:solidFill>
                  <a:srgbClr val="000000"/>
                </a:solidFill>
                <a:latin typeface="Calibri" panose="020F0502020204030204" pitchFamily="34" charset="0"/>
                <a:ea typeface="微软雅黑" panose="020B0503020204020204" pitchFamily="34" charset="-122"/>
                <a:cs typeface="Calibri" panose="020F0502020204030204" pitchFamily="34" charset="0"/>
                <a:hlinkClick r:id="rId2"/>
              </a:rPr>
              <a:t>https://www.w3schools.com/</a:t>
            </a:r>
            <a:endParaRPr lang="en-US" altLang="zh-CN" kern="0" dirty="0">
              <a:solidFill>
                <a:srgbClr val="000000"/>
              </a:solidFill>
              <a:latin typeface="Calibri" panose="020F0502020204030204" pitchFamily="34" charset="0"/>
              <a:ea typeface="微软雅黑" panose="020B0503020204020204" pitchFamily="34" charset="-122"/>
              <a:cs typeface="Calibri" panose="020F0502020204030204" pitchFamily="34" charset="0"/>
            </a:endParaRPr>
          </a:p>
          <a:p>
            <a:pPr lvl="1"/>
            <a:r>
              <a:rPr lang="en-US" altLang="zh-CN" kern="0" noProof="0" dirty="0">
                <a:solidFill>
                  <a:srgbClr val="000000"/>
                </a:solidFill>
                <a:latin typeface="Calibri" panose="020F0502020204030204" pitchFamily="34" charset="0"/>
                <a:ea typeface="微软雅黑" panose="020B0503020204020204" pitchFamily="34" charset="-122"/>
                <a:cs typeface="Calibri" panose="020F0502020204030204" pitchFamily="34" charset="0"/>
              </a:rPr>
              <a:t>An online tutorial </a:t>
            </a:r>
            <a:endParaRPr kumimoji="0" lang="en-US" altLang="zh-CN"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a:p>
            <a:pPr lvl="0"/>
            <a:r>
              <a:rPr lang="en-US" altLang="zh-CN" kern="0" dirty="0">
                <a:solidFill>
                  <a:srgbClr val="000000"/>
                </a:solidFill>
                <a:latin typeface="Calibri" panose="020F0502020204030204" pitchFamily="34" charset="0"/>
                <a:cs typeface="Calibri" panose="020F0502020204030204" pitchFamily="34" charset="0"/>
                <a:hlinkClick r:id="rId3"/>
              </a:rPr>
              <a:t>http://cs101.ucas.edu.cn/file/Personal_Artifact/</a:t>
            </a:r>
            <a:endParaRPr lang="en-US" altLang="zh-CN" kern="0" dirty="0">
              <a:solidFill>
                <a:srgbClr val="000000"/>
              </a:solidFill>
              <a:latin typeface="Calibri" panose="020F0502020204030204" pitchFamily="34" charset="0"/>
              <a:cs typeface="Calibri" panose="020F0502020204030204" pitchFamily="34" charset="0"/>
            </a:endParaRPr>
          </a:p>
          <a:p>
            <a:pPr lvl="1"/>
            <a:r>
              <a:rPr lang="en-US" altLang="zh-CN" kern="0" dirty="0">
                <a:solidFill>
                  <a:srgbClr val="000000"/>
                </a:solidFill>
                <a:latin typeface="Calibri" panose="020F0502020204030204" pitchFamily="34" charset="0"/>
                <a:cs typeface="Calibri" panose="020F0502020204030204" pitchFamily="34" charset="0"/>
              </a:rPr>
              <a:t>The directory</a:t>
            </a:r>
            <a:r>
              <a:rPr kumimoji="0" lang="en-US" altLang="zh-CN"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 containing</a:t>
            </a:r>
            <a:r>
              <a:rPr kumimoji="0" lang="en-US" altLang="zh-CN" b="0" i="0" u="none" strike="noStrike" kern="0" cap="none" spc="0" normalizeH="0" noProof="0" dirty="0">
                <a:ln>
                  <a:noFill/>
                </a:ln>
                <a:solidFill>
                  <a:srgbClr val="000000"/>
                </a:solidFill>
                <a:effectLst/>
                <a:uLnTx/>
                <a:uFillTx/>
                <a:latin typeface="Calibri" panose="020F0502020204030204" pitchFamily="34" charset="0"/>
                <a:cs typeface="Calibri" panose="020F0502020204030204" pitchFamily="34" charset="0"/>
              </a:rPr>
              <a:t> related code in this project</a:t>
            </a:r>
          </a:p>
          <a:p>
            <a:pPr lvl="1"/>
            <a:endParaRPr kumimoji="0" lang="zh-CN" altLang="en-US"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83293885"/>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2C4B30A-7E87-4795-B5BC-E365E3395C98}"/>
              </a:ext>
            </a:extLst>
          </p:cNvPr>
          <p:cNvSpPr>
            <a:spLocks noGrp="1"/>
          </p:cNvSpPr>
          <p:nvPr>
            <p:ph type="title"/>
          </p:nvPr>
        </p:nvSpPr>
        <p:spPr/>
        <p:txBody>
          <a:bodyPr/>
          <a:lstStyle/>
          <a:p>
            <a:r>
              <a:rPr lang="en-US" altLang="zh-CN" sz="3601" dirty="0">
                <a:latin typeface="Calibri" panose="020F0502020204030204" pitchFamily="34" charset="0"/>
                <a:ea typeface="微软雅黑" panose="020B0503020204020204" pitchFamily="34" charset="-122"/>
                <a:cs typeface="Calibri" panose="020F0502020204030204" pitchFamily="34" charset="0"/>
              </a:rPr>
              <a:t>Add headings and subheadings</a:t>
            </a:r>
            <a:endParaRPr lang="en-US" sz="3601"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内容占位符 2">
            <a:extLst>
              <a:ext uri="{FF2B5EF4-FFF2-40B4-BE49-F238E27FC236}">
                <a16:creationId xmlns:a16="http://schemas.microsoft.com/office/drawing/2014/main" id="{3D90FE31-9011-4124-8F3A-1FA4254810CA}"/>
              </a:ext>
            </a:extLst>
          </p:cNvPr>
          <p:cNvSpPr>
            <a:spLocks noGrp="1"/>
          </p:cNvSpPr>
          <p:nvPr>
            <p:ph idx="1"/>
          </p:nvPr>
        </p:nvSpPr>
        <p:spPr>
          <a:xfrm>
            <a:off x="143747" y="1125829"/>
            <a:ext cx="9000253" cy="4351337"/>
          </a:xfrm>
        </p:spPr>
        <p: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Tom wants to talk about the creation process, so his blog consists of three parts and each part has a head. The three heads are "Before", "During" and "After". He uses the following knowledge:  </a:t>
            </a:r>
          </a:p>
        </p:txBody>
      </p:sp>
      <p:sp>
        <p:nvSpPr>
          <p:cNvPr id="5" name="内容占位符 2">
            <a:extLst>
              <a:ext uri="{FF2B5EF4-FFF2-40B4-BE49-F238E27FC236}">
                <a16:creationId xmlns:a16="http://schemas.microsoft.com/office/drawing/2014/main" id="{4A22C44E-B1C8-4671-936B-FEE329A8A546}"/>
              </a:ext>
            </a:extLst>
          </p:cNvPr>
          <p:cNvSpPr txBox="1">
            <a:spLocks/>
          </p:cNvSpPr>
          <p:nvPr/>
        </p:nvSpPr>
        <p:spPr>
          <a:xfrm>
            <a:off x="592206" y="3211052"/>
            <a:ext cx="4273803" cy="3143151"/>
          </a:xfrm>
          <a:prstGeom prst="rect">
            <a:avLst/>
          </a:prstGeom>
          <a:ln>
            <a:solidFill>
              <a:schemeClr val="accent1"/>
            </a:solidFill>
          </a:ln>
        </p:spPr>
        <p:txBody>
          <a:bodyPr vert="horz" lIns="91441" tIns="45720" rIns="91441"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8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&lt;h1&gt;Words&lt;/h1&gt;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8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&lt;h2&gt;Words&lt;/h2&gt;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8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&lt;h3&gt;Words&lt;/h3&gt;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8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&lt;h4&gt;Words&lt;/h4&gt;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8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&lt;h5&gt;Words&lt;/h5&gt;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8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&lt;h6&gt;Words&lt;/h6&gt;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altLang="zh-CN" sz="28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zh-CN" altLang="en-US" sz="28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cxnSp>
        <p:nvCxnSpPr>
          <p:cNvPr id="6" name="直接箭头连接符 5">
            <a:extLst>
              <a:ext uri="{FF2B5EF4-FFF2-40B4-BE49-F238E27FC236}">
                <a16:creationId xmlns:a16="http://schemas.microsoft.com/office/drawing/2014/main" id="{EF3DDD31-28AF-4BE7-907E-DA5D22CC554E}"/>
              </a:ext>
            </a:extLst>
          </p:cNvPr>
          <p:cNvCxnSpPr/>
          <p:nvPr/>
        </p:nvCxnSpPr>
        <p:spPr>
          <a:xfrm>
            <a:off x="3787748" y="3217013"/>
            <a:ext cx="12700" cy="28860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文本框 6">
            <a:extLst>
              <a:ext uri="{FF2B5EF4-FFF2-40B4-BE49-F238E27FC236}">
                <a16:creationId xmlns:a16="http://schemas.microsoft.com/office/drawing/2014/main" id="{E743966C-9408-4237-B143-D20780815EA7}"/>
              </a:ext>
            </a:extLst>
          </p:cNvPr>
          <p:cNvSpPr txBox="1"/>
          <p:nvPr/>
        </p:nvSpPr>
        <p:spPr>
          <a:xfrm>
            <a:off x="3806800" y="3445604"/>
            <a:ext cx="615681" cy="2054085"/>
          </a:xfrm>
          <a:prstGeom prst="rect">
            <a:avLst/>
          </a:prstGeom>
          <a:noFill/>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being smaller</a:t>
            </a:r>
            <a:endParaRPr kumimoji="0" lang="zh-CN" altLang="en-US" sz="28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155702857"/>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4827670" y="1364853"/>
            <a:ext cx="4009157" cy="2185078"/>
          </a:xfrm>
          <a:prstGeom prst="rect">
            <a:avLst/>
          </a:prstGeom>
          <a:ln>
            <a:noFill/>
          </a:ln>
          <a:effectLst>
            <a:outerShdw blurRad="190500" algn="tl" rotWithShape="0">
              <a:srgbClr val="000000">
                <a:alpha val="70000"/>
              </a:srgbClr>
            </a:outerShdw>
          </a:effectLst>
        </p:spPr>
      </p:pic>
      <p:sp>
        <p:nvSpPr>
          <p:cNvPr id="4" name="矩形 3">
            <a:extLst>
              <a:ext uri="{FF2B5EF4-FFF2-40B4-BE49-F238E27FC236}">
                <a16:creationId xmlns:a16="http://schemas.microsoft.com/office/drawing/2014/main" id="{C1BC943D-2E19-45B6-90EB-5D3108028048}"/>
              </a:ext>
            </a:extLst>
          </p:cNvPr>
          <p:cNvSpPr/>
          <p:nvPr/>
        </p:nvSpPr>
        <p:spPr>
          <a:xfrm>
            <a:off x="252155" y="1438509"/>
            <a:ext cx="4079815" cy="4093428"/>
          </a:xfrm>
          <a:prstGeom prst="rect">
            <a:avLst/>
          </a:prstGeom>
          <a:ln>
            <a:solidFill>
              <a:schemeClr val="accent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&lt;html&gt;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&lt;head&gt;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&lt;meta charset="UTF-8"&gt;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&lt;title&gt;A Good Day&lt;/title&gt;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&lt;/head&gt;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&lt;body&gt;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&lt;h1&gt;The growing diary of calculator and clock&lt;/h1&gt;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a:t>
            </a:r>
            <a:r>
              <a:rPr kumimoji="0" lang="en-US" sz="20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&lt;h2&gt;Before&lt;/h2&gt;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&lt;h2&gt;During&lt;/h2&gt;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&lt;h2&gt;After&lt;/h2&gt;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&lt;/body&gt;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&lt;/html&gt;</a:t>
            </a:r>
          </a:p>
        </p:txBody>
      </p:sp>
      <p:sp>
        <p:nvSpPr>
          <p:cNvPr id="6" name="文本框 5">
            <a:extLst>
              <a:ext uri="{FF2B5EF4-FFF2-40B4-BE49-F238E27FC236}">
                <a16:creationId xmlns:a16="http://schemas.microsoft.com/office/drawing/2014/main" id="{53F3128E-F48E-41BC-B7C2-FAD4DC49E8B0}"/>
              </a:ext>
            </a:extLst>
          </p:cNvPr>
          <p:cNvSpPr txBox="1"/>
          <p:nvPr/>
        </p:nvSpPr>
        <p:spPr>
          <a:xfrm>
            <a:off x="178412" y="915161"/>
            <a:ext cx="2026226" cy="52334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1" b="1"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Code</a:t>
            </a:r>
            <a:r>
              <a:rPr lang="en-US" altLang="zh-CN" sz="2801" b="1" dirty="0">
                <a:solidFill>
                  <a:srgbClr val="000000"/>
                </a:solidFill>
                <a:latin typeface="Calibri" panose="020F0502020204030204" pitchFamily="34" charset="0"/>
                <a:ea typeface="微软雅黑" panose="020B0503020204020204" pitchFamily="34" charset="-122"/>
                <a:cs typeface="Calibri" panose="020F0502020204030204" pitchFamily="34" charset="0"/>
              </a:rPr>
              <a:t>:  </a:t>
            </a:r>
            <a:endParaRPr kumimoji="0" lang="en-US" sz="2801" b="1"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7" name="矩形 6">
            <a:extLst>
              <a:ext uri="{FF2B5EF4-FFF2-40B4-BE49-F238E27FC236}">
                <a16:creationId xmlns:a16="http://schemas.microsoft.com/office/drawing/2014/main" id="{CD0A2398-F674-4760-B5E6-8BA9A0E9AA37}"/>
              </a:ext>
            </a:extLst>
          </p:cNvPr>
          <p:cNvSpPr/>
          <p:nvPr/>
        </p:nvSpPr>
        <p:spPr>
          <a:xfrm>
            <a:off x="4723038" y="860245"/>
            <a:ext cx="1381756" cy="52334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1" b="1"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Result</a:t>
            </a:r>
            <a:r>
              <a:rPr lang="en-US" altLang="zh-CN" sz="2801" b="1" dirty="0">
                <a:solidFill>
                  <a:prstClr val="black"/>
                </a:solidFill>
                <a:latin typeface="Calibri" panose="020F0502020204030204" pitchFamily="34" charset="0"/>
                <a:ea typeface="微软雅黑" panose="020B0503020204020204" pitchFamily="34" charset="-122"/>
                <a:cs typeface="Calibri" panose="020F0502020204030204" pitchFamily="34" charset="0"/>
              </a:rPr>
              <a:t>:  </a:t>
            </a:r>
            <a:endParaRPr kumimoji="0" lang="en-US" sz="2801" b="1"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cxnSp>
        <p:nvCxnSpPr>
          <p:cNvPr id="10" name="直接箭头连接符 9">
            <a:extLst>
              <a:ext uri="{FF2B5EF4-FFF2-40B4-BE49-F238E27FC236}">
                <a16:creationId xmlns:a16="http://schemas.microsoft.com/office/drawing/2014/main" id="{4ED303CA-FEE9-41E9-B414-6C2A3D557493}"/>
              </a:ext>
            </a:extLst>
          </p:cNvPr>
          <p:cNvCxnSpPr/>
          <p:nvPr/>
        </p:nvCxnSpPr>
        <p:spPr>
          <a:xfrm flipV="1">
            <a:off x="2423160" y="2457392"/>
            <a:ext cx="2404510" cy="1623118"/>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直接箭头连接符 10">
            <a:extLst>
              <a:ext uri="{FF2B5EF4-FFF2-40B4-BE49-F238E27FC236}">
                <a16:creationId xmlns:a16="http://schemas.microsoft.com/office/drawing/2014/main" id="{10774EE3-636B-4E21-B240-78FC7C75730A}"/>
              </a:ext>
            </a:extLst>
          </p:cNvPr>
          <p:cNvCxnSpPr>
            <a:cxnSpLocks/>
          </p:cNvCxnSpPr>
          <p:nvPr/>
        </p:nvCxnSpPr>
        <p:spPr>
          <a:xfrm flipV="1">
            <a:off x="2423160" y="2796278"/>
            <a:ext cx="2404510" cy="1547122"/>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直接箭头连接符 11">
            <a:extLst>
              <a:ext uri="{FF2B5EF4-FFF2-40B4-BE49-F238E27FC236}">
                <a16:creationId xmlns:a16="http://schemas.microsoft.com/office/drawing/2014/main" id="{793A7ACD-FC2E-41C0-9183-0DD5569D22B5}"/>
              </a:ext>
            </a:extLst>
          </p:cNvPr>
          <p:cNvCxnSpPr>
            <a:cxnSpLocks/>
          </p:cNvCxnSpPr>
          <p:nvPr/>
        </p:nvCxnSpPr>
        <p:spPr>
          <a:xfrm flipV="1">
            <a:off x="2274570" y="3189416"/>
            <a:ext cx="2553100" cy="1508314"/>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 name="灯片编号占位符 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3869484888"/>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0828B30-8BC3-47DA-994E-DFA350BD3564}"/>
              </a:ext>
            </a:extLst>
          </p:cNvPr>
          <p:cNvSpPr>
            <a:spLocks noGrp="1"/>
          </p:cNvSpPr>
          <p:nvPr>
            <p:ph type="title"/>
          </p:nvPr>
        </p:nvSpPr>
        <p:spPr>
          <a:xfrm>
            <a:off x="251520" y="645513"/>
            <a:ext cx="8712968" cy="858490"/>
          </a:xfrm>
        </p:spPr>
        <p:txBody>
          <a:bodyPr>
            <a:noAutofit/>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Add paragraph—paragraph, newline, horizontal line, comment</a:t>
            </a:r>
            <a:endParaRPr lang="en-US" sz="3600"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内容占位符 2">
            <a:extLst>
              <a:ext uri="{FF2B5EF4-FFF2-40B4-BE49-F238E27FC236}">
                <a16:creationId xmlns:a16="http://schemas.microsoft.com/office/drawing/2014/main" id="{28098845-3476-43C4-8616-29D69C3C77E8}"/>
              </a:ext>
            </a:extLst>
          </p:cNvPr>
          <p:cNvSpPr>
            <a:spLocks noGrp="1"/>
          </p:cNvSpPr>
          <p:nvPr>
            <p:ph idx="1"/>
          </p:nvPr>
        </p:nvSpPr>
        <p:spPr>
          <a:xfrm>
            <a:off x="251520" y="1606525"/>
            <a:ext cx="8712968" cy="1549630"/>
          </a:xfrm>
        </p:spPr>
        <p: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After Tom adds subheads, he begins to write paragraphs below each subhead, hoping that there are empty lines between paragraphs. The knowledge he uses is as follows:  </a:t>
            </a:r>
          </a:p>
        </p:txBody>
      </p:sp>
      <p:sp>
        <p:nvSpPr>
          <p:cNvPr id="4" name="矩形 3">
            <a:extLst>
              <a:ext uri="{FF2B5EF4-FFF2-40B4-BE49-F238E27FC236}">
                <a16:creationId xmlns:a16="http://schemas.microsoft.com/office/drawing/2014/main" id="{427AA673-46A7-4A29-959E-BCB88B082950}"/>
              </a:ext>
            </a:extLst>
          </p:cNvPr>
          <p:cNvSpPr/>
          <p:nvPr/>
        </p:nvSpPr>
        <p:spPr>
          <a:xfrm>
            <a:off x="685552" y="3542117"/>
            <a:ext cx="6096000" cy="2677656"/>
          </a:xfrm>
          <a:prstGeom prst="rect">
            <a:avLst/>
          </a:prstGeom>
          <a:ln>
            <a:solidFill>
              <a:schemeClr val="accent1"/>
            </a:solidFill>
          </a:ln>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Paragraph</a:t>
            </a: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a:t>
            </a:r>
            <a:r>
              <a:rPr kumimoji="0" lang="en-US"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p&gt;text</a:t>
            </a: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a:t>
            </a:r>
            <a:r>
              <a:rPr kumimoji="0" lang="en-US"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p&gt;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Newline</a:t>
            </a: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a:t>
            </a:r>
            <a:r>
              <a:rPr kumimoji="0" lang="en-US"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br/&gt;（or </a:t>
            </a: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a:t>
            </a:r>
            <a:r>
              <a:rPr kumimoji="0" lang="en-US"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br&gt;）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Horizontal line</a:t>
            </a: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a:t>
            </a:r>
            <a:r>
              <a:rPr kumimoji="0" lang="en-US"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hr/&gt;</a:t>
            </a:r>
            <a:r>
              <a:rPr kumimoji="0" lang="zh-CN" altLang="en-US"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a:t>
            </a: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or &lt;hr&gt;</a:t>
            </a:r>
            <a:r>
              <a:rPr kumimoji="0" lang="zh-CN" altLang="en-US"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a:t>
            </a:r>
            <a:endParaRPr kumimoji="0" lang="en-US"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Comment:   &lt;!--</a:t>
            </a:r>
            <a:r>
              <a:rPr kumimoji="0" lang="en-US" altLang="zh-CN" sz="2400" b="0" i="1"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comment_content</a:t>
            </a: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--&gt;</a:t>
            </a: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617091032"/>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C1BC943D-2E19-45B6-90EB-5D3108028048}"/>
              </a:ext>
            </a:extLst>
          </p:cNvPr>
          <p:cNvSpPr/>
          <p:nvPr/>
        </p:nvSpPr>
        <p:spPr>
          <a:xfrm>
            <a:off x="130559" y="993879"/>
            <a:ext cx="4816835" cy="5326715"/>
          </a:xfrm>
          <a:prstGeom prst="rect">
            <a:avLst/>
          </a:prstGeom>
          <a:ln>
            <a:solidFill>
              <a:schemeClr val="accent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&lt;body&gt;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&lt;h1&gt;The growing diary of calculator and clock&lt;/h1&gt;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&lt;h2&gt;Before&lt;/h2&gt;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a:t>
            </a:r>
            <a:r>
              <a:rPr kumimoji="0" lang="en-US"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&lt;p&gt;Before doing it, I am not sure I can make it.&lt;/p&gt;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&lt;br&gt;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&lt;hr&gt;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&lt;h2&gt;During&lt;/h2&gt;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a:t>
            </a:r>
            <a:r>
              <a:rPr kumimoji="0" lang="en-US"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&lt;p&gt;During doing it, I find some material, tired but happy.&lt;/p&gt;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&lt;br&gt;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&lt;hr&gt;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&lt;h2&gt;After&lt;/h2&gt;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a:t>
            </a:r>
            <a:r>
              <a:rPr kumimoji="0" lang="en-US"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&lt;p&gt;Finally, it's done. Although it's rough, it's also my own 'son'.&lt;/p&gt;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&lt;/body&gt;</a:t>
            </a:r>
          </a:p>
        </p:txBody>
      </p:sp>
      <p:sp>
        <p:nvSpPr>
          <p:cNvPr id="6" name="文本框 5">
            <a:extLst>
              <a:ext uri="{FF2B5EF4-FFF2-40B4-BE49-F238E27FC236}">
                <a16:creationId xmlns:a16="http://schemas.microsoft.com/office/drawing/2014/main" id="{53F3128E-F48E-41BC-B7C2-FAD4DC49E8B0}"/>
              </a:ext>
            </a:extLst>
          </p:cNvPr>
          <p:cNvSpPr txBox="1"/>
          <p:nvPr/>
        </p:nvSpPr>
        <p:spPr>
          <a:xfrm>
            <a:off x="130559" y="338058"/>
            <a:ext cx="3951317" cy="52334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1" b="1"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Code (body only):  </a:t>
            </a:r>
            <a:endParaRPr kumimoji="0" lang="en-US" sz="2801" b="1"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7" name="矩形 6">
            <a:extLst>
              <a:ext uri="{FF2B5EF4-FFF2-40B4-BE49-F238E27FC236}">
                <a16:creationId xmlns:a16="http://schemas.microsoft.com/office/drawing/2014/main" id="{CD0A2398-F674-4760-B5E6-8BA9A0E9AA37}"/>
              </a:ext>
            </a:extLst>
          </p:cNvPr>
          <p:cNvSpPr/>
          <p:nvPr/>
        </p:nvSpPr>
        <p:spPr>
          <a:xfrm>
            <a:off x="5189220" y="1162402"/>
            <a:ext cx="1520009" cy="52334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1" b="1"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Result:  </a:t>
            </a:r>
            <a:endParaRPr kumimoji="0" lang="en-US" sz="2801" b="1"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cxnSp>
        <p:nvCxnSpPr>
          <p:cNvPr id="9" name="直接箭头连接符 8">
            <a:extLst>
              <a:ext uri="{FF2B5EF4-FFF2-40B4-BE49-F238E27FC236}">
                <a16:creationId xmlns:a16="http://schemas.microsoft.com/office/drawing/2014/main" id="{42632348-DCB8-42CF-B9BB-FD5844BF1BA0}"/>
              </a:ext>
            </a:extLst>
          </p:cNvPr>
          <p:cNvCxnSpPr>
            <a:cxnSpLocks/>
          </p:cNvCxnSpPr>
          <p:nvPr/>
        </p:nvCxnSpPr>
        <p:spPr>
          <a:xfrm>
            <a:off x="2925851" y="2593136"/>
            <a:ext cx="2263369" cy="264364"/>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直接箭头连接符 9">
            <a:extLst>
              <a:ext uri="{FF2B5EF4-FFF2-40B4-BE49-F238E27FC236}">
                <a16:creationId xmlns:a16="http://schemas.microsoft.com/office/drawing/2014/main" id="{13B1F1EF-3164-40F4-8BEB-99B01D0A00C2}"/>
              </a:ext>
            </a:extLst>
          </p:cNvPr>
          <p:cNvCxnSpPr>
            <a:cxnSpLocks/>
          </p:cNvCxnSpPr>
          <p:nvPr/>
        </p:nvCxnSpPr>
        <p:spPr>
          <a:xfrm>
            <a:off x="4709160" y="3977640"/>
            <a:ext cx="480060" cy="22860"/>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直接箭头连接符 10">
            <a:extLst>
              <a:ext uri="{FF2B5EF4-FFF2-40B4-BE49-F238E27FC236}">
                <a16:creationId xmlns:a16="http://schemas.microsoft.com/office/drawing/2014/main" id="{B344E913-B44A-40C8-8D9A-067571098B88}"/>
              </a:ext>
            </a:extLst>
          </p:cNvPr>
          <p:cNvCxnSpPr>
            <a:cxnSpLocks/>
          </p:cNvCxnSpPr>
          <p:nvPr/>
        </p:nvCxnSpPr>
        <p:spPr>
          <a:xfrm flipV="1">
            <a:off x="3875360" y="5120640"/>
            <a:ext cx="1313860" cy="107350"/>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灯片编号占位符 1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pic>
        <p:nvPicPr>
          <p:cNvPr id="5" name="图片 4"/>
          <p:cNvPicPr>
            <a:picLocks noChangeAspect="1"/>
          </p:cNvPicPr>
          <p:nvPr/>
        </p:nvPicPr>
        <p:blipFill>
          <a:blip r:embed="rId3"/>
          <a:stretch>
            <a:fillRect/>
          </a:stretch>
        </p:blipFill>
        <p:spPr>
          <a:xfrm>
            <a:off x="5189220" y="1797584"/>
            <a:ext cx="3671669" cy="386807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969360285"/>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0828B30-8BC3-47DA-994E-DFA350BD3564}"/>
              </a:ext>
            </a:extLst>
          </p:cNvPr>
          <p:cNvSpPr>
            <a:spLocks noGrp="1"/>
          </p:cNvSpPr>
          <p:nvPr>
            <p:ph type="title"/>
          </p:nvPr>
        </p:nvSpPr>
        <p:spPr/>
        <p:txBody>
          <a:bodyPr/>
          <a:lstStyle/>
          <a:p>
            <a:r>
              <a:rPr lang="en-US" altLang="zh-CN" sz="3601" dirty="0">
                <a:latin typeface="Calibri" panose="020F0502020204030204" pitchFamily="34" charset="0"/>
                <a:ea typeface="微软雅黑" panose="020B0503020204020204" pitchFamily="34" charset="-122"/>
                <a:cs typeface="Calibri" panose="020F0502020204030204" pitchFamily="34" charset="0"/>
              </a:rPr>
              <a:t>Add Name and Time—text formatting</a:t>
            </a:r>
            <a:endParaRPr lang="en-US" sz="3601"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内容占位符 2">
            <a:extLst>
              <a:ext uri="{FF2B5EF4-FFF2-40B4-BE49-F238E27FC236}">
                <a16:creationId xmlns:a16="http://schemas.microsoft.com/office/drawing/2014/main" id="{28098845-3476-43C4-8616-29D69C3C77E8}"/>
              </a:ext>
            </a:extLst>
          </p:cNvPr>
          <p:cNvSpPr>
            <a:spLocks noGrp="1"/>
          </p:cNvSpPr>
          <p:nvPr>
            <p:ph idx="1"/>
          </p:nvPr>
        </p:nvSpPr>
        <p:spPr>
          <a:xfrm>
            <a:off x="146093" y="1118476"/>
            <a:ext cx="8923824" cy="3771871"/>
          </a:xfrm>
        </p:spPr>
        <p: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After adding paragraphs, Tom wants to write his name and time to his blog. The name should be italicized with a small star, and the time should be italicized. </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Text Formatting</a:t>
            </a:r>
            <a:r>
              <a:rPr lang="en-US" altLang="zh-CN" dirty="0">
                <a:latin typeface="Calibri" panose="020F0502020204030204" pitchFamily="34" charset="0"/>
                <a:ea typeface="微软雅黑" panose="020B0503020204020204" pitchFamily="34" charset="-122"/>
                <a:cs typeface="Calibri" panose="020F0502020204030204" pitchFamily="34" charset="0"/>
              </a:rPr>
              <a:t> </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tags</a:t>
            </a:r>
            <a:r>
              <a:rPr lang="en-US" altLang="zh-CN" dirty="0">
                <a:latin typeface="Calibri" panose="020F0502020204030204" pitchFamily="34" charset="0"/>
                <a:ea typeface="微软雅黑" panose="020B0503020204020204" pitchFamily="34" charset="-122"/>
                <a:cs typeface="Calibri" panose="020F0502020204030204" pitchFamily="34" charset="0"/>
              </a:rPr>
              <a:t> are used.</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Text formatting tags usually appear in pairs, and specify the format of the text between the two tags.</a:t>
            </a:r>
          </a:p>
          <a:p>
            <a:pPr lvl="1"/>
            <a:endParaRPr lang="en-US" altLang="zh-CN" sz="2801" dirty="0">
              <a:latin typeface="Calibri" panose="020F0502020204030204" pitchFamily="34" charset="0"/>
              <a:ea typeface="微软雅黑" panose="020B0503020204020204" pitchFamily="34" charset="-122"/>
              <a:cs typeface="Calibri" panose="020F0502020204030204" pitchFamily="34" charset="0"/>
            </a:endParaRPr>
          </a:p>
          <a:p>
            <a:endParaRPr lang="en-US" dirty="0">
              <a:latin typeface="Calibri" panose="020F0502020204030204" pitchFamily="34" charset="0"/>
              <a:ea typeface="微软雅黑" panose="020B0503020204020204" pitchFamily="34" charset="-122"/>
              <a:cs typeface="Calibri" panose="020F0502020204030204" pitchFamily="34" charset="0"/>
            </a:endParaRPr>
          </a:p>
        </p:txBody>
      </p:sp>
      <p:sp>
        <p:nvSpPr>
          <p:cNvPr id="4" name="矩形 3"/>
          <p:cNvSpPr/>
          <p:nvPr/>
        </p:nvSpPr>
        <p:spPr>
          <a:xfrm>
            <a:off x="251521" y="4021038"/>
            <a:ext cx="7214307" cy="1836400"/>
          </a:xfrm>
          <a:prstGeom prst="rect">
            <a:avLst/>
          </a:prstGeom>
          <a:ln>
            <a:solidFill>
              <a:schemeClr val="accent1"/>
            </a:solidFill>
          </a:ln>
        </p:spPr>
        <p:txBody>
          <a:bodyPr wrap="square">
            <a:spAutoFit/>
          </a:bodyPr>
          <a:lstStyle/>
          <a:p>
            <a:pPr marL="685815" marR="0" lvl="1" indent="-228606"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altLang="zh-CN" sz="2801"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Bold:  &lt;b&gt;bold text&lt;/b&gt;</a:t>
            </a:r>
          </a:p>
          <a:p>
            <a:pPr marL="685815" marR="0" lvl="1" indent="-228606"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altLang="zh-CN" sz="2801"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Italic:  &lt;i&gt;italic text&lt;/i&gt;</a:t>
            </a:r>
          </a:p>
          <a:p>
            <a:pPr marL="685815" marR="0" lvl="1" indent="-228606"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altLang="zh-CN" sz="2801"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Superscript: &lt;sup&gt;superscript text&lt;/sup&gt;</a:t>
            </a:r>
          </a:p>
          <a:p>
            <a:pPr marL="685815" marR="0" lvl="1" indent="-228606"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altLang="zh-CN" sz="2801"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Subscript:  &lt;sub&gt;subscript text&lt;/sub&gt;</a:t>
            </a: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3665114301"/>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stretch>
            <a:fillRect/>
          </a:stretch>
        </p:blipFill>
        <p:spPr>
          <a:xfrm>
            <a:off x="4832871" y="1166184"/>
            <a:ext cx="4153301" cy="4710257"/>
          </a:xfrm>
          <a:prstGeom prst="rect">
            <a:avLst/>
          </a:prstGeom>
        </p:spPr>
      </p:pic>
      <p:sp>
        <p:nvSpPr>
          <p:cNvPr id="4" name="矩形 3">
            <a:extLst>
              <a:ext uri="{FF2B5EF4-FFF2-40B4-BE49-F238E27FC236}">
                <a16:creationId xmlns:a16="http://schemas.microsoft.com/office/drawing/2014/main" id="{C1BC943D-2E19-45B6-90EB-5D3108028048}"/>
              </a:ext>
            </a:extLst>
          </p:cNvPr>
          <p:cNvSpPr/>
          <p:nvPr/>
        </p:nvSpPr>
        <p:spPr>
          <a:xfrm>
            <a:off x="174653" y="749320"/>
            <a:ext cx="4445725" cy="5940088"/>
          </a:xfrm>
          <a:prstGeom prst="rect">
            <a:avLst/>
          </a:prstGeom>
          <a:ln>
            <a:solidFill>
              <a:schemeClr val="accent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&lt;body&gt;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&lt;h1&gt;The growing diary of calculator and clock&lt;/h1&gt;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a:t>
            </a:r>
            <a:r>
              <a:rPr kumimoji="0" lang="en-US" sz="20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Author:   &lt;b&gt;&lt;i&gt;Tom&lt;/i&gt;&lt;/b&gt; &lt;sup&gt;*&lt;/sup&gt; Time: &lt;i&gt;2020/02/26&lt;/i&gt;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&lt;h2&gt;Before&lt;/h2&gt;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&lt;p&gt;Before doing it, I am not sure I can make it.&lt;/p&gt;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&lt;br&gt;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&lt;hr&gt;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&lt;h2&gt;During&lt;/h2&gt;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&lt;p&gt;During doing it, I find some material, tired but happy.&lt;/p&gt;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&lt;br&gt;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&lt;hr&gt;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&lt;h2&gt;After&lt;/h2&gt;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&lt;p&gt;Finally, it's done. Although it's rough, it's also my own 'son'.&lt;/p&gt;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&lt;/body&gt;</a:t>
            </a:r>
          </a:p>
        </p:txBody>
      </p:sp>
      <p:sp>
        <p:nvSpPr>
          <p:cNvPr id="6" name="文本框 5">
            <a:extLst>
              <a:ext uri="{FF2B5EF4-FFF2-40B4-BE49-F238E27FC236}">
                <a16:creationId xmlns:a16="http://schemas.microsoft.com/office/drawing/2014/main" id="{53F3128E-F48E-41BC-B7C2-FAD4DC49E8B0}"/>
              </a:ext>
            </a:extLst>
          </p:cNvPr>
          <p:cNvSpPr txBox="1"/>
          <p:nvPr/>
        </p:nvSpPr>
        <p:spPr>
          <a:xfrm>
            <a:off x="133696" y="225972"/>
            <a:ext cx="3951317" cy="52334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1" b="1"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Code (body only):  </a:t>
            </a:r>
            <a:endParaRPr kumimoji="0" lang="en-US" sz="2801" b="1"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7" name="矩形 6">
            <a:extLst>
              <a:ext uri="{FF2B5EF4-FFF2-40B4-BE49-F238E27FC236}">
                <a16:creationId xmlns:a16="http://schemas.microsoft.com/office/drawing/2014/main" id="{CD0A2398-F674-4760-B5E6-8BA9A0E9AA37}"/>
              </a:ext>
            </a:extLst>
          </p:cNvPr>
          <p:cNvSpPr/>
          <p:nvPr/>
        </p:nvSpPr>
        <p:spPr>
          <a:xfrm>
            <a:off x="4714556" y="544547"/>
            <a:ext cx="1261884" cy="52334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1" b="1"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Result:  </a:t>
            </a:r>
          </a:p>
        </p:txBody>
      </p:sp>
      <p:cxnSp>
        <p:nvCxnSpPr>
          <p:cNvPr id="10" name="直接箭头连接符 9">
            <a:extLst>
              <a:ext uri="{FF2B5EF4-FFF2-40B4-BE49-F238E27FC236}">
                <a16:creationId xmlns:a16="http://schemas.microsoft.com/office/drawing/2014/main" id="{42632348-DCB8-42CF-B9BB-FD5844BF1BA0}"/>
              </a:ext>
            </a:extLst>
          </p:cNvPr>
          <p:cNvCxnSpPr>
            <a:cxnSpLocks/>
          </p:cNvCxnSpPr>
          <p:nvPr/>
        </p:nvCxnSpPr>
        <p:spPr>
          <a:xfrm>
            <a:off x="3609111" y="2011358"/>
            <a:ext cx="1654309" cy="306971"/>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 name="灯片编号占位符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626227968"/>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0828B30-8BC3-47DA-994E-DFA350BD3564}"/>
              </a:ext>
            </a:extLst>
          </p:cNvPr>
          <p:cNvSpPr>
            <a:spLocks noGrp="1"/>
          </p:cNvSpPr>
          <p:nvPr>
            <p:ph type="title"/>
          </p:nvPr>
        </p:nvSpPr>
        <p:spPr/>
        <p:txBody>
          <a:bodyPr/>
          <a:lstStyle/>
          <a:p>
            <a:r>
              <a:rPr lang="en-US" altLang="zh-CN" sz="4000" dirty="0">
                <a:latin typeface="Calibri" panose="020F0502020204030204" pitchFamily="34" charset="0"/>
                <a:ea typeface="微软雅黑" panose="020B0503020204020204" pitchFamily="34" charset="-122"/>
                <a:cs typeface="Calibri" panose="020F0502020204030204" pitchFamily="34" charset="0"/>
              </a:rPr>
              <a:t>Add progress chart—table</a:t>
            </a:r>
            <a:endParaRPr lang="en-US" sz="4000"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内容占位符 2">
            <a:extLst>
              <a:ext uri="{FF2B5EF4-FFF2-40B4-BE49-F238E27FC236}">
                <a16:creationId xmlns:a16="http://schemas.microsoft.com/office/drawing/2014/main" id="{28098845-3476-43C4-8616-29D69C3C77E8}"/>
              </a:ext>
            </a:extLst>
          </p:cNvPr>
          <p:cNvSpPr>
            <a:spLocks noGrp="1"/>
          </p:cNvSpPr>
          <p:nvPr>
            <p:ph idx="1"/>
          </p:nvPr>
        </p:nvSpPr>
        <p:spPr>
          <a:xfrm>
            <a:off x="251521" y="1132964"/>
            <a:ext cx="8718451" cy="4667251"/>
          </a:xfrm>
        </p:spPr>
        <p:txBody>
          <a:bodyPr>
            <a:normAutofit/>
          </a:bodyPr>
          <a:lstStyle/>
          <a:p>
            <a:r>
              <a:rPr lang="en-US" altLang="zh-CN" sz="2400" dirty="0">
                <a:latin typeface="Calibri" panose="020F0502020204030204" pitchFamily="34" charset="0"/>
                <a:ea typeface="微软雅黑" panose="020B0503020204020204" pitchFamily="34" charset="-122"/>
                <a:cs typeface="Calibri" panose="020F0502020204030204" pitchFamily="34" charset="0"/>
              </a:rPr>
              <a:t>After Tom adds name and time, he looks back on his process of creating his blog and wants to record the process in a table. The knowledge he uses is:  </a:t>
            </a:r>
          </a:p>
          <a:p>
            <a:pPr lvl="1"/>
            <a:r>
              <a:rPr lang="en-US" altLang="zh-CN" sz="2000" dirty="0">
                <a:latin typeface="Calibri" panose="020F0502020204030204" pitchFamily="34" charset="0"/>
                <a:ea typeface="微软雅黑" panose="020B0503020204020204" pitchFamily="34" charset="-122"/>
                <a:cs typeface="Calibri" panose="020F0502020204030204" pitchFamily="34" charset="0"/>
              </a:rPr>
              <a:t>A </a:t>
            </a:r>
            <a:r>
              <a:rPr lang="en-US" altLang="zh-CN" sz="2000" b="1" dirty="0">
                <a:latin typeface="Calibri" panose="020F0502020204030204" pitchFamily="34" charset="0"/>
                <a:ea typeface="微软雅黑" panose="020B0503020204020204" pitchFamily="34" charset="-122"/>
                <a:cs typeface="Calibri" panose="020F0502020204030204" pitchFamily="34" charset="0"/>
              </a:rPr>
              <a:t>table</a:t>
            </a:r>
            <a:r>
              <a:rPr lang="en-US" altLang="zh-CN" sz="2000" dirty="0">
                <a:latin typeface="Calibri" panose="020F0502020204030204" pitchFamily="34" charset="0"/>
                <a:ea typeface="微软雅黑" panose="020B0503020204020204" pitchFamily="34" charset="-122"/>
                <a:cs typeface="Calibri" panose="020F0502020204030204" pitchFamily="34" charset="0"/>
              </a:rPr>
              <a:t> can be defined by </a:t>
            </a:r>
            <a:r>
              <a:rPr lang="en-US" altLang="zh-CN" sz="2000" b="1" dirty="0">
                <a:latin typeface="Calibri" panose="020F0502020204030204" pitchFamily="34" charset="0"/>
                <a:ea typeface="微软雅黑" panose="020B0503020204020204" pitchFamily="34" charset="-122"/>
                <a:cs typeface="Calibri" panose="020F0502020204030204" pitchFamily="34" charset="0"/>
              </a:rPr>
              <a:t>&lt;table&gt;…&lt;/table&gt;</a:t>
            </a:r>
            <a:r>
              <a:rPr lang="en-US" altLang="zh-CN" sz="2000" dirty="0">
                <a:latin typeface="Calibri" panose="020F0502020204030204" pitchFamily="34" charset="0"/>
                <a:ea typeface="微软雅黑" panose="020B0503020204020204" pitchFamily="34" charset="-122"/>
                <a:cs typeface="Calibri" panose="020F0502020204030204" pitchFamily="34" charset="0"/>
              </a:rPr>
              <a:t>, inside which </a:t>
            </a:r>
            <a:r>
              <a:rPr lang="en-US" altLang="zh-CN" sz="2000" i="1" dirty="0">
                <a:latin typeface="Calibri" panose="020F0502020204030204" pitchFamily="34" charset="0"/>
                <a:ea typeface="微软雅黑" panose="020B0503020204020204" pitchFamily="34" charset="-122"/>
                <a:cs typeface="Calibri" panose="020F0502020204030204" pitchFamily="34" charset="0"/>
              </a:rPr>
              <a:t>n</a:t>
            </a:r>
            <a:r>
              <a:rPr lang="en-US" altLang="zh-CN" sz="2000" dirty="0">
                <a:latin typeface="Calibri" panose="020F0502020204030204" pitchFamily="34" charset="0"/>
                <a:ea typeface="微软雅黑" panose="020B0503020204020204" pitchFamily="34" charset="-122"/>
                <a:cs typeface="Calibri" panose="020F0502020204030204" pitchFamily="34" charset="0"/>
              </a:rPr>
              <a:t> rows can be defined by </a:t>
            </a:r>
            <a:r>
              <a:rPr lang="en-US" altLang="zh-CN" sz="2000" i="1" dirty="0">
                <a:latin typeface="Calibri" panose="020F0502020204030204" pitchFamily="34" charset="0"/>
                <a:ea typeface="微软雅黑" panose="020B0503020204020204" pitchFamily="34" charset="-122"/>
                <a:cs typeface="Calibri" panose="020F0502020204030204" pitchFamily="34" charset="0"/>
              </a:rPr>
              <a:t>n</a:t>
            </a:r>
            <a:r>
              <a:rPr lang="en-US" altLang="zh-CN" sz="2000" dirty="0">
                <a:latin typeface="Calibri" panose="020F0502020204030204" pitchFamily="34" charset="0"/>
                <a:ea typeface="微软雅黑" panose="020B0503020204020204" pitchFamily="34" charset="-122"/>
                <a:cs typeface="Calibri" panose="020F0502020204030204" pitchFamily="34" charset="0"/>
              </a:rPr>
              <a:t> </a:t>
            </a:r>
            <a:r>
              <a:rPr lang="en-US" altLang="zh-CN" sz="2000" b="1" dirty="0">
                <a:latin typeface="Calibri" panose="020F0502020204030204" pitchFamily="34" charset="0"/>
                <a:ea typeface="微软雅黑" panose="020B0503020204020204" pitchFamily="34" charset="-122"/>
                <a:cs typeface="Calibri" panose="020F0502020204030204" pitchFamily="34" charset="0"/>
              </a:rPr>
              <a:t>&lt;tr&gt;…&lt;/tr&gt;</a:t>
            </a:r>
            <a:r>
              <a:rPr lang="en-US" altLang="zh-CN" sz="2000" dirty="0">
                <a:latin typeface="Calibri" panose="020F0502020204030204" pitchFamily="34" charset="0"/>
                <a:ea typeface="微软雅黑" panose="020B0503020204020204" pitchFamily="34" charset="-122"/>
                <a:cs typeface="Calibri" panose="020F0502020204030204" pitchFamily="34" charset="0"/>
              </a:rPr>
              <a:t>. Inside a &lt;tr&gt;…&lt;/tr&gt;, </a:t>
            </a:r>
            <a:r>
              <a:rPr lang="en-US" altLang="zh-CN" sz="2000" i="1" dirty="0">
                <a:latin typeface="Calibri" panose="020F0502020204030204" pitchFamily="34" charset="0"/>
                <a:ea typeface="微软雅黑" panose="020B0503020204020204" pitchFamily="34" charset="-122"/>
                <a:cs typeface="Calibri" panose="020F0502020204030204" pitchFamily="34" charset="0"/>
              </a:rPr>
              <a:t>m</a:t>
            </a:r>
            <a:r>
              <a:rPr lang="en-US" altLang="zh-CN" sz="2000" dirty="0">
                <a:latin typeface="Calibri" panose="020F0502020204030204" pitchFamily="34" charset="0"/>
                <a:ea typeface="微软雅黑" panose="020B0503020204020204" pitchFamily="34" charset="-122"/>
                <a:cs typeface="Calibri" panose="020F0502020204030204" pitchFamily="34" charset="0"/>
              </a:rPr>
              <a:t> cells can be defined by </a:t>
            </a:r>
            <a:r>
              <a:rPr lang="en-US" altLang="zh-CN" sz="2000" i="1" dirty="0">
                <a:latin typeface="Calibri" panose="020F0502020204030204" pitchFamily="34" charset="0"/>
                <a:ea typeface="微软雅黑" panose="020B0503020204020204" pitchFamily="34" charset="-122"/>
                <a:cs typeface="Calibri" panose="020F0502020204030204" pitchFamily="34" charset="0"/>
              </a:rPr>
              <a:t>m</a:t>
            </a:r>
            <a:r>
              <a:rPr lang="en-US" altLang="zh-CN" sz="2000" dirty="0">
                <a:latin typeface="Calibri" panose="020F0502020204030204" pitchFamily="34" charset="0"/>
                <a:ea typeface="微软雅黑" panose="020B0503020204020204" pitchFamily="34" charset="-122"/>
                <a:cs typeface="Calibri" panose="020F0502020204030204" pitchFamily="34" charset="0"/>
              </a:rPr>
              <a:t>  </a:t>
            </a:r>
            <a:r>
              <a:rPr lang="en-US" altLang="zh-CN" sz="2000" b="1" dirty="0">
                <a:latin typeface="Calibri" panose="020F0502020204030204" pitchFamily="34" charset="0"/>
                <a:ea typeface="微软雅黑" panose="020B0503020204020204" pitchFamily="34" charset="-122"/>
                <a:cs typeface="Calibri" panose="020F0502020204030204" pitchFamily="34" charset="0"/>
              </a:rPr>
              <a:t>&lt;td&gt;…&lt;/td&gt;</a:t>
            </a:r>
            <a:r>
              <a:rPr lang="en-US" altLang="zh-CN" sz="2000" dirty="0">
                <a:latin typeface="Calibri" panose="020F0502020204030204" pitchFamily="34" charset="0"/>
                <a:ea typeface="微软雅黑" panose="020B0503020204020204" pitchFamily="34" charset="-122"/>
                <a:cs typeface="Calibri" panose="020F0502020204030204" pitchFamily="34" charset="0"/>
              </a:rPr>
              <a:t>. The text inside &lt;td&gt;…&lt;/td&gt; will be displayed in the cell defined by the two tags. </a:t>
            </a:r>
          </a:p>
          <a:p>
            <a:pPr lvl="1"/>
            <a:r>
              <a:rPr lang="en-US" altLang="zh-CN" sz="2000" dirty="0">
                <a:latin typeface="Calibri" panose="020F0502020204030204" pitchFamily="34" charset="0"/>
                <a:ea typeface="微软雅黑" panose="020B0503020204020204" pitchFamily="34" charset="-122"/>
                <a:cs typeface="Calibri" panose="020F0502020204030204" pitchFamily="34" charset="0"/>
              </a:rPr>
              <a:t>An example:   </a:t>
            </a:r>
          </a:p>
          <a:p>
            <a:pPr marL="0" indent="0">
              <a:buNone/>
            </a:pPr>
            <a:r>
              <a:rPr lang="en-US" altLang="zh-CN" sz="2400" dirty="0">
                <a:latin typeface="Calibri" panose="020F0502020204030204" pitchFamily="34" charset="0"/>
                <a:ea typeface="微软雅黑" panose="020B0503020204020204" pitchFamily="34" charset="-122"/>
                <a:cs typeface="Calibri" panose="020F0502020204030204" pitchFamily="34" charset="0"/>
              </a:rPr>
              <a:t>	</a:t>
            </a:r>
          </a:p>
          <a:p>
            <a:endParaRPr lang="en-US" sz="2400" dirty="0">
              <a:latin typeface="Calibri" panose="020F0502020204030204" pitchFamily="34" charset="0"/>
              <a:ea typeface="微软雅黑" panose="020B0503020204020204" pitchFamily="34" charset="-122"/>
              <a:cs typeface="Calibri" panose="020F0502020204030204" pitchFamily="34" charset="0"/>
            </a:endParaRPr>
          </a:p>
          <a:p>
            <a:endParaRPr lang="en-US" sz="2400" dirty="0">
              <a:latin typeface="Calibri" panose="020F0502020204030204" pitchFamily="34" charset="0"/>
              <a:ea typeface="微软雅黑" panose="020B0503020204020204" pitchFamily="34" charset="-122"/>
              <a:cs typeface="Calibri" panose="020F0502020204030204" pitchFamily="34" charset="0"/>
            </a:endParaRPr>
          </a:p>
          <a:p>
            <a:pPr marL="0" indent="0">
              <a:buNone/>
            </a:pPr>
            <a:endParaRPr lang="en-US" sz="2400" dirty="0">
              <a:latin typeface="Calibri" panose="020F0502020204030204" pitchFamily="34" charset="0"/>
              <a:ea typeface="微软雅黑" panose="020B0503020204020204" pitchFamily="34" charset="-122"/>
              <a:cs typeface="Calibri" panose="020F0502020204030204" pitchFamily="34" charset="0"/>
            </a:endParaRPr>
          </a:p>
        </p:txBody>
      </p:sp>
      <p:sp>
        <p:nvSpPr>
          <p:cNvPr id="4" name="矩形 3"/>
          <p:cNvSpPr/>
          <p:nvPr/>
        </p:nvSpPr>
        <p:spPr>
          <a:xfrm>
            <a:off x="251521" y="4174214"/>
            <a:ext cx="8712968" cy="2028761"/>
          </a:xfrm>
          <a:prstGeom prst="rect">
            <a:avLst/>
          </a:prstGeom>
          <a:ln>
            <a:solidFill>
              <a:schemeClr val="accent1"/>
            </a:solidFill>
          </a:ln>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altLang="zh-CN" sz="2801"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&lt;table&gt;</a:t>
            </a:r>
          </a:p>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altLang="zh-CN" sz="2801"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	</a:t>
            </a:r>
            <a:r>
              <a:rPr kumimoji="0" lang="en-US" altLang="zh-CN" sz="2801" b="0" i="0" u="none" strike="noStrike" kern="1200" cap="none" spc="0" normalizeH="0" baseline="0" noProof="0" dirty="0">
                <a:ln>
                  <a:noFill/>
                </a:ln>
                <a:solidFill>
                  <a:srgbClr val="0070C0"/>
                </a:solidFill>
                <a:effectLst/>
                <a:uLnTx/>
                <a:uFillTx/>
                <a:latin typeface="Calibri" panose="020F0502020204030204" pitchFamily="34" charset="0"/>
                <a:ea typeface="微软雅黑" panose="020B0503020204020204" pitchFamily="34" charset="-122"/>
                <a:cs typeface="Calibri" panose="020F0502020204030204" pitchFamily="34" charset="0"/>
              </a:rPr>
              <a:t>&lt;tr&gt;</a:t>
            </a:r>
            <a:r>
              <a:rPr kumimoji="0" lang="en-US" altLang="zh-CN" sz="28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&lt;td&gt;</a:t>
            </a:r>
            <a:r>
              <a:rPr kumimoji="0" lang="en-US" altLang="zh-CN" sz="2801"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(row0,col0)</a:t>
            </a:r>
            <a:r>
              <a:rPr kumimoji="0" lang="en-US" altLang="zh-CN" sz="28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&lt;/td&gt;&lt;td&gt;</a:t>
            </a:r>
            <a:r>
              <a:rPr kumimoji="0" lang="en-US" altLang="zh-CN" sz="2801"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(row0,col1)</a:t>
            </a:r>
            <a:r>
              <a:rPr kumimoji="0" lang="en-US" altLang="zh-CN" sz="28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&lt;/td&gt;</a:t>
            </a:r>
            <a:r>
              <a:rPr kumimoji="0" lang="en-US" altLang="zh-CN" sz="2801" b="0" i="0" u="none" strike="noStrike" kern="1200" cap="none" spc="0" normalizeH="0" baseline="0" noProof="0" dirty="0">
                <a:ln>
                  <a:noFill/>
                </a:ln>
                <a:solidFill>
                  <a:srgbClr val="0070C0"/>
                </a:solidFill>
                <a:effectLst/>
                <a:uLnTx/>
                <a:uFillTx/>
                <a:latin typeface="Calibri" panose="020F0502020204030204" pitchFamily="34" charset="0"/>
                <a:ea typeface="微软雅黑" panose="020B0503020204020204" pitchFamily="34" charset="-122"/>
                <a:cs typeface="Calibri" panose="020F0502020204030204" pitchFamily="34" charset="0"/>
              </a:rPr>
              <a:t>&lt;/tr&gt;</a:t>
            </a:r>
          </a:p>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altLang="zh-CN" sz="2801"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	</a:t>
            </a:r>
            <a:r>
              <a:rPr kumimoji="0" lang="en-US" altLang="zh-CN" sz="2801" b="0" i="0" u="none" strike="noStrike" kern="1200" cap="none" spc="0" normalizeH="0" baseline="0" noProof="0" dirty="0">
                <a:ln>
                  <a:noFill/>
                </a:ln>
                <a:solidFill>
                  <a:srgbClr val="0070C0"/>
                </a:solidFill>
                <a:effectLst/>
                <a:uLnTx/>
                <a:uFillTx/>
                <a:latin typeface="Calibri" panose="020F0502020204030204" pitchFamily="34" charset="0"/>
                <a:ea typeface="微软雅黑" panose="020B0503020204020204" pitchFamily="34" charset="-122"/>
                <a:cs typeface="Calibri" panose="020F0502020204030204" pitchFamily="34" charset="0"/>
              </a:rPr>
              <a:t>&lt;tr&gt;</a:t>
            </a:r>
            <a:r>
              <a:rPr kumimoji="0" lang="en-US" altLang="zh-CN" sz="28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&lt;td&gt;</a:t>
            </a:r>
            <a:r>
              <a:rPr kumimoji="0" lang="en-US" altLang="zh-CN" sz="2801"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(row1,col0)</a:t>
            </a:r>
            <a:r>
              <a:rPr kumimoji="0" lang="en-US" altLang="zh-CN" sz="28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&lt;/td&gt;&lt;td&gt;</a:t>
            </a:r>
            <a:r>
              <a:rPr kumimoji="0" lang="en-US" altLang="zh-CN" sz="2801"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(row1,col1)</a:t>
            </a:r>
            <a:r>
              <a:rPr kumimoji="0" lang="en-US" altLang="zh-CN" sz="28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&lt;/td&gt;</a:t>
            </a:r>
            <a:r>
              <a:rPr kumimoji="0" lang="en-US" altLang="zh-CN" sz="2801" b="0" i="0" u="none" strike="noStrike" kern="1200" cap="none" spc="0" normalizeH="0" baseline="0" noProof="0" dirty="0">
                <a:ln>
                  <a:noFill/>
                </a:ln>
                <a:solidFill>
                  <a:srgbClr val="0070C0"/>
                </a:solidFill>
                <a:effectLst/>
                <a:uLnTx/>
                <a:uFillTx/>
                <a:latin typeface="Calibri" panose="020F0502020204030204" pitchFamily="34" charset="0"/>
                <a:ea typeface="微软雅黑" panose="020B0503020204020204" pitchFamily="34" charset="-122"/>
                <a:cs typeface="Calibri" panose="020F0502020204030204" pitchFamily="34" charset="0"/>
              </a:rPr>
              <a:t>&lt;/tr&gt;</a:t>
            </a:r>
          </a:p>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altLang="zh-CN" sz="2801"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&lt;/table&gt;</a:t>
            </a: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3233519308"/>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C1BC943D-2E19-45B6-90EB-5D3108028048}"/>
              </a:ext>
            </a:extLst>
          </p:cNvPr>
          <p:cNvSpPr/>
          <p:nvPr/>
        </p:nvSpPr>
        <p:spPr>
          <a:xfrm>
            <a:off x="285816" y="1639294"/>
            <a:ext cx="6548976" cy="4710905"/>
          </a:xfrm>
          <a:prstGeom prst="rect">
            <a:avLst/>
          </a:prstGeom>
          <a:ln>
            <a:solidFill>
              <a:schemeClr val="accent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&lt;table </a:t>
            </a:r>
            <a:r>
              <a:rPr kumimoji="0" lang="en-US" sz="2001" b="0" i="0" u="none" strike="noStrike" kern="1200" cap="none" spc="0" normalizeH="0" baseline="0" noProof="0" dirty="0">
                <a:ln>
                  <a:noFill/>
                </a:ln>
                <a:solidFill>
                  <a:srgbClr val="0070C0"/>
                </a:solidFill>
                <a:effectLst/>
                <a:uLnTx/>
                <a:uFillTx/>
                <a:latin typeface="Calibri" panose="020F0502020204030204" pitchFamily="34" charset="0"/>
                <a:ea typeface="微软雅黑" panose="020B0503020204020204" pitchFamily="34" charset="-122"/>
                <a:cs typeface="Calibri" panose="020F0502020204030204" pitchFamily="34" charset="0"/>
              </a:rPr>
              <a:t>border="1"</a:t>
            </a:r>
            <a:r>
              <a:rPr kumimoji="0" lang="en-US"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Table:   Tom's hard journey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&lt;tr&gt;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&lt;td&gt;Event&lt;/td&gt;&lt;td&gt;Feeling&lt;/td&gt;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&lt;/tr&gt;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&lt;tr&gt;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&lt;td&gt;Learn CSS&lt;/td&gt;&lt;td&gt;One day awake&lt;/td&gt;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&lt;/tr&gt;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&lt;tr&gt;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&lt;td&gt;Learn HTML&lt;/td&gt;&lt;td&gt;One day awake again&lt;/td&gt;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&lt;/tr&gt;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&lt;tr&gt;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&lt;td&gt;Learn JavaScript&lt;/td&gt;&lt;td&gt;Missing Go&lt;/td&gt;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&lt;/tr&gt;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&lt;/table&gt;</a:t>
            </a:r>
          </a:p>
        </p:txBody>
      </p:sp>
      <p:sp>
        <p:nvSpPr>
          <p:cNvPr id="6" name="文本框 5">
            <a:extLst>
              <a:ext uri="{FF2B5EF4-FFF2-40B4-BE49-F238E27FC236}">
                <a16:creationId xmlns:a16="http://schemas.microsoft.com/office/drawing/2014/main" id="{53F3128E-F48E-41BC-B7C2-FAD4DC49E8B0}"/>
              </a:ext>
            </a:extLst>
          </p:cNvPr>
          <p:cNvSpPr txBox="1"/>
          <p:nvPr/>
        </p:nvSpPr>
        <p:spPr>
          <a:xfrm>
            <a:off x="285816" y="119188"/>
            <a:ext cx="3951317"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1" b="1"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Code (</a:t>
            </a:r>
            <a:r>
              <a:rPr kumimoji="0" lang="en-US" altLang="zh-CN" sz="32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a:t>
            </a:r>
            <a:r>
              <a:rPr kumimoji="0" lang="en-US" altLang="zh-CN" sz="2801" b="1"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During</a:t>
            </a:r>
            <a:r>
              <a:rPr kumimoji="0" lang="en-US" altLang="zh-CN" sz="32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a:t>
            </a:r>
            <a:r>
              <a:rPr kumimoji="0" lang="en-US" altLang="zh-CN" sz="2801" b="1"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part):  </a:t>
            </a:r>
            <a:endParaRPr kumimoji="0" lang="en-US" sz="2801" b="1"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7" name="矩形 6">
            <a:extLst>
              <a:ext uri="{FF2B5EF4-FFF2-40B4-BE49-F238E27FC236}">
                <a16:creationId xmlns:a16="http://schemas.microsoft.com/office/drawing/2014/main" id="{CD0A2398-F674-4760-B5E6-8BA9A0E9AA37}"/>
              </a:ext>
            </a:extLst>
          </p:cNvPr>
          <p:cNvSpPr/>
          <p:nvPr/>
        </p:nvSpPr>
        <p:spPr>
          <a:xfrm>
            <a:off x="5144541" y="505730"/>
            <a:ext cx="1690251" cy="52334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1" b="1"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Result:  </a:t>
            </a:r>
            <a:endParaRPr kumimoji="0" lang="en-US" sz="2801" b="1"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cxnSp>
        <p:nvCxnSpPr>
          <p:cNvPr id="10" name="直接箭头连接符 9">
            <a:extLst>
              <a:ext uri="{FF2B5EF4-FFF2-40B4-BE49-F238E27FC236}">
                <a16:creationId xmlns:a16="http://schemas.microsoft.com/office/drawing/2014/main" id="{757B7032-0C92-40E6-82D4-C31F38F8C6C4}"/>
              </a:ext>
            </a:extLst>
          </p:cNvPr>
          <p:cNvCxnSpPr>
            <a:cxnSpLocks/>
            <a:endCxn id="11" idx="1"/>
          </p:cNvCxnSpPr>
          <p:nvPr/>
        </p:nvCxnSpPr>
        <p:spPr>
          <a:xfrm flipV="1">
            <a:off x="1693332" y="1062837"/>
            <a:ext cx="628387" cy="72335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id="{CF563AFB-5E89-470B-B5EE-BF5AFA327EA5}"/>
              </a:ext>
            </a:extLst>
          </p:cNvPr>
          <p:cNvSpPr txBox="1"/>
          <p:nvPr/>
        </p:nvSpPr>
        <p:spPr>
          <a:xfrm>
            <a:off x="2321719" y="647338"/>
            <a:ext cx="2822822" cy="830997"/>
          </a:xfrm>
          <a:prstGeom prst="rect">
            <a:avLst/>
          </a:prstGeom>
          <a:noFill/>
        </p:spPr>
        <p:txBody>
          <a:bodyPr wrap="square" rtlCol="0">
            <a:spAutoFit/>
          </a:bodyPr>
          <a:lstStyle/>
          <a:p>
            <a:pPr lvl="0">
              <a:defRPr/>
            </a:pP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The </a:t>
            </a:r>
            <a:r>
              <a:rPr lang="en-US" altLang="zh-CN" sz="2400" dirty="0">
                <a:solidFill>
                  <a:srgbClr val="000000"/>
                </a:solidFill>
                <a:latin typeface="Calibri" panose="020F0502020204030204" pitchFamily="34" charset="0"/>
                <a:ea typeface="微软雅黑" panose="020B0503020204020204" pitchFamily="34" charset="-122"/>
                <a:cs typeface="Calibri" panose="020F0502020204030204" pitchFamily="34" charset="0"/>
              </a:rPr>
              <a:t>line thickness </a:t>
            </a: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of </a:t>
            </a:r>
            <a:r>
              <a:rPr kumimoji="0" lang="en-US" altLang="zh-CN" sz="2400" b="0" i="0" u="none" strike="noStrike" kern="1200" cap="none" spc="0" normalizeH="0" baseline="0" noProof="0" dirty="0" err="1">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of</a:t>
            </a: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table border</a:t>
            </a:r>
            <a:endParaRPr kumimoji="0" lang="en-US"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pic>
        <p:nvPicPr>
          <p:cNvPr id="3" name="图片 2"/>
          <p:cNvPicPr>
            <a:picLocks noChangeAspect="1"/>
          </p:cNvPicPr>
          <p:nvPr/>
        </p:nvPicPr>
        <p:blipFill>
          <a:blip r:embed="rId3"/>
          <a:stretch>
            <a:fillRect/>
          </a:stretch>
        </p:blipFill>
        <p:spPr>
          <a:xfrm>
            <a:off x="5144541" y="1062837"/>
            <a:ext cx="3621511" cy="2166137"/>
          </a:xfrm>
          <a:prstGeom prst="rect">
            <a:avLst/>
          </a:prstGeom>
          <a:ln>
            <a:noFill/>
          </a:ln>
          <a:effectLst>
            <a:outerShdw blurRad="190500" algn="tl" rotWithShape="0">
              <a:srgbClr val="000000">
                <a:alpha val="70000"/>
              </a:srgbClr>
            </a:outerShdw>
          </a:effectLst>
        </p:spPr>
      </p:pic>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680351264"/>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033A113D-FAEE-44CA-B00B-9C9089DE3FF3}"/>
              </a:ext>
            </a:extLst>
          </p:cNvPr>
          <p:cNvSpPr txBox="1">
            <a:spLocks/>
          </p:cNvSpPr>
          <p:nvPr/>
        </p:nvSpPr>
        <p:spPr>
          <a:xfrm>
            <a:off x="321087" y="20678"/>
            <a:ext cx="5696255" cy="1325563"/>
          </a:xfrm>
          <a:prstGeom prst="rect">
            <a:avLst/>
          </a:prstGeom>
        </p:spPr>
        <p:txBody>
          <a:bodyPr vert="horz" lIns="91441" tIns="45720" rIns="91441"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n-US" altLang="zh-CN"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rPr>
              <a:t>Add purpose—ordered list</a:t>
            </a:r>
            <a:endParaRPr kumimoji="0" lang="zh-CN" altLang="en-US"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5" name="内容占位符 2"/>
          <p:cNvSpPr>
            <a:spLocks noGrp="1"/>
          </p:cNvSpPr>
          <p:nvPr>
            <p:ph idx="1"/>
          </p:nvPr>
        </p:nvSpPr>
        <p:spPr>
          <a:xfrm>
            <a:off x="0" y="1825625"/>
            <a:ext cx="8947355" cy="5032375"/>
          </a:xfrm>
        </p:spPr>
        <p:txBody>
          <a:bodyPr>
            <a:normAutofit/>
          </a:bodyPr>
          <a:lstStyle/>
          <a:p>
            <a:r>
              <a:rPr lang="en-US" altLang="zh-CN" sz="2400" dirty="0">
                <a:latin typeface="Calibri" panose="020F0502020204030204" pitchFamily="34" charset="0"/>
                <a:ea typeface="微软雅黑" panose="020B0503020204020204" pitchFamily="34" charset="-122"/>
                <a:cs typeface="Calibri" panose="020F0502020204030204" pitchFamily="34" charset="0"/>
              </a:rPr>
              <a:t>Tom realizes that the "Before" part of his blog is still empty, so he writes his purpose of writing the webpage in an ordered list:  </a:t>
            </a:r>
          </a:p>
          <a:p>
            <a:pPr lvl="1"/>
            <a:r>
              <a:rPr lang="en-US" altLang="zh-CN" sz="2000" b="1" dirty="0">
                <a:latin typeface="Calibri" panose="020F0502020204030204" pitchFamily="34" charset="0"/>
                <a:ea typeface="微软雅黑" panose="020B0503020204020204" pitchFamily="34" charset="-122"/>
                <a:cs typeface="Calibri" panose="020F0502020204030204" pitchFamily="34" charset="0"/>
              </a:rPr>
              <a:t>Ordered list</a:t>
            </a:r>
            <a:r>
              <a:rPr lang="en-US" altLang="zh-CN" sz="2000" dirty="0">
                <a:latin typeface="Calibri" panose="020F0502020204030204" pitchFamily="34" charset="0"/>
                <a:ea typeface="微软雅黑" panose="020B0503020204020204" pitchFamily="34" charset="-122"/>
                <a:cs typeface="Calibri" panose="020F0502020204030204" pitchFamily="34" charset="0"/>
              </a:rPr>
              <a:t> is defined by </a:t>
            </a:r>
            <a:r>
              <a:rPr lang="en-US" altLang="zh-CN" sz="2000" b="1" dirty="0">
                <a:latin typeface="Calibri" panose="020F0502020204030204" pitchFamily="34" charset="0"/>
                <a:ea typeface="微软雅黑" panose="020B0503020204020204" pitchFamily="34" charset="-122"/>
                <a:cs typeface="Calibri" panose="020F0502020204030204" pitchFamily="34" charset="0"/>
              </a:rPr>
              <a:t>&lt;ol&gt;…&lt;/ol&gt;</a:t>
            </a:r>
            <a:r>
              <a:rPr lang="en-US" altLang="zh-CN" sz="2000" dirty="0">
                <a:latin typeface="Calibri" panose="020F0502020204030204" pitchFamily="34" charset="0"/>
                <a:ea typeface="微软雅黑" panose="020B0503020204020204" pitchFamily="34" charset="-122"/>
                <a:cs typeface="Calibri" panose="020F0502020204030204" pitchFamily="34" charset="0"/>
              </a:rPr>
              <a:t>, inside which an element in the list can be defined by </a:t>
            </a:r>
            <a:r>
              <a:rPr lang="en-US" altLang="zh-CN" sz="2000" b="1" dirty="0">
                <a:latin typeface="Calibri" panose="020F0502020204030204" pitchFamily="34" charset="0"/>
                <a:ea typeface="微软雅黑" panose="020B0503020204020204" pitchFamily="34" charset="-122"/>
                <a:cs typeface="Calibri" panose="020F0502020204030204" pitchFamily="34" charset="0"/>
              </a:rPr>
              <a:t>&lt;li&gt;…&lt;/li&gt; </a:t>
            </a:r>
            <a:r>
              <a:rPr lang="en-US" altLang="zh-CN" sz="2000" dirty="0">
                <a:latin typeface="Calibri" panose="020F0502020204030204" pitchFamily="34" charset="0"/>
                <a:ea typeface="微软雅黑" panose="020B0503020204020204" pitchFamily="34" charset="-122"/>
                <a:cs typeface="Calibri" panose="020F0502020204030204" pitchFamily="34" charset="0"/>
              </a:rPr>
              <a:t>which contains the text of the list element in the middle. The order number of elements in an ordered list is automatically added when the list is displayed in a browser. </a:t>
            </a:r>
          </a:p>
          <a:p>
            <a:pPr marL="0" indent="0">
              <a:buNone/>
            </a:pPr>
            <a:endParaRPr lang="en-US" altLang="zh-CN" sz="2400" dirty="0">
              <a:latin typeface="Calibri" panose="020F0502020204030204" pitchFamily="34" charset="0"/>
              <a:ea typeface="微软雅黑" panose="020B0503020204020204" pitchFamily="34" charset="-122"/>
              <a:cs typeface="Calibri" panose="020F0502020204030204" pitchFamily="34" charset="0"/>
            </a:endParaRPr>
          </a:p>
          <a:p>
            <a:pPr marL="0" indent="0">
              <a:buNone/>
            </a:pPr>
            <a:r>
              <a:rPr lang="en-US" altLang="zh-CN" sz="2400" dirty="0">
                <a:latin typeface="Calibri" panose="020F0502020204030204" pitchFamily="34" charset="0"/>
                <a:ea typeface="微软雅黑" panose="020B0503020204020204" pitchFamily="34" charset="-122"/>
                <a:cs typeface="Calibri" panose="020F0502020204030204" pitchFamily="34" charset="0"/>
              </a:rPr>
              <a:t>	</a:t>
            </a:r>
          </a:p>
          <a:p>
            <a:endParaRPr lang="en-US" altLang="zh-CN" sz="2400" dirty="0">
              <a:latin typeface="Calibri" panose="020F0502020204030204" pitchFamily="34" charset="0"/>
              <a:ea typeface="微软雅黑" panose="020B0503020204020204" pitchFamily="34" charset="-122"/>
              <a:cs typeface="Calibri" panose="020F0502020204030204" pitchFamily="34" charset="0"/>
            </a:endParaRPr>
          </a:p>
        </p:txBody>
      </p:sp>
      <p:sp>
        <p:nvSpPr>
          <p:cNvPr id="2" name="矩形 1"/>
          <p:cNvSpPr/>
          <p:nvPr/>
        </p:nvSpPr>
        <p:spPr>
          <a:xfrm>
            <a:off x="527565" y="4203570"/>
            <a:ext cx="6096000" cy="2028761"/>
          </a:xfrm>
          <a:prstGeom prst="rect">
            <a:avLst/>
          </a:prstGeom>
          <a:ln>
            <a:solidFill>
              <a:schemeClr val="accent1"/>
            </a:solidFill>
          </a:ln>
        </p:spPr>
        <p:txBody>
          <a:bodyPr>
            <a:sp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altLang="zh-CN" sz="2801"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&lt;ol&gt;</a:t>
            </a:r>
          </a:p>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altLang="zh-CN" sz="2801"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	&lt;li&gt;Text&lt;/li&gt;</a:t>
            </a:r>
          </a:p>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altLang="zh-CN" sz="2801"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	&lt;li&gt;Text&lt;/li&gt;</a:t>
            </a:r>
          </a:p>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altLang="zh-CN" sz="2801"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&lt;/ol&gt;</a:t>
            </a:r>
          </a:p>
        </p:txBody>
      </p:sp>
      <p:sp>
        <p:nvSpPr>
          <p:cNvPr id="3" name="椭圆形标注 2"/>
          <p:cNvSpPr/>
          <p:nvPr/>
        </p:nvSpPr>
        <p:spPr>
          <a:xfrm>
            <a:off x="5732206" y="403123"/>
            <a:ext cx="3215149" cy="122903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Replace &lt;ol&gt;…&lt;ol&gt;with &lt;ul&gt;…&lt;/ul&gt; can delete the order numbers.</a:t>
            </a:r>
            <a:endParaRPr kumimoji="0" lang="zh-CN" altLang="en-US" sz="18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804977551"/>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53F3128E-F48E-41BC-B7C2-FAD4DC49E8B0}"/>
              </a:ext>
            </a:extLst>
          </p:cNvPr>
          <p:cNvSpPr txBox="1"/>
          <p:nvPr/>
        </p:nvSpPr>
        <p:spPr>
          <a:xfrm>
            <a:off x="266705" y="507721"/>
            <a:ext cx="3951317"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1" b="1"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Code (</a:t>
            </a:r>
            <a:r>
              <a:rPr kumimoji="0" lang="en-US" altLang="zh-CN" sz="32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a:t>
            </a:r>
            <a:r>
              <a:rPr kumimoji="0" lang="en-US" altLang="zh-CN" sz="2801" b="1"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Before</a:t>
            </a:r>
            <a:r>
              <a:rPr kumimoji="0" lang="en-US" altLang="zh-CN" sz="32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a:t>
            </a:r>
            <a:r>
              <a:rPr kumimoji="0" lang="en-US" altLang="zh-CN" sz="2801" b="1"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part):  </a:t>
            </a:r>
            <a:endParaRPr kumimoji="0" lang="en-US" sz="2801" b="1"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7" name="矩形 6">
            <a:extLst>
              <a:ext uri="{FF2B5EF4-FFF2-40B4-BE49-F238E27FC236}">
                <a16:creationId xmlns:a16="http://schemas.microsoft.com/office/drawing/2014/main" id="{CD0A2398-F674-4760-B5E6-8BA9A0E9AA37}"/>
              </a:ext>
            </a:extLst>
          </p:cNvPr>
          <p:cNvSpPr/>
          <p:nvPr/>
        </p:nvSpPr>
        <p:spPr>
          <a:xfrm>
            <a:off x="5046375" y="769395"/>
            <a:ext cx="1874935" cy="52334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1" b="1"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Result:  </a:t>
            </a:r>
          </a:p>
        </p:txBody>
      </p:sp>
      <p:sp>
        <p:nvSpPr>
          <p:cNvPr id="3" name="矩形 2"/>
          <p:cNvSpPr/>
          <p:nvPr/>
        </p:nvSpPr>
        <p:spPr>
          <a:xfrm>
            <a:off x="266705" y="1193190"/>
            <a:ext cx="3951317" cy="3416320"/>
          </a:xfrm>
          <a:prstGeom prst="rect">
            <a:avLst/>
          </a:prstGeom>
          <a:ln>
            <a:solidFill>
              <a:schemeClr val="accent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zh-CN" sz="24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List:   Tom's Purpose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zh-CN" sz="24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&lt;ol&gt;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zh-CN" sz="24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&lt;li&gt;Learn CSS&lt;/li&gt;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zh-CN" sz="24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&lt;li&gt;Learn HTML&lt;/li&gt;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zh-CN" sz="24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&lt;li&gt;Learn JS&lt;/li&gt;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zh-CN" sz="24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&lt;li&gt;Make calculator and clock&lt;/li&gt;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zh-CN" sz="24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&lt;/ol&gt;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zh-CN" sz="24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a:t>
            </a:r>
            <a:r>
              <a:rPr kumimoji="0" lang="en-US" altLang="zh-CN" sz="24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&lt;!--br--</a:t>
            </a:r>
            <a:r>
              <a:rPr kumimoji="0" lang="en-US" altLang="zh-CN" sz="24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sym typeface="Wingdings" panose="05000000000000000000" pitchFamily="2" charset="2"/>
              </a:rPr>
              <a:t>&gt;</a:t>
            </a:r>
            <a:endParaRPr kumimoji="0" lang="en-US" altLang="zh-CN" sz="2400"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pic>
        <p:nvPicPr>
          <p:cNvPr id="2" name="图片 1"/>
          <p:cNvPicPr>
            <a:picLocks noChangeAspect="1"/>
          </p:cNvPicPr>
          <p:nvPr/>
        </p:nvPicPr>
        <p:blipFill>
          <a:blip r:embed="rId3"/>
          <a:stretch>
            <a:fillRect/>
          </a:stretch>
        </p:blipFill>
        <p:spPr>
          <a:xfrm>
            <a:off x="4823460" y="1431618"/>
            <a:ext cx="3793455" cy="2104294"/>
          </a:xfrm>
          <a:prstGeom prst="rect">
            <a:avLst/>
          </a:prstGeom>
          <a:ln>
            <a:noFill/>
          </a:ln>
          <a:effectLst>
            <a:outerShdw blurRad="190500" algn="tl" rotWithShape="0">
              <a:srgbClr val="000000">
                <a:alpha val="70000"/>
              </a:srgbClr>
            </a:outerShdw>
          </a:effectLst>
        </p:spPr>
      </p:pic>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410551258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Examples – Combined with your Major</a:t>
            </a:r>
            <a:endParaRPr lang="zh-CN" altLang="en-US" sz="3600" dirty="0">
              <a:latin typeface="Calibri" panose="020F0502020204030204" pitchFamily="34" charset="0"/>
              <a:ea typeface="微软雅黑" panose="020B0503020204020204" pitchFamily="34" charset="-122"/>
              <a:cs typeface="Calibri" panose="020F0502020204030204" pitchFamily="34" charset="0"/>
            </a:endParaRPr>
          </a:p>
        </p:txBody>
      </p:sp>
      <p:pic>
        <p:nvPicPr>
          <p:cNvPr id="5" name="内容占位符 4"/>
          <p:cNvPicPr>
            <a:picLocks noGrp="1" noChangeAspect="1"/>
          </p:cNvPicPr>
          <p:nvPr>
            <p:ph idx="1"/>
          </p:nvPr>
        </p:nvPicPr>
        <p:blipFill>
          <a:blip r:embed="rId2"/>
          <a:stretch>
            <a:fillRect/>
          </a:stretch>
        </p:blipFill>
        <p:spPr>
          <a:xfrm>
            <a:off x="309987" y="1057176"/>
            <a:ext cx="3938164" cy="5013955"/>
          </a:xfrm>
          <a:prstGeom prst="rect">
            <a:avLst/>
          </a:prstGeom>
        </p:spPr>
      </p:pic>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
        <p:nvSpPr>
          <p:cNvPr id="6" name="文本框 5"/>
          <p:cNvSpPr txBox="1"/>
          <p:nvPr/>
        </p:nvSpPr>
        <p:spPr>
          <a:xfrm>
            <a:off x="1102859" y="6071131"/>
            <a:ext cx="716489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Arial"/>
                <a:cs typeface="+mn-cs"/>
              </a:rPr>
              <a:t>Langton's_Ant.html</a:t>
            </a:r>
            <a:endParaRPr kumimoji="0" lang="zh-CN" altLang="en-US" sz="1800" b="0" i="0" u="none" strike="noStrike" kern="1200" cap="none" spc="0" normalizeH="0" baseline="0" noProof="0" dirty="0">
              <a:ln>
                <a:noFill/>
              </a:ln>
              <a:solidFill>
                <a:srgbClr val="000000"/>
              </a:solidFill>
              <a:effectLst/>
              <a:uLnTx/>
              <a:uFillTx/>
              <a:latin typeface="Arial"/>
              <a:cs typeface="+mn-cs"/>
            </a:endParaRPr>
          </a:p>
        </p:txBody>
      </p:sp>
      <p:sp>
        <p:nvSpPr>
          <p:cNvPr id="7" name="内容占位符 2">
            <a:extLst>
              <a:ext uri="{FF2B5EF4-FFF2-40B4-BE49-F238E27FC236}">
                <a16:creationId xmlns:a16="http://schemas.microsoft.com/office/drawing/2014/main" id="{ADC5F09A-6AF8-4F4B-95CC-6B58974CE076}"/>
              </a:ext>
            </a:extLst>
          </p:cNvPr>
          <p:cNvSpPr txBox="1">
            <a:spLocks/>
          </p:cNvSpPr>
          <p:nvPr/>
        </p:nvSpPr>
        <p:spPr bwMode="auto">
          <a:xfrm>
            <a:off x="4608005" y="1151570"/>
            <a:ext cx="3846835" cy="144414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lvl1pPr marL="342891" indent="-342891"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33" indent="-347654"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401" indent="-293681" algn="l" rtl="0" fontAlgn="base">
              <a:spcBef>
                <a:spcPct val="20000"/>
              </a:spcBef>
              <a:spcAft>
                <a:spcPct val="0"/>
              </a:spcAft>
              <a:buClr>
                <a:srgbClr val="9900CC"/>
              </a:buClr>
              <a:buSzPct val="70000"/>
              <a:buFont typeface="Wingdings" pitchFamily="2" charset="2"/>
              <a:buChar char="l"/>
              <a:defRPr sz="2000">
                <a:solidFill>
                  <a:schemeClr val="tx1"/>
                </a:solidFill>
                <a:latin typeface="+mn-lt"/>
                <a:ea typeface="+mn-ea"/>
              </a:defRPr>
            </a:lvl3pPr>
            <a:lvl4pPr marL="1281081" indent="-292093"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73" indent="-315905"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62" indent="-315905"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951" indent="-315905"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139" indent="-315905"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328" indent="-315905"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a:lstStyle>
          <a:p>
            <a:pPr marL="342891" marR="0" lvl="0" indent="-342891" algn="l" defTabSz="914400" rtl="0" eaLnBrk="1" fontAlgn="base" latinLnBrk="0" hangingPunct="1">
              <a:lnSpc>
                <a:spcPct val="100000"/>
              </a:lnSpc>
              <a:spcBef>
                <a:spcPts val="2400"/>
              </a:spcBef>
              <a:spcAft>
                <a:spcPct val="0"/>
              </a:spcAft>
              <a:buClr>
                <a:srgbClr val="FF0000"/>
              </a:buClr>
              <a:buSzPct val="70000"/>
              <a:buFont typeface="Wingdings" pitchFamily="2" charset="2"/>
              <a:buChar char="l"/>
              <a:tabLst/>
              <a:defRPr/>
            </a:pPr>
            <a:r>
              <a:rPr kumimoji="0" lang="en-US" altLang="zh-CN" sz="28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a:t>
            </a:r>
            <a:r>
              <a:rPr kumimoji="0" lang="en-US" altLang="zh-CN" sz="28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Langton’s Ant</a:t>
            </a:r>
            <a:r>
              <a:rPr kumimoji="0" lang="en-US" altLang="zh-CN" sz="28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a:t>
            </a:r>
            <a:r>
              <a:rPr kumimoji="0" lang="en-US" altLang="zh-CN" sz="28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is a game in mathematics.</a:t>
            </a:r>
          </a:p>
          <a:p>
            <a:pPr marL="342891" marR="0" lvl="0" indent="-342891" algn="l" defTabSz="914400" rtl="0" eaLnBrk="1" fontAlgn="base" latinLnBrk="0" hangingPunct="1">
              <a:lnSpc>
                <a:spcPct val="100000"/>
              </a:lnSpc>
              <a:spcBef>
                <a:spcPts val="2400"/>
              </a:spcBef>
              <a:spcAft>
                <a:spcPct val="0"/>
              </a:spcAft>
              <a:buClr>
                <a:srgbClr val="FF0000"/>
              </a:buClr>
              <a:buSzPct val="70000"/>
              <a:buFont typeface="Wingdings" pitchFamily="2" charset="2"/>
              <a:buChar char="l"/>
              <a:tabLst/>
              <a:defRPr/>
            </a:pPr>
            <a:endParaRPr kumimoji="0" lang="en-US" altLang="zh-CN" sz="20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Tree>
    <p:extLst>
      <p:ext uri="{BB962C8B-B14F-4D97-AF65-F5344CB8AC3E}">
        <p14:creationId xmlns:p14="http://schemas.microsoft.com/office/powerpoint/2010/main" val="748069152"/>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033A113D-FAEE-44CA-B00B-9C9089DE3FF3}"/>
              </a:ext>
            </a:extLst>
          </p:cNvPr>
          <p:cNvSpPr txBox="1">
            <a:spLocks/>
          </p:cNvSpPr>
          <p:nvPr/>
        </p:nvSpPr>
        <p:spPr>
          <a:xfrm>
            <a:off x="232417" y="174629"/>
            <a:ext cx="5002524" cy="1325563"/>
          </a:xfrm>
          <a:prstGeom prst="rect">
            <a:avLst/>
          </a:prstGeom>
        </p:spPr>
        <p:txBody>
          <a:bodyPr vert="horz" lIns="91441" tIns="45720" rIns="91441"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zh-CN"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rPr>
              <a:t>Add calculator—form</a:t>
            </a:r>
            <a:endParaRPr kumimoji="0" lang="zh-CN" altLang="en-US"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5" name="内容占位符 2"/>
          <p:cNvSpPr>
            <a:spLocks noGrp="1"/>
          </p:cNvSpPr>
          <p:nvPr>
            <p:ph idx="1"/>
          </p:nvPr>
        </p:nvSpPr>
        <p:spPr>
          <a:xfrm>
            <a:off x="232417" y="1299847"/>
            <a:ext cx="8648693" cy="4592612"/>
          </a:xfrm>
        </p:spPr>
        <p:txBody>
          <a:bodyPr>
            <a:normAutofit fontScale="92500" lnSpcReduction="10000"/>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Tom, after adding his purpose in a list, wants to display a calculator in his blog, so he designs the appearance of the calculator with "form" in HTML.</a:t>
            </a:r>
          </a:p>
          <a:p>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r>
              <a:rPr lang="en-US" altLang="zh-CN" b="1" dirty="0">
                <a:latin typeface="Calibri" panose="020F0502020204030204" pitchFamily="34" charset="0"/>
                <a:ea typeface="微软雅黑" panose="020B0503020204020204" pitchFamily="34" charset="-122"/>
                <a:cs typeface="Calibri" panose="020F0502020204030204" pitchFamily="34" charset="0"/>
              </a:rPr>
              <a:t>Form</a:t>
            </a:r>
            <a:r>
              <a:rPr lang="en-US" altLang="zh-CN" dirty="0">
                <a:latin typeface="Calibri" panose="020F0502020204030204" pitchFamily="34" charset="0"/>
                <a:ea typeface="微软雅黑" panose="020B0503020204020204" pitchFamily="34" charset="-122"/>
                <a:cs typeface="Calibri" panose="020F0502020204030204" pitchFamily="34" charset="0"/>
              </a:rPr>
              <a:t> is composed of </a:t>
            </a:r>
            <a:r>
              <a:rPr lang="en-US" altLang="zh-CN" b="1" dirty="0">
                <a:latin typeface="Calibri" panose="020F0502020204030204" pitchFamily="34" charset="0"/>
                <a:ea typeface="微软雅黑" panose="020B0503020204020204" pitchFamily="34" charset="-122"/>
                <a:cs typeface="Calibri" panose="020F0502020204030204" pitchFamily="34" charset="0"/>
              </a:rPr>
              <a:t>&lt;form&gt;…&lt;/form&gt;</a:t>
            </a:r>
            <a:r>
              <a:rPr lang="en-US" altLang="zh-CN" dirty="0">
                <a:latin typeface="Calibri" panose="020F0502020204030204" pitchFamily="34" charset="0"/>
                <a:ea typeface="微软雅黑" panose="020B0503020204020204" pitchFamily="34" charset="-122"/>
                <a:cs typeface="Calibri" panose="020F0502020204030204" pitchFamily="34" charset="0"/>
              </a:rPr>
              <a:t>, inside which some </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single</a:t>
            </a:r>
            <a:r>
              <a:rPr lang="en-US" altLang="zh-CN" dirty="0">
                <a:latin typeface="Calibri" panose="020F0502020204030204" pitchFamily="34" charset="0"/>
                <a:ea typeface="微软雅黑" panose="020B0503020204020204" pitchFamily="34" charset="-122"/>
                <a:cs typeface="Calibri" panose="020F0502020204030204" pitchFamily="34" charset="0"/>
              </a:rPr>
              <a:t> &lt;input&gt; tag can be used to define some kinds of </a:t>
            </a:r>
            <a:r>
              <a:rPr lang="en-US" altLang="zh-CN" b="1" dirty="0">
                <a:latin typeface="Calibri" panose="020F0502020204030204" pitchFamily="34" charset="0"/>
                <a:ea typeface="微软雅黑" panose="020B0503020204020204" pitchFamily="34" charset="-122"/>
                <a:cs typeface="Calibri" panose="020F0502020204030204" pitchFamily="34" charset="0"/>
              </a:rPr>
              <a:t>Form Element</a:t>
            </a:r>
            <a:r>
              <a:rPr lang="en-US" altLang="zh-CN" dirty="0">
                <a:latin typeface="Calibri" panose="020F0502020204030204" pitchFamily="34" charset="0"/>
                <a:ea typeface="微软雅黑" panose="020B0503020204020204" pitchFamily="34" charset="-122"/>
                <a:cs typeface="Calibri" panose="020F0502020204030204" pitchFamily="34" charset="0"/>
              </a:rPr>
              <a:t>.</a:t>
            </a:r>
          </a:p>
          <a:p>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r>
              <a:rPr lang="en-US" altLang="zh-CN" dirty="0">
                <a:latin typeface="Calibri" panose="020F0502020204030204" pitchFamily="34" charset="0"/>
                <a:ea typeface="微软雅黑" panose="020B0503020204020204" pitchFamily="34" charset="-122"/>
                <a:cs typeface="Calibri" panose="020F0502020204030204" pitchFamily="34" charset="0"/>
              </a:rPr>
              <a:t>Form is used to capture user’s input and Form Elements are usually text box where user can enter text, or option where user can select it.</a:t>
            </a:r>
          </a:p>
          <a:p>
            <a:endParaRPr lang="en-US" altLang="zh-CN" dirty="0">
              <a:latin typeface="Calibri" panose="020F0502020204030204" pitchFamily="34" charset="0"/>
              <a:ea typeface="微软雅黑" panose="020B0503020204020204" pitchFamily="34" charset="-122"/>
              <a:cs typeface="Calibri" panose="020F0502020204030204" pitchFamily="34" charset="0"/>
            </a:endParaRPr>
          </a:p>
        </p:txBody>
      </p:sp>
      <p:sp>
        <p:nvSpPr>
          <p:cNvPr id="2" name="灯片编号占位符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3722556580"/>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033A113D-FAEE-44CA-B00B-9C9089DE3FF3}"/>
              </a:ext>
            </a:extLst>
          </p:cNvPr>
          <p:cNvSpPr txBox="1">
            <a:spLocks/>
          </p:cNvSpPr>
          <p:nvPr/>
        </p:nvSpPr>
        <p:spPr>
          <a:xfrm>
            <a:off x="198126" y="-92502"/>
            <a:ext cx="10515601" cy="1325563"/>
          </a:xfrm>
          <a:prstGeom prst="rect">
            <a:avLst/>
          </a:prstGeom>
        </p:spPr>
        <p:txBody>
          <a:bodyPr vert="horz" lIns="91441" tIns="45720" rIns="91441"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zh-CN"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rPr>
              <a:t>Add calculator—form element</a:t>
            </a:r>
            <a:endParaRPr kumimoji="0" lang="zh-CN" altLang="en-US"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5" name="内容占位符 2"/>
          <p:cNvSpPr>
            <a:spLocks noGrp="1"/>
          </p:cNvSpPr>
          <p:nvPr>
            <p:ph idx="1"/>
          </p:nvPr>
        </p:nvSpPr>
        <p:spPr>
          <a:xfrm>
            <a:off x="198126" y="874314"/>
            <a:ext cx="9105894" cy="5275263"/>
          </a:xfrm>
        </p:spPr>
        <p:txBody>
          <a:bodyPr>
            <a:normAutofit/>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Different &lt;input&gt; elements can be distinguished by</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their </a:t>
            </a:r>
            <a:r>
              <a:rPr lang="en-US" altLang="zh-CN" b="1" dirty="0">
                <a:latin typeface="Calibri" panose="020F0502020204030204" pitchFamily="34" charset="0"/>
                <a:ea typeface="微软雅黑" panose="020B0503020204020204" pitchFamily="34" charset="-122"/>
                <a:cs typeface="Calibri" panose="020F0502020204030204" pitchFamily="34" charset="0"/>
              </a:rPr>
              <a:t>type</a:t>
            </a:r>
            <a:r>
              <a:rPr lang="en-US" altLang="zh-CN" dirty="0">
                <a:latin typeface="Calibri" panose="020F0502020204030204" pitchFamily="34" charset="0"/>
                <a:ea typeface="微软雅黑" panose="020B0503020204020204" pitchFamily="34" charset="-122"/>
                <a:cs typeface="Calibri" panose="020F0502020204030204" pitchFamily="34" charset="0"/>
              </a:rPr>
              <a:t> attributes</a:t>
            </a:r>
          </a:p>
          <a:p>
            <a:pPr marL="0" indent="0">
              <a:buNone/>
            </a:pPr>
            <a:endParaRPr lang="en-US" altLang="zh-CN" dirty="0">
              <a:latin typeface="Calibri" panose="020F0502020204030204" pitchFamily="34" charset="0"/>
              <a:ea typeface="微软雅黑" panose="020B0503020204020204" pitchFamily="34" charset="-122"/>
              <a:cs typeface="Calibri" panose="020F0502020204030204" pitchFamily="34"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2558780045"/>
              </p:ext>
            </p:extLst>
          </p:nvPr>
        </p:nvGraphicFramePr>
        <p:xfrm>
          <a:off x="368615" y="1977391"/>
          <a:ext cx="8569645" cy="4172186"/>
        </p:xfrm>
        <a:graphic>
          <a:graphicData uri="http://schemas.openxmlformats.org/drawingml/2006/table">
            <a:tbl>
              <a:tblPr firstRow="1" bandRow="1">
                <a:tableStyleId>{5C22544A-7EE6-4342-B048-85BDC9FD1C3A}</a:tableStyleId>
              </a:tblPr>
              <a:tblGrid>
                <a:gridCol w="3749721">
                  <a:extLst>
                    <a:ext uri="{9D8B030D-6E8A-4147-A177-3AD203B41FA5}">
                      <a16:colId xmlns:a16="http://schemas.microsoft.com/office/drawing/2014/main" val="4140398925"/>
                    </a:ext>
                  </a:extLst>
                </a:gridCol>
                <a:gridCol w="4819924">
                  <a:extLst>
                    <a:ext uri="{9D8B030D-6E8A-4147-A177-3AD203B41FA5}">
                      <a16:colId xmlns:a16="http://schemas.microsoft.com/office/drawing/2014/main" val="18110024"/>
                    </a:ext>
                  </a:extLst>
                </a:gridCol>
              </a:tblGrid>
              <a:tr h="550023">
                <a:tc>
                  <a:txBody>
                    <a:bodyPr/>
                    <a:lstStyle/>
                    <a:p>
                      <a:r>
                        <a:rPr lang="en-US" altLang="zh-CN" sz="2000" dirty="0">
                          <a:latin typeface="Calibri" panose="020F0502020204030204" pitchFamily="34" charset="0"/>
                          <a:ea typeface="微软雅黑" panose="020B0503020204020204" pitchFamily="34" charset="-122"/>
                          <a:cs typeface="Calibri" panose="020F0502020204030204" pitchFamily="34" charset="0"/>
                        </a:rPr>
                        <a:t>Grammar</a:t>
                      </a:r>
                      <a:endParaRPr lang="zh-CN" altLang="en-US" sz="2000" dirty="0">
                        <a:latin typeface="Calibri" panose="020F0502020204030204" pitchFamily="34" charset="0"/>
                        <a:ea typeface="微软雅黑" panose="020B0503020204020204" pitchFamily="34" charset="-122"/>
                        <a:cs typeface="Calibri" panose="020F0502020204030204" pitchFamily="34" charset="0"/>
                      </a:endParaRPr>
                    </a:p>
                  </a:txBody>
                  <a:tcPr marL="91441" marR="91441"/>
                </a:tc>
                <a:tc>
                  <a:txBody>
                    <a:bodyPr/>
                    <a:lstStyle/>
                    <a:p>
                      <a:r>
                        <a:rPr lang="en-US" altLang="zh-CN" sz="2000" dirty="0">
                          <a:latin typeface="Calibri" panose="020F0502020204030204" pitchFamily="34" charset="0"/>
                          <a:ea typeface="微软雅黑" panose="020B0503020204020204" pitchFamily="34" charset="-122"/>
                          <a:cs typeface="Calibri" panose="020F0502020204030204" pitchFamily="34" charset="0"/>
                        </a:rPr>
                        <a:t>Description</a:t>
                      </a:r>
                      <a:endParaRPr lang="zh-CN" altLang="en-US" sz="2000" dirty="0">
                        <a:latin typeface="Calibri" panose="020F0502020204030204" pitchFamily="34" charset="0"/>
                        <a:ea typeface="微软雅黑" panose="020B0503020204020204" pitchFamily="34" charset="-122"/>
                        <a:cs typeface="Calibri" panose="020F0502020204030204" pitchFamily="34" charset="0"/>
                      </a:endParaRPr>
                    </a:p>
                  </a:txBody>
                  <a:tcPr marL="91441" marR="91441"/>
                </a:tc>
                <a:extLst>
                  <a:ext uri="{0D108BD9-81ED-4DB2-BD59-A6C34878D82A}">
                    <a16:rowId xmlns:a16="http://schemas.microsoft.com/office/drawing/2014/main" val="2587107410"/>
                  </a:ext>
                </a:extLst>
              </a:tr>
              <a:tr h="513201">
                <a:tc>
                  <a:txBody>
                    <a:bodyPr/>
                    <a:lstStyle/>
                    <a:p>
                      <a:r>
                        <a:rPr lang="en-US" altLang="zh-CN" sz="2000" b="0" dirty="0">
                          <a:latin typeface="Calibri" panose="020F0502020204030204" pitchFamily="34" charset="0"/>
                          <a:ea typeface="微软雅黑" panose="020B0503020204020204" pitchFamily="34" charset="-122"/>
                          <a:cs typeface="Calibri" panose="020F0502020204030204" pitchFamily="34" charset="0"/>
                        </a:rPr>
                        <a:t>&lt;input type="text"&gt;</a:t>
                      </a:r>
                      <a:endParaRPr lang="zh-CN" altLang="en-US" sz="2000" b="0" dirty="0">
                        <a:latin typeface="Calibri" panose="020F0502020204030204" pitchFamily="34" charset="0"/>
                        <a:ea typeface="微软雅黑" panose="020B0503020204020204" pitchFamily="34" charset="-122"/>
                        <a:cs typeface="Calibri" panose="020F0502020204030204" pitchFamily="34" charset="0"/>
                      </a:endParaRPr>
                    </a:p>
                  </a:txBody>
                  <a:tcPr marL="91441" marR="91441"/>
                </a:tc>
                <a:tc>
                  <a:txBody>
                    <a:bodyPr/>
                    <a:lstStyle/>
                    <a:p>
                      <a:r>
                        <a:rPr lang="en-US" altLang="zh-CN" sz="2000" b="0" dirty="0">
                          <a:latin typeface="Calibri" panose="020F0502020204030204" pitchFamily="34" charset="0"/>
                          <a:ea typeface="微软雅黑" panose="020B0503020204020204" pitchFamily="34" charset="-122"/>
                          <a:cs typeface="Calibri" panose="020F0502020204030204" pitchFamily="34" charset="0"/>
                        </a:rPr>
                        <a:t>A text box where user enters text.</a:t>
                      </a:r>
                    </a:p>
                  </a:txBody>
                  <a:tcPr marL="91441" marR="91441"/>
                </a:tc>
                <a:extLst>
                  <a:ext uri="{0D108BD9-81ED-4DB2-BD59-A6C34878D82A}">
                    <a16:rowId xmlns:a16="http://schemas.microsoft.com/office/drawing/2014/main" val="2513523106"/>
                  </a:ext>
                </a:extLst>
              </a:tr>
              <a:tr h="822961">
                <a:tc>
                  <a:txBody>
                    <a:bodyPr/>
                    <a:lstStyle/>
                    <a:p>
                      <a:r>
                        <a:rPr lang="en-US" altLang="zh-CN" sz="2000" b="0" dirty="0">
                          <a:latin typeface="Calibri" panose="020F0502020204030204" pitchFamily="34" charset="0"/>
                          <a:ea typeface="微软雅黑" panose="020B0503020204020204" pitchFamily="34" charset="-122"/>
                          <a:cs typeface="Calibri" panose="020F0502020204030204" pitchFamily="34" charset="0"/>
                        </a:rPr>
                        <a:t>&lt;input type="password"&gt;</a:t>
                      </a:r>
                      <a:endParaRPr lang="zh-CN" altLang="en-US" sz="2000" b="0" dirty="0">
                        <a:latin typeface="Calibri" panose="020F0502020204030204" pitchFamily="34" charset="0"/>
                        <a:ea typeface="微软雅黑" panose="020B0503020204020204" pitchFamily="34" charset="-122"/>
                        <a:cs typeface="Calibri" panose="020F0502020204030204" pitchFamily="34" charset="0"/>
                      </a:endParaRPr>
                    </a:p>
                  </a:txBody>
                  <a:tcPr marL="91441" marR="91441"/>
                </a:tc>
                <a:tc>
                  <a:txBody>
                    <a:bodyPr/>
                    <a:lstStyle/>
                    <a:p>
                      <a:r>
                        <a:rPr lang="en-US" altLang="zh-CN" sz="2000" b="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A text box where user enters password which will be displayed as many dots.</a:t>
                      </a:r>
                      <a:r>
                        <a:rPr lang="en-US" altLang="zh-CN" sz="2000" b="0" kern="1200" baseline="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 </a:t>
                      </a:r>
                      <a:endParaRPr lang="en-US" altLang="zh-CN" sz="2000" b="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endParaRPr>
                    </a:p>
                  </a:txBody>
                  <a:tcPr marL="91441" marR="91441"/>
                </a:tc>
                <a:extLst>
                  <a:ext uri="{0D108BD9-81ED-4DB2-BD59-A6C34878D82A}">
                    <a16:rowId xmlns:a16="http://schemas.microsoft.com/office/drawing/2014/main" val="2933494935"/>
                  </a:ext>
                </a:extLst>
              </a:tr>
              <a:tr h="822961">
                <a:tc>
                  <a:txBody>
                    <a:bodyPr/>
                    <a:lstStyle/>
                    <a:p>
                      <a:r>
                        <a:rPr lang="en-US" altLang="zh-CN" sz="2000" b="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&lt;input type=</a:t>
                      </a:r>
                      <a:r>
                        <a:rPr lang="en-US" altLang="zh-CN" sz="2000" b="0" dirty="0">
                          <a:latin typeface="Calibri" panose="020F0502020204030204" pitchFamily="34" charset="0"/>
                          <a:ea typeface="微软雅黑" panose="020B0503020204020204" pitchFamily="34" charset="-122"/>
                          <a:cs typeface="Calibri" panose="020F0502020204030204" pitchFamily="34" charset="0"/>
                        </a:rPr>
                        <a:t>"</a:t>
                      </a:r>
                      <a:r>
                        <a:rPr lang="en-US" altLang="zh-CN" sz="2000" b="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radio</a:t>
                      </a:r>
                      <a:r>
                        <a:rPr lang="en-US" altLang="zh-CN" sz="2000" b="0" dirty="0">
                          <a:latin typeface="Calibri" panose="020F0502020204030204" pitchFamily="34" charset="0"/>
                          <a:ea typeface="微软雅黑" panose="020B0503020204020204" pitchFamily="34" charset="-122"/>
                          <a:cs typeface="Calibri" panose="020F0502020204030204" pitchFamily="34" charset="0"/>
                        </a:rPr>
                        <a:t>"</a:t>
                      </a:r>
                      <a:r>
                        <a:rPr lang="en-US" altLang="zh-CN" sz="2000" b="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 name=</a:t>
                      </a:r>
                      <a:r>
                        <a:rPr lang="en-US" altLang="zh-CN" sz="2000" b="0" dirty="0">
                          <a:latin typeface="Calibri" panose="020F0502020204030204" pitchFamily="34" charset="0"/>
                          <a:ea typeface="微软雅黑" panose="020B0503020204020204" pitchFamily="34" charset="-122"/>
                          <a:cs typeface="Calibri" panose="020F0502020204030204" pitchFamily="34" charset="0"/>
                        </a:rPr>
                        <a:t>"</a:t>
                      </a:r>
                      <a:r>
                        <a:rPr lang="en-US" altLang="zh-CN" sz="2000" b="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xx</a:t>
                      </a:r>
                      <a:r>
                        <a:rPr lang="en-US" altLang="zh-CN" sz="2000" b="0" dirty="0">
                          <a:latin typeface="Calibri" panose="020F0502020204030204" pitchFamily="34" charset="0"/>
                          <a:ea typeface="微软雅黑" panose="020B0503020204020204" pitchFamily="34" charset="-122"/>
                          <a:cs typeface="Calibri" panose="020F0502020204030204" pitchFamily="34" charset="0"/>
                        </a:rPr>
                        <a:t>"</a:t>
                      </a:r>
                      <a:r>
                        <a:rPr lang="en-US" altLang="zh-CN" sz="2000" b="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&gt;</a:t>
                      </a:r>
                      <a:endParaRPr lang="zh-CN" altLang="en-US" sz="2000" b="0" dirty="0">
                        <a:latin typeface="Calibri" panose="020F0502020204030204" pitchFamily="34" charset="0"/>
                        <a:ea typeface="微软雅黑" panose="020B0503020204020204" pitchFamily="34" charset="-122"/>
                        <a:cs typeface="Calibri" panose="020F0502020204030204" pitchFamily="34" charset="0"/>
                      </a:endParaRPr>
                    </a:p>
                  </a:txBody>
                  <a:tcPr marL="91441" marR="91441"/>
                </a:tc>
                <a:tc>
                  <a:txBody>
                    <a:bodyPr/>
                    <a:lstStyle/>
                    <a:p>
                      <a:r>
                        <a:rPr lang="en-US" altLang="zh-CN" sz="2000" b="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A</a:t>
                      </a:r>
                      <a:r>
                        <a:rPr lang="en-US" altLang="zh-CN" sz="2000" b="0" kern="1200" baseline="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 r</a:t>
                      </a:r>
                      <a:r>
                        <a:rPr lang="en-US" altLang="zh-CN" sz="2000" b="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adio. If many radios in a form</a:t>
                      </a:r>
                      <a:r>
                        <a:rPr lang="en-US" altLang="zh-CN" sz="2000" b="0" kern="1200" baseline="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 have the same name attribute, only one can be selected.</a:t>
                      </a:r>
                      <a:endParaRPr lang="en-US" altLang="zh-CN" sz="2000" b="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endParaRPr>
                    </a:p>
                  </a:txBody>
                  <a:tcPr marL="91441" marR="91441"/>
                </a:tc>
                <a:extLst>
                  <a:ext uri="{0D108BD9-81ED-4DB2-BD59-A6C34878D82A}">
                    <a16:rowId xmlns:a16="http://schemas.microsoft.com/office/drawing/2014/main" val="1360311639"/>
                  </a:ext>
                </a:extLst>
              </a:tr>
              <a:tr h="457201">
                <a:tc>
                  <a:txBody>
                    <a:bodyPr/>
                    <a:lstStyle/>
                    <a:p>
                      <a:r>
                        <a:rPr lang="en-US" altLang="zh-CN" sz="2000" b="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&lt;input type=</a:t>
                      </a:r>
                      <a:r>
                        <a:rPr lang="en-US" altLang="zh-CN" sz="2000" b="0" dirty="0">
                          <a:latin typeface="Calibri" panose="020F0502020204030204" pitchFamily="34" charset="0"/>
                          <a:ea typeface="微软雅黑" panose="020B0503020204020204" pitchFamily="34" charset="-122"/>
                          <a:cs typeface="Calibri" panose="020F0502020204030204" pitchFamily="34" charset="0"/>
                        </a:rPr>
                        <a:t>"</a:t>
                      </a:r>
                      <a:r>
                        <a:rPr lang="en-US" altLang="zh-CN" sz="2000" b="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checkbox</a:t>
                      </a:r>
                      <a:r>
                        <a:rPr lang="en-US" altLang="zh-CN" sz="2000" b="0" dirty="0">
                          <a:latin typeface="Calibri" panose="020F0502020204030204" pitchFamily="34" charset="0"/>
                          <a:ea typeface="微软雅黑" panose="020B0503020204020204" pitchFamily="34" charset="-122"/>
                          <a:cs typeface="Calibri" panose="020F0502020204030204" pitchFamily="34" charset="0"/>
                        </a:rPr>
                        <a:t>"</a:t>
                      </a:r>
                      <a:r>
                        <a:rPr lang="en-US" altLang="zh-CN" sz="2000" b="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&gt;</a:t>
                      </a:r>
                      <a:endParaRPr lang="zh-CN" altLang="en-US" sz="2000" b="0" dirty="0">
                        <a:latin typeface="Calibri" panose="020F0502020204030204" pitchFamily="34" charset="0"/>
                        <a:ea typeface="微软雅黑" panose="020B0503020204020204" pitchFamily="34" charset="-122"/>
                        <a:cs typeface="Calibri" panose="020F0502020204030204" pitchFamily="34" charset="0"/>
                      </a:endParaRPr>
                    </a:p>
                  </a:txBody>
                  <a:tcPr marL="91441" marR="91441"/>
                </a:tc>
                <a:tc>
                  <a:txBody>
                    <a:bodyPr/>
                    <a:lstStyle/>
                    <a:p>
                      <a:r>
                        <a:rPr lang="en-US" altLang="zh-CN" sz="2000" b="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A checkbox.</a:t>
                      </a:r>
                      <a:endParaRPr lang="zh-CN" altLang="en-US" sz="2000" b="0" dirty="0">
                        <a:latin typeface="Calibri" panose="020F0502020204030204" pitchFamily="34" charset="0"/>
                        <a:ea typeface="微软雅黑" panose="020B0503020204020204" pitchFamily="34" charset="-122"/>
                        <a:cs typeface="Calibri" panose="020F0502020204030204" pitchFamily="34" charset="0"/>
                      </a:endParaRPr>
                    </a:p>
                  </a:txBody>
                  <a:tcPr marL="91441" marR="91441"/>
                </a:tc>
                <a:extLst>
                  <a:ext uri="{0D108BD9-81ED-4DB2-BD59-A6C34878D82A}">
                    <a16:rowId xmlns:a16="http://schemas.microsoft.com/office/drawing/2014/main" val="172324146"/>
                  </a:ext>
                </a:extLst>
              </a:tr>
              <a:tr h="822960">
                <a:tc>
                  <a:txBody>
                    <a:bodyPr/>
                    <a:lstStyle/>
                    <a:p>
                      <a:r>
                        <a:rPr lang="en-US" altLang="zh-CN" sz="2000" b="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&lt;input type=</a:t>
                      </a:r>
                      <a:r>
                        <a:rPr lang="en-US" altLang="zh-CN" sz="2000" b="0" dirty="0">
                          <a:latin typeface="Calibri" panose="020F0502020204030204" pitchFamily="34" charset="0"/>
                          <a:ea typeface="微软雅黑" panose="020B0503020204020204" pitchFamily="34" charset="-122"/>
                          <a:cs typeface="Calibri" panose="020F0502020204030204" pitchFamily="34" charset="0"/>
                        </a:rPr>
                        <a:t>"</a:t>
                      </a:r>
                      <a:r>
                        <a:rPr lang="en-US" altLang="zh-CN" sz="2000" b="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button</a:t>
                      </a:r>
                      <a:r>
                        <a:rPr lang="en-US" altLang="zh-CN" sz="2000" b="0" dirty="0">
                          <a:latin typeface="Calibri" panose="020F0502020204030204" pitchFamily="34" charset="0"/>
                          <a:ea typeface="微软雅黑" panose="020B0503020204020204" pitchFamily="34" charset="-122"/>
                          <a:cs typeface="Calibri" panose="020F0502020204030204" pitchFamily="34" charset="0"/>
                        </a:rPr>
                        <a:t>"</a:t>
                      </a:r>
                      <a:r>
                        <a:rPr lang="en-US" altLang="zh-CN" sz="2000" b="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 value=</a:t>
                      </a:r>
                      <a:r>
                        <a:rPr lang="en-US" altLang="zh-CN" sz="2000" b="0" dirty="0">
                          <a:latin typeface="Calibri" panose="020F0502020204030204" pitchFamily="34" charset="0"/>
                          <a:ea typeface="微软雅黑" panose="020B0503020204020204" pitchFamily="34" charset="-122"/>
                          <a:cs typeface="Calibri" panose="020F0502020204030204" pitchFamily="34" charset="0"/>
                        </a:rPr>
                        <a:t>"</a:t>
                      </a:r>
                      <a:r>
                        <a:rPr lang="en-US" altLang="zh-CN" sz="2000" b="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xx</a:t>
                      </a:r>
                      <a:r>
                        <a:rPr lang="en-US" altLang="zh-CN" sz="2000" b="0" dirty="0">
                          <a:latin typeface="Calibri" panose="020F0502020204030204" pitchFamily="34" charset="0"/>
                          <a:ea typeface="微软雅黑" panose="020B0503020204020204" pitchFamily="34" charset="-122"/>
                          <a:cs typeface="Calibri" panose="020F0502020204030204" pitchFamily="34" charset="0"/>
                        </a:rPr>
                        <a:t>"</a:t>
                      </a:r>
                      <a:r>
                        <a:rPr lang="en-US" altLang="zh-CN" sz="2000" b="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&gt;</a:t>
                      </a:r>
                      <a:endParaRPr lang="zh-CN" altLang="en-US" sz="2000" b="0" dirty="0">
                        <a:latin typeface="Calibri" panose="020F0502020204030204" pitchFamily="34" charset="0"/>
                        <a:ea typeface="微软雅黑" panose="020B0503020204020204" pitchFamily="34" charset="-122"/>
                        <a:cs typeface="Calibri" panose="020F0502020204030204" pitchFamily="34" charset="0"/>
                      </a:endParaRPr>
                    </a:p>
                  </a:txBody>
                  <a:tcPr marL="91441" marR="91441"/>
                </a:tc>
                <a:tc>
                  <a:txBody>
                    <a:bodyPr/>
                    <a:lstStyle/>
                    <a:p>
                      <a:r>
                        <a:rPr lang="en-US" altLang="zh-CN" sz="2000" b="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A Button(the value of</a:t>
                      </a:r>
                      <a:r>
                        <a:rPr lang="en-US" altLang="zh-CN" sz="2000" b="0" kern="1200" baseline="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 value attribute is the text on the button when displayed</a:t>
                      </a:r>
                      <a:r>
                        <a:rPr lang="en-US" altLang="zh-CN" sz="2000" b="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a:t>
                      </a:r>
                    </a:p>
                  </a:txBody>
                  <a:tcPr marL="91441" marR="91441"/>
                </a:tc>
                <a:extLst>
                  <a:ext uri="{0D108BD9-81ED-4DB2-BD59-A6C34878D82A}">
                    <a16:rowId xmlns:a16="http://schemas.microsoft.com/office/drawing/2014/main" val="4293207771"/>
                  </a:ext>
                </a:extLst>
              </a:tr>
            </a:tbl>
          </a:graphicData>
        </a:graphic>
      </p:graphicFrame>
      <p:sp>
        <p:nvSpPr>
          <p:cNvPr id="3" name="灯片编号占位符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3582178125"/>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393565" y="3046057"/>
            <a:ext cx="3529621" cy="1645806"/>
          </a:xfrm>
          <a:prstGeom prst="rect">
            <a:avLst/>
          </a:prstGeom>
        </p:spPr>
      </p:pic>
      <p:sp>
        <p:nvSpPr>
          <p:cNvPr id="6" name="文本框 5">
            <a:extLst>
              <a:ext uri="{FF2B5EF4-FFF2-40B4-BE49-F238E27FC236}">
                <a16:creationId xmlns:a16="http://schemas.microsoft.com/office/drawing/2014/main" id="{53F3128E-F48E-41BC-B7C2-FAD4DC49E8B0}"/>
              </a:ext>
            </a:extLst>
          </p:cNvPr>
          <p:cNvSpPr txBox="1"/>
          <p:nvPr/>
        </p:nvSpPr>
        <p:spPr>
          <a:xfrm>
            <a:off x="119029" y="1090359"/>
            <a:ext cx="3951317"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1" b="1"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Code (</a:t>
            </a:r>
            <a:r>
              <a:rPr kumimoji="0" lang="en-US" altLang="zh-CN" sz="32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a:t>
            </a:r>
            <a:r>
              <a:rPr kumimoji="0" lang="en-US" altLang="zh-CN" sz="2801" b="1"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After</a:t>
            </a:r>
            <a:r>
              <a:rPr kumimoji="0" lang="en-US" altLang="zh-CN" sz="32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a:t>
            </a:r>
            <a:r>
              <a:rPr kumimoji="0" lang="en-US" altLang="zh-CN" sz="2801" b="1"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part):  </a:t>
            </a:r>
            <a:endParaRPr kumimoji="0" lang="en-US" sz="2801" b="1"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7" name="矩形 6">
            <a:extLst>
              <a:ext uri="{FF2B5EF4-FFF2-40B4-BE49-F238E27FC236}">
                <a16:creationId xmlns:a16="http://schemas.microsoft.com/office/drawing/2014/main" id="{CD0A2398-F674-4760-B5E6-8BA9A0E9AA37}"/>
              </a:ext>
            </a:extLst>
          </p:cNvPr>
          <p:cNvSpPr/>
          <p:nvPr/>
        </p:nvSpPr>
        <p:spPr>
          <a:xfrm>
            <a:off x="5393565" y="2530193"/>
            <a:ext cx="2105227" cy="52334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1" b="1"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Result:  </a:t>
            </a:r>
            <a:endParaRPr kumimoji="0" lang="en-US" sz="2801" b="1"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2" name="矩形 1"/>
          <p:cNvSpPr/>
          <p:nvPr/>
        </p:nvSpPr>
        <p:spPr>
          <a:xfrm>
            <a:off x="119029" y="1741874"/>
            <a:ext cx="5081889" cy="4095095"/>
          </a:xfrm>
          <a:prstGeom prst="rect">
            <a:avLst/>
          </a:prstGeom>
          <a:ln>
            <a:solidFill>
              <a:schemeClr val="accent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Calculator: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&lt;form&gt;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Operands1:  &lt;input type="text"&gt;&lt;br/&gt;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Operands2:  &lt;input type="text"&gt;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&lt;br/&gt;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&lt;input type="radio" </a:t>
            </a:r>
            <a:r>
              <a:rPr kumimoji="0" lang="en-US" altLang="zh-CN" sz="2001" b="0" i="0" u="none" strike="noStrike" kern="1200" cap="none" spc="0" normalizeH="0" baseline="0" noProof="0" dirty="0">
                <a:ln>
                  <a:noFill/>
                </a:ln>
                <a:solidFill>
                  <a:srgbClr val="0070C0"/>
                </a:solidFill>
                <a:effectLst/>
                <a:uLnTx/>
                <a:uFillTx/>
                <a:latin typeface="Calibri" panose="020F0502020204030204" pitchFamily="34" charset="0"/>
                <a:ea typeface="微软雅黑" panose="020B0503020204020204" pitchFamily="34" charset="-122"/>
                <a:cs typeface="Calibri" panose="020F0502020204030204" pitchFamily="34" charset="0"/>
              </a:rPr>
              <a:t>name="op"</a:t>
            </a: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&gt;Add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&lt;input type="radio" </a:t>
            </a:r>
            <a:r>
              <a:rPr kumimoji="0" lang="en-US" altLang="zh-CN" sz="2001" b="0" i="0" u="none" strike="noStrike" kern="1200" cap="none" spc="0" normalizeH="0" baseline="0" noProof="0" dirty="0">
                <a:ln>
                  <a:noFill/>
                </a:ln>
                <a:solidFill>
                  <a:srgbClr val="0070C0"/>
                </a:solidFill>
                <a:effectLst/>
                <a:uLnTx/>
                <a:uFillTx/>
                <a:latin typeface="Calibri" panose="020F0502020204030204" pitchFamily="34" charset="0"/>
                <a:ea typeface="微软雅黑" panose="020B0503020204020204" pitchFamily="34" charset="-122"/>
                <a:cs typeface="Calibri" panose="020F0502020204030204" pitchFamily="34" charset="0"/>
              </a:rPr>
              <a:t>name="op"</a:t>
            </a: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&gt;Sub</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&lt;input type="radio" </a:t>
            </a:r>
            <a:r>
              <a:rPr kumimoji="0" lang="en-US" altLang="zh-CN" sz="2001" b="0" i="0" u="none" strike="noStrike" kern="1200" cap="none" spc="0" normalizeH="0" baseline="0" noProof="0" dirty="0">
                <a:ln>
                  <a:noFill/>
                </a:ln>
                <a:solidFill>
                  <a:srgbClr val="0070C0"/>
                </a:solidFill>
                <a:effectLst/>
                <a:uLnTx/>
                <a:uFillTx/>
                <a:latin typeface="Calibri" panose="020F0502020204030204" pitchFamily="34" charset="0"/>
                <a:ea typeface="微软雅黑" panose="020B0503020204020204" pitchFamily="34" charset="-122"/>
                <a:cs typeface="Calibri" panose="020F0502020204030204" pitchFamily="34" charset="0"/>
              </a:rPr>
              <a:t>name="op"</a:t>
            </a: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&gt;Mul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&lt;input type="radio" </a:t>
            </a:r>
            <a:r>
              <a:rPr kumimoji="0" lang="en-US" altLang="zh-CN" sz="2001" b="0" i="0" u="none" strike="noStrike" kern="1200" cap="none" spc="0" normalizeH="0" baseline="0" noProof="0" dirty="0">
                <a:ln>
                  <a:noFill/>
                </a:ln>
                <a:solidFill>
                  <a:srgbClr val="0070C0"/>
                </a:solidFill>
                <a:effectLst/>
                <a:uLnTx/>
                <a:uFillTx/>
                <a:latin typeface="Calibri" panose="020F0502020204030204" pitchFamily="34" charset="0"/>
                <a:ea typeface="微软雅黑" panose="020B0503020204020204" pitchFamily="34" charset="-122"/>
                <a:cs typeface="Calibri" panose="020F0502020204030204" pitchFamily="34" charset="0"/>
              </a:rPr>
              <a:t>name="op"</a:t>
            </a: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&gt;Div</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&lt;input type="radio" </a:t>
            </a:r>
            <a:r>
              <a:rPr kumimoji="0" lang="en-US" altLang="zh-CN" sz="2001" b="0" i="0" u="none" strike="noStrike" kern="1200" cap="none" spc="0" normalizeH="0" baseline="0" noProof="0" dirty="0">
                <a:ln>
                  <a:noFill/>
                </a:ln>
                <a:solidFill>
                  <a:srgbClr val="0070C0"/>
                </a:solidFill>
                <a:effectLst/>
                <a:uLnTx/>
                <a:uFillTx/>
                <a:latin typeface="Calibri" panose="020F0502020204030204" pitchFamily="34" charset="0"/>
                <a:ea typeface="微软雅黑" panose="020B0503020204020204" pitchFamily="34" charset="-122"/>
                <a:cs typeface="Calibri" panose="020F0502020204030204" pitchFamily="34" charset="0"/>
              </a:rPr>
              <a:t>name="op"</a:t>
            </a: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&gt;Mod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&lt;br/&gt;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&lt;input type="button" value="Compute"&gt;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&lt;/form&gt;</a:t>
            </a:r>
            <a:endParaRPr kumimoji="0" lang="zh-CN" altLang="en-US" sz="2001" b="1"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cxnSp>
        <p:nvCxnSpPr>
          <p:cNvPr id="11" name="直接箭头连接符 10">
            <a:extLst>
              <a:ext uri="{FF2B5EF4-FFF2-40B4-BE49-F238E27FC236}">
                <a16:creationId xmlns:a16="http://schemas.microsoft.com/office/drawing/2014/main" id="{A9DA3216-7FAB-4E4D-B34F-19A86AD01540}"/>
              </a:ext>
            </a:extLst>
          </p:cNvPr>
          <p:cNvCxnSpPr/>
          <p:nvPr/>
        </p:nvCxnSpPr>
        <p:spPr>
          <a:xfrm>
            <a:off x="4593264" y="3951452"/>
            <a:ext cx="800301" cy="36490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3" name="直接箭头连接符 12">
            <a:extLst>
              <a:ext uri="{FF2B5EF4-FFF2-40B4-BE49-F238E27FC236}">
                <a16:creationId xmlns:a16="http://schemas.microsoft.com/office/drawing/2014/main" id="{A9DA3216-7FAB-4E4D-B34F-19A86AD01540}"/>
              </a:ext>
            </a:extLst>
          </p:cNvPr>
          <p:cNvCxnSpPr/>
          <p:nvPr/>
        </p:nvCxnSpPr>
        <p:spPr>
          <a:xfrm flipV="1">
            <a:off x="4433266" y="4710019"/>
            <a:ext cx="1180953" cy="44559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内容占位符 2"/>
          <p:cNvSpPr txBox="1">
            <a:spLocks/>
          </p:cNvSpPr>
          <p:nvPr/>
        </p:nvSpPr>
        <p:spPr>
          <a:xfrm>
            <a:off x="5393565" y="5304846"/>
            <a:ext cx="3724940" cy="955611"/>
          </a:xfrm>
          <a:prstGeom prst="rect">
            <a:avLst/>
          </a:prstGeom>
        </p:spPr>
        <p:txBody>
          <a:bodyPr vert="horz" lIns="91441" tIns="45720" rIns="91441"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Note:   Only Appearance of Calculator, no functions.</a:t>
            </a:r>
          </a:p>
        </p:txBody>
      </p:sp>
      <p:cxnSp>
        <p:nvCxnSpPr>
          <p:cNvPr id="17" name="直接箭头连接符 16">
            <a:extLst>
              <a:ext uri="{FF2B5EF4-FFF2-40B4-BE49-F238E27FC236}">
                <a16:creationId xmlns:a16="http://schemas.microsoft.com/office/drawing/2014/main" id="{757B7032-0C92-40E6-82D4-C31F38F8C6C4}"/>
              </a:ext>
            </a:extLst>
          </p:cNvPr>
          <p:cNvCxnSpPr>
            <a:cxnSpLocks/>
          </p:cNvCxnSpPr>
          <p:nvPr/>
        </p:nvCxnSpPr>
        <p:spPr>
          <a:xfrm flipV="1">
            <a:off x="3337560" y="1414927"/>
            <a:ext cx="495534" cy="192195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3254477" y="147887"/>
            <a:ext cx="5748183"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Radios with the same </a:t>
            </a:r>
            <a:r>
              <a:rPr kumimoji="0" lang="en-US" altLang="zh-CN" sz="2400" b="1"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name</a:t>
            </a: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attribute inside a &lt;form&gt;…&lt;/form&gt;is a group (a group means only one of the group can be selected)</a:t>
            </a:r>
            <a:endParaRPr kumimoji="0" lang="zh-CN" altLang="en-US"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16" name="灯片编号占位符 1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
        <p:nvSpPr>
          <p:cNvPr id="21" name="矩形 20"/>
          <p:cNvSpPr/>
          <p:nvPr/>
        </p:nvSpPr>
        <p:spPr>
          <a:xfrm>
            <a:off x="5413229" y="4286884"/>
            <a:ext cx="2196938" cy="17870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cs typeface="+mn-cs"/>
            </a:endParaRPr>
          </a:p>
        </p:txBody>
      </p:sp>
      <p:sp>
        <p:nvSpPr>
          <p:cNvPr id="23" name="矩形 22"/>
          <p:cNvSpPr/>
          <p:nvPr/>
        </p:nvSpPr>
        <p:spPr>
          <a:xfrm>
            <a:off x="5413229" y="4482245"/>
            <a:ext cx="604113" cy="20961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cs typeface="+mn-cs"/>
            </a:endParaRPr>
          </a:p>
        </p:txBody>
      </p:sp>
    </p:spTree>
    <p:extLst>
      <p:ext uri="{BB962C8B-B14F-4D97-AF65-F5344CB8AC3E}">
        <p14:creationId xmlns:p14="http://schemas.microsoft.com/office/powerpoint/2010/main" val="1509259809"/>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033A113D-FAEE-44CA-B00B-9C9089DE3FF3}"/>
              </a:ext>
            </a:extLst>
          </p:cNvPr>
          <p:cNvSpPr txBox="1">
            <a:spLocks/>
          </p:cNvSpPr>
          <p:nvPr/>
        </p:nvSpPr>
        <p:spPr>
          <a:xfrm>
            <a:off x="266706" y="116091"/>
            <a:ext cx="8356183" cy="1325563"/>
          </a:xfrm>
          <a:prstGeom prst="rect">
            <a:avLst/>
          </a:prstGeom>
        </p:spPr>
        <p:txBody>
          <a:bodyPr vert="horz" lIns="91441" tIns="45720" rIns="91441"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zh-CN"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rPr>
              <a:t>HTML</a:t>
            </a:r>
            <a:r>
              <a:rPr kumimoji="0" lang="zh-CN" altLang="en-US"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rPr>
              <a:t> </a:t>
            </a:r>
            <a:r>
              <a:rPr kumimoji="0" lang="en-US" altLang="zh-CN"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rPr>
              <a:t>Grammar—Block &amp; Inline Elements</a:t>
            </a:r>
            <a:endParaRPr kumimoji="0" lang="zh-CN" altLang="en-US"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5" name="内容占位符 2"/>
          <p:cNvSpPr>
            <a:spLocks noGrp="1"/>
          </p:cNvSpPr>
          <p:nvPr>
            <p:ph idx="1"/>
          </p:nvPr>
        </p:nvSpPr>
        <p:spPr>
          <a:xfrm>
            <a:off x="266707" y="1305968"/>
            <a:ext cx="8446763" cy="5003761"/>
          </a:xfrm>
        </p:spPr>
        <p:txBody>
          <a:bodyPr>
            <a:normAutofit lnSpcReduction="10000"/>
          </a:bodyPr>
          <a:lstStyle/>
          <a:p>
            <a:r>
              <a:rPr lang="en-US" altLang="zh-CN" sz="2400" dirty="0">
                <a:latin typeface="Calibri" panose="020F0502020204030204" pitchFamily="34" charset="0"/>
                <a:ea typeface="微软雅黑" panose="020B0503020204020204" pitchFamily="34" charset="-122"/>
                <a:cs typeface="Calibri" panose="020F0502020204030204" pitchFamily="34" charset="0"/>
              </a:rPr>
              <a:t>Thinking what to write next in his blog, Tom finds the following knowledge:  </a:t>
            </a:r>
          </a:p>
          <a:p>
            <a:pPr>
              <a:lnSpc>
                <a:spcPct val="100000"/>
              </a:lnSpc>
            </a:pPr>
            <a:r>
              <a:rPr lang="en-US" altLang="zh-CN" sz="2400" dirty="0">
                <a:latin typeface="Calibri" panose="020F0502020204030204" pitchFamily="34" charset="0"/>
                <a:ea typeface="微软雅黑" panose="020B0503020204020204" pitchFamily="34" charset="-122"/>
                <a:cs typeface="Calibri" panose="020F0502020204030204" pitchFamily="34" charset="0"/>
              </a:rPr>
              <a:t>In a webpage, some HTML elements can be </a:t>
            </a:r>
            <a:r>
              <a:rPr lang="en-US" altLang="zh-CN" sz="2400" dirty="0">
                <a:solidFill>
                  <a:srgbClr val="FF0000"/>
                </a:solidFill>
                <a:latin typeface="Calibri" panose="020F0502020204030204" pitchFamily="34" charset="0"/>
                <a:ea typeface="微软雅黑" panose="020B0503020204020204" pitchFamily="34" charset="-122"/>
                <a:cs typeface="Calibri" panose="020F0502020204030204" pitchFamily="34" charset="0"/>
              </a:rPr>
              <a:t>embedded in a line</a:t>
            </a:r>
            <a:r>
              <a:rPr lang="en-US" altLang="zh-CN" sz="2400" dirty="0">
                <a:latin typeface="Calibri" panose="020F0502020204030204" pitchFamily="34" charset="0"/>
                <a:ea typeface="微软雅黑" panose="020B0503020204020204" pitchFamily="34" charset="-122"/>
                <a:cs typeface="Calibri" panose="020F0502020204030204" pitchFamily="34" charset="0"/>
              </a:rPr>
              <a:t>, such as &lt;i&gt;…&lt;/i&gt;. Elements with this property are called </a:t>
            </a:r>
            <a:r>
              <a:rPr lang="en-US" altLang="zh-CN" sz="2400" b="1" dirty="0">
                <a:latin typeface="Calibri" panose="020F0502020204030204" pitchFamily="34" charset="0"/>
                <a:ea typeface="微软雅黑" panose="020B0503020204020204" pitchFamily="34" charset="-122"/>
                <a:cs typeface="Calibri" panose="020F0502020204030204" pitchFamily="34" charset="0"/>
              </a:rPr>
              <a:t>Inline Elements</a:t>
            </a:r>
            <a:r>
              <a:rPr lang="en-US" altLang="zh-CN" sz="2400" dirty="0">
                <a:latin typeface="Calibri" panose="020F0502020204030204" pitchFamily="34" charset="0"/>
                <a:ea typeface="微软雅黑" panose="020B0503020204020204" pitchFamily="34" charset="-122"/>
                <a:cs typeface="Calibri" panose="020F0502020204030204" pitchFamily="34" charset="0"/>
              </a:rPr>
              <a:t>. On the contrary, elements like &lt;h1&gt;...&lt;/h1&gt; must </a:t>
            </a:r>
            <a:r>
              <a:rPr lang="en-US" altLang="zh-CN" sz="2400" dirty="0">
                <a:solidFill>
                  <a:srgbClr val="FF0000"/>
                </a:solidFill>
                <a:latin typeface="Calibri" panose="020F0502020204030204" pitchFamily="34" charset="0"/>
                <a:ea typeface="微软雅黑" panose="020B0503020204020204" pitchFamily="34" charset="-122"/>
                <a:cs typeface="Calibri" panose="020F0502020204030204" pitchFamily="34" charset="0"/>
              </a:rPr>
              <a:t>start with a new line</a:t>
            </a:r>
            <a:r>
              <a:rPr lang="en-US" altLang="zh-CN" sz="2400" dirty="0">
                <a:latin typeface="Calibri" panose="020F0502020204030204" pitchFamily="34" charset="0"/>
                <a:ea typeface="微软雅黑" panose="020B0503020204020204" pitchFamily="34" charset="-122"/>
                <a:cs typeface="Calibri" panose="020F0502020204030204" pitchFamily="34" charset="0"/>
              </a:rPr>
              <a:t>, and these elements are called </a:t>
            </a:r>
            <a:r>
              <a:rPr lang="en-US" altLang="zh-CN" sz="2400" b="1" dirty="0">
                <a:latin typeface="Calibri" panose="020F0502020204030204" pitchFamily="34" charset="0"/>
                <a:ea typeface="微软雅黑" panose="020B0503020204020204" pitchFamily="34" charset="-122"/>
                <a:cs typeface="Calibri" panose="020F0502020204030204" pitchFamily="34" charset="0"/>
              </a:rPr>
              <a:t>Block Elements</a:t>
            </a:r>
            <a:r>
              <a:rPr lang="en-US" altLang="zh-CN" sz="2400" dirty="0">
                <a:latin typeface="Calibri" panose="020F0502020204030204" pitchFamily="34" charset="0"/>
                <a:ea typeface="微软雅黑" panose="020B0503020204020204" pitchFamily="34" charset="-122"/>
                <a:cs typeface="Calibri" panose="020F0502020204030204" pitchFamily="34" charset="0"/>
              </a:rPr>
              <a:t>.</a:t>
            </a:r>
          </a:p>
          <a:p>
            <a:r>
              <a:rPr lang="en-US" altLang="zh-CN" sz="2400" dirty="0">
                <a:latin typeface="Calibri" panose="020F0502020204030204" pitchFamily="34" charset="0"/>
                <a:ea typeface="微软雅黑" panose="020B0503020204020204" pitchFamily="34" charset="-122"/>
                <a:cs typeface="Calibri" panose="020F0502020204030204" pitchFamily="34" charset="0"/>
              </a:rPr>
              <a:t>Examples:  </a:t>
            </a:r>
          </a:p>
          <a:p>
            <a:pPr lvl="1"/>
            <a:r>
              <a:rPr lang="en-US" altLang="zh-CN" sz="2000" b="1" dirty="0">
                <a:latin typeface="Calibri" panose="020F0502020204030204" pitchFamily="34" charset="0"/>
                <a:ea typeface="微软雅黑" panose="020B0503020204020204" pitchFamily="34" charset="-122"/>
                <a:cs typeface="Calibri" panose="020F0502020204030204" pitchFamily="34" charset="0"/>
              </a:rPr>
              <a:t>&lt;div&gt;…&lt;/div&gt;</a:t>
            </a:r>
            <a:r>
              <a:rPr lang="en-US" altLang="zh-CN" sz="2000" dirty="0">
                <a:latin typeface="Calibri" panose="020F0502020204030204" pitchFamily="34" charset="0"/>
                <a:ea typeface="微软雅黑" panose="020B0503020204020204" pitchFamily="34" charset="-122"/>
                <a:cs typeface="Calibri" panose="020F0502020204030204" pitchFamily="34" charset="0"/>
              </a:rPr>
              <a:t>:   A block element</a:t>
            </a:r>
            <a:r>
              <a:rPr lang="zh-CN" altLang="en-US" sz="2000" dirty="0">
                <a:latin typeface="Calibri" panose="020F0502020204030204" pitchFamily="34" charset="0"/>
                <a:ea typeface="微软雅黑" panose="020B0503020204020204" pitchFamily="34" charset="-122"/>
                <a:cs typeface="Calibri" panose="020F0502020204030204" pitchFamily="34" charset="0"/>
              </a:rPr>
              <a:t> </a:t>
            </a:r>
            <a:r>
              <a:rPr lang="en-US" altLang="zh-CN" sz="2000" dirty="0">
                <a:latin typeface="Calibri" panose="020F0502020204030204" pitchFamily="34" charset="0"/>
                <a:ea typeface="微软雅黑" panose="020B0503020204020204" pitchFamily="34" charset="-122"/>
                <a:cs typeface="Calibri" panose="020F0502020204030204" pitchFamily="34" charset="0"/>
              </a:rPr>
              <a:t>which has no special meaning, and just divides a webpage into smaller blocks, making operations on all elements in such a block easier.</a:t>
            </a:r>
          </a:p>
          <a:p>
            <a:pPr lvl="1"/>
            <a:r>
              <a:rPr lang="en-US" altLang="zh-CN" sz="2000" b="1" dirty="0">
                <a:latin typeface="Calibri" panose="020F0502020204030204" pitchFamily="34" charset="0"/>
                <a:ea typeface="微软雅黑" panose="020B0503020204020204" pitchFamily="34" charset="-122"/>
                <a:cs typeface="Calibri" panose="020F0502020204030204" pitchFamily="34" charset="0"/>
              </a:rPr>
              <a:t>&lt;span&gt;…&lt;/span&gt;</a:t>
            </a:r>
            <a:r>
              <a:rPr lang="en-US" altLang="zh-CN" sz="2000" dirty="0">
                <a:latin typeface="Calibri" panose="020F0502020204030204" pitchFamily="34" charset="0"/>
                <a:ea typeface="微软雅黑" panose="020B0503020204020204" pitchFamily="34" charset="-122"/>
                <a:cs typeface="Calibri" panose="020F0502020204030204" pitchFamily="34" charset="0"/>
              </a:rPr>
              <a:t>:   An inline element which has no special meaning. It can be used to combine some elements in the same line or embed some elements in a line to make operations on the embedded part more easier.</a:t>
            </a:r>
          </a:p>
        </p:txBody>
      </p:sp>
      <p:sp>
        <p:nvSpPr>
          <p:cNvPr id="2" name="灯片编号占位符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978917174"/>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033A113D-FAEE-44CA-B00B-9C9089DE3FF3}"/>
              </a:ext>
            </a:extLst>
          </p:cNvPr>
          <p:cNvSpPr txBox="1">
            <a:spLocks/>
          </p:cNvSpPr>
          <p:nvPr/>
        </p:nvSpPr>
        <p:spPr>
          <a:xfrm>
            <a:off x="256338" y="71444"/>
            <a:ext cx="6435805" cy="1325563"/>
          </a:xfrm>
          <a:prstGeom prst="rect">
            <a:avLst/>
          </a:prstGeom>
        </p:spPr>
        <p:txBody>
          <a:bodyPr vert="horz" lIns="91441" tIns="45720" rIns="91441"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zh-CN"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rPr>
              <a:t>Code Blocking—division tag</a:t>
            </a:r>
            <a:endParaRPr kumimoji="0" lang="zh-CN" altLang="en-US"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5" name="内容占位符 2"/>
          <p:cNvSpPr>
            <a:spLocks noGrp="1"/>
          </p:cNvSpPr>
          <p:nvPr>
            <p:ph idx="1"/>
          </p:nvPr>
        </p:nvSpPr>
        <p:spPr>
          <a:xfrm>
            <a:off x="43805" y="1126308"/>
            <a:ext cx="9100196" cy="4351337"/>
          </a:xfrm>
        </p:spPr>
        <p:txBody>
          <a:bodyPr>
            <a:normAutofit/>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Tom thinks the code is a little bit messy, so he uses &lt;div&gt; to make the three parts in his blog into three &lt;div&gt; elements, which makes the arrangement of the code better.</a:t>
            </a:r>
          </a:p>
        </p:txBody>
      </p:sp>
      <p:sp>
        <p:nvSpPr>
          <p:cNvPr id="2" name="矩形 1"/>
          <p:cNvSpPr/>
          <p:nvPr/>
        </p:nvSpPr>
        <p:spPr>
          <a:xfrm>
            <a:off x="393185" y="2944677"/>
            <a:ext cx="3715894" cy="3787191"/>
          </a:xfrm>
          <a:prstGeom prst="rect">
            <a:avLst/>
          </a:prstGeom>
          <a:ln>
            <a:solidFill>
              <a:schemeClr val="accent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&lt;body&gt;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    </a:t>
            </a:r>
            <a:r>
              <a:rPr kumimoji="0" lang="en-US" altLang="zh-CN" sz="2001"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&lt;div&gt;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        &lt;h2&gt;Before&lt;/h2&gt;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    </a:t>
            </a:r>
            <a:r>
              <a:rPr kumimoji="0" lang="en-US" altLang="zh-CN" sz="2001"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&lt;/div&gt;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    </a:t>
            </a:r>
            <a:r>
              <a:rPr kumimoji="0" lang="en-US" altLang="zh-CN" sz="2001"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&lt;div&gt;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        &lt;h2&gt;After&lt;/h2&gt;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    </a:t>
            </a:r>
            <a:r>
              <a:rPr kumimoji="0" lang="en-US" altLang="zh-CN" sz="2001"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&lt;/div&gt;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&lt;/body&gt;</a:t>
            </a:r>
          </a:p>
        </p:txBody>
      </p:sp>
      <p:sp>
        <p:nvSpPr>
          <p:cNvPr id="6" name="内容占位符 2"/>
          <p:cNvSpPr txBox="1">
            <a:spLocks/>
          </p:cNvSpPr>
          <p:nvPr/>
        </p:nvSpPr>
        <p:spPr>
          <a:xfrm>
            <a:off x="4637173" y="2944677"/>
            <a:ext cx="4204259" cy="1518741"/>
          </a:xfrm>
          <a:prstGeom prst="rect">
            <a:avLst/>
          </a:prstGeom>
        </p:spPr>
        <p:txBody>
          <a:bodyPr vert="horz" lIns="91441" tIns="45720" rIns="91441"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Adding &lt;div&gt; just changes the structure of code, but the webpage displayed in a browser is not changed.</a:t>
            </a:r>
          </a:p>
        </p:txBody>
      </p:sp>
      <p:sp>
        <p:nvSpPr>
          <p:cNvPr id="3" name="灯片编号占位符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3186860738"/>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stretch>
            <a:fillRect/>
          </a:stretch>
        </p:blipFill>
        <p:spPr>
          <a:xfrm>
            <a:off x="5525729" y="2431546"/>
            <a:ext cx="3345447" cy="1663326"/>
          </a:xfrm>
          <a:prstGeom prst="rect">
            <a:avLst/>
          </a:prstGeom>
          <a:ln>
            <a:noFill/>
          </a:ln>
          <a:effectLst>
            <a:outerShdw blurRad="292100" dist="139700" dir="2700000" algn="tl" rotWithShape="0">
              <a:srgbClr val="333333">
                <a:alpha val="65000"/>
              </a:srgbClr>
            </a:outerShdw>
          </a:effectLst>
        </p:spPr>
      </p:pic>
      <p:sp>
        <p:nvSpPr>
          <p:cNvPr id="4" name="标题 1">
            <a:extLst>
              <a:ext uri="{FF2B5EF4-FFF2-40B4-BE49-F238E27FC236}">
                <a16:creationId xmlns:a16="http://schemas.microsoft.com/office/drawing/2014/main" id="{033A113D-FAEE-44CA-B00B-9C9089DE3FF3}"/>
              </a:ext>
            </a:extLst>
          </p:cNvPr>
          <p:cNvSpPr txBox="1">
            <a:spLocks/>
          </p:cNvSpPr>
          <p:nvPr/>
        </p:nvSpPr>
        <p:spPr>
          <a:xfrm>
            <a:off x="326712" y="-19783"/>
            <a:ext cx="10515601" cy="1325563"/>
          </a:xfrm>
          <a:prstGeom prst="rect">
            <a:avLst/>
          </a:prstGeom>
        </p:spPr>
        <p:txBody>
          <a:bodyPr vert="horz" lIns="91441" tIns="45720" rIns="91441"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zh-CN"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rPr>
              <a:t>Leave space for calculator results—span tag</a:t>
            </a:r>
            <a:endParaRPr kumimoji="0" lang="zh-CN" altLang="en-US"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5" name="内容占位符 2"/>
          <p:cNvSpPr>
            <a:spLocks noGrp="1"/>
          </p:cNvSpPr>
          <p:nvPr>
            <p:ph idx="1"/>
          </p:nvPr>
        </p:nvSpPr>
        <p:spPr>
          <a:xfrm>
            <a:off x="188433" y="1048955"/>
            <a:ext cx="8955567" cy="871200"/>
          </a:xfrm>
        </p:spPr>
        <p:txBody>
          <a:bodyPr>
            <a:normAutofit fontScale="92500" lnSpcReduction="10000"/>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Suddenly a strategy comes to Tom’s mind:  the result in the calculator can be added using &lt;span&gt; in the &lt;form&gt;</a:t>
            </a:r>
          </a:p>
        </p:txBody>
      </p:sp>
      <p:sp>
        <p:nvSpPr>
          <p:cNvPr id="2" name="矩形 1"/>
          <p:cNvSpPr/>
          <p:nvPr/>
        </p:nvSpPr>
        <p:spPr>
          <a:xfrm>
            <a:off x="188433" y="1851170"/>
            <a:ext cx="5171117" cy="4403000"/>
          </a:xfrm>
          <a:prstGeom prst="rect">
            <a:avLst/>
          </a:prstGeom>
          <a:ln>
            <a:solidFill>
              <a:schemeClr val="accent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Calculator: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&lt;form&gt;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Operands1:  &lt;input type="text"&gt;&lt;br/&gt;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Operands2:  &lt;input type="text"&gt;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&lt;br/&gt;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&lt;input type="radio" name="op"&gt;Add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&lt;input type="radio" name="op"&gt;Sub</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&lt;input type="radio" name="op"&gt;Mul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&lt;input type="radio" name="op"&gt;Div</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&lt;input type="radio" name="op"&gt;Mod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&lt;br/&gt;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Result:   &lt;span&gt;xxxx&lt;/span&gt;</a:t>
            </a:r>
            <a:r>
              <a:rPr kumimoji="0" lang="en-US" altLang="zh-CN"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&lt;br/&gt;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&lt;input type="button" value="Compute"&gt;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&lt;/form&gt;</a:t>
            </a:r>
          </a:p>
        </p:txBody>
      </p:sp>
      <p:sp>
        <p:nvSpPr>
          <p:cNvPr id="6" name="矩形 5">
            <a:extLst>
              <a:ext uri="{FF2B5EF4-FFF2-40B4-BE49-F238E27FC236}">
                <a16:creationId xmlns:a16="http://schemas.microsoft.com/office/drawing/2014/main" id="{CD0A2398-F674-4760-B5E6-8BA9A0E9AA37}"/>
              </a:ext>
            </a:extLst>
          </p:cNvPr>
          <p:cNvSpPr/>
          <p:nvPr/>
        </p:nvSpPr>
        <p:spPr>
          <a:xfrm>
            <a:off x="5475495" y="1901071"/>
            <a:ext cx="1722957" cy="52334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1" b="1"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Result:  </a:t>
            </a:r>
          </a:p>
        </p:txBody>
      </p:sp>
      <p:cxnSp>
        <p:nvCxnSpPr>
          <p:cNvPr id="12" name="直接箭头连接符 11">
            <a:extLst>
              <a:ext uri="{FF2B5EF4-FFF2-40B4-BE49-F238E27FC236}">
                <a16:creationId xmlns:a16="http://schemas.microsoft.com/office/drawing/2014/main" id="{A9DA3216-7FAB-4E4D-B34F-19A86AD01540}"/>
              </a:ext>
            </a:extLst>
          </p:cNvPr>
          <p:cNvCxnSpPr/>
          <p:nvPr/>
        </p:nvCxnSpPr>
        <p:spPr>
          <a:xfrm flipV="1">
            <a:off x="3588774" y="3816644"/>
            <a:ext cx="1936955" cy="145344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463429504"/>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033A113D-FAEE-44CA-B00B-9C9089DE3FF3}"/>
              </a:ext>
            </a:extLst>
          </p:cNvPr>
          <p:cNvSpPr txBox="1">
            <a:spLocks/>
          </p:cNvSpPr>
          <p:nvPr/>
        </p:nvSpPr>
        <p:spPr>
          <a:xfrm>
            <a:off x="217177" y="0"/>
            <a:ext cx="8298174" cy="1325563"/>
          </a:xfrm>
          <a:prstGeom prst="rect">
            <a:avLst/>
          </a:prstGeom>
        </p:spPr>
        <p:txBody>
          <a:bodyPr vert="horz" lIns="91441" tIns="45720" rIns="91441"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zh-CN"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rPr>
              <a:t>Add Styles</a:t>
            </a:r>
            <a:endParaRPr kumimoji="0" lang="zh-CN" altLang="en-US"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5" name="内容占位符 2"/>
          <p:cNvSpPr>
            <a:spLocks noGrp="1"/>
          </p:cNvSpPr>
          <p:nvPr>
            <p:ph idx="1"/>
          </p:nvPr>
        </p:nvSpPr>
        <p:spPr>
          <a:xfrm>
            <a:off x="217177" y="1102637"/>
            <a:ext cx="8795059" cy="4950329"/>
          </a:xfrm>
        </p:spPr>
        <p:txBody>
          <a:bodyPr>
            <a:normAutofit/>
          </a:bodyPr>
          <a:lstStyle/>
          <a:p>
            <a:pPr>
              <a:lnSpc>
                <a:spcPct val="80000"/>
              </a:lnSpc>
            </a:pPr>
            <a:r>
              <a:rPr lang="en-US" altLang="zh-CN" dirty="0">
                <a:latin typeface="Calibri" panose="020F0502020204030204" pitchFamily="34" charset="0"/>
                <a:ea typeface="微软雅黑" panose="020B0503020204020204" pitchFamily="34" charset="-122"/>
                <a:cs typeface="Calibri" panose="020F0502020204030204" pitchFamily="34" charset="0"/>
              </a:rPr>
              <a:t>Tom starts to think about how to make his webpage more beautiful, so he learns CSS</a:t>
            </a:r>
          </a:p>
          <a:p>
            <a:pPr lvl="1">
              <a:lnSpc>
                <a:spcPct val="80000"/>
              </a:lnSpc>
            </a:pPr>
            <a:r>
              <a:rPr lang="en-US" altLang="zh-CN" dirty="0">
                <a:latin typeface="Calibri" panose="020F0502020204030204" pitchFamily="34" charset="0"/>
                <a:ea typeface="微软雅黑" panose="020B0503020204020204" pitchFamily="34" charset="-122"/>
                <a:cs typeface="Calibri" panose="020F0502020204030204" pitchFamily="34" charset="0"/>
              </a:rPr>
              <a:t>CSS(Cascading Style Sheets) is a language specifying the styles(e.g. font color, background color) of HTML elements. Its statements has the form of </a:t>
            </a:r>
            <a:r>
              <a:rPr lang="en-US" altLang="zh-CN" sz="2800" dirty="0">
                <a:solidFill>
                  <a:srgbClr val="FF0000"/>
                </a:solidFill>
                <a:latin typeface="Calibri" panose="020F0502020204030204" pitchFamily="34" charset="0"/>
                <a:ea typeface="微软雅黑" panose="020B0503020204020204" pitchFamily="34" charset="-122"/>
                <a:cs typeface="Calibri" panose="020F0502020204030204" pitchFamily="34" charset="0"/>
              </a:rPr>
              <a:t>"</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name: value;</a:t>
            </a:r>
            <a:r>
              <a:rPr lang="en-US" altLang="zh-CN" sz="2800" dirty="0">
                <a:solidFill>
                  <a:srgbClr val="FF0000"/>
                </a:solidFill>
                <a:latin typeface="Calibri" panose="020F0502020204030204" pitchFamily="34" charset="0"/>
                <a:ea typeface="微软雅黑" panose="020B0503020204020204" pitchFamily="34" charset="-122"/>
                <a:cs typeface="Calibri" panose="020F0502020204030204" pitchFamily="34" charset="0"/>
              </a:rPr>
              <a:t>"</a:t>
            </a:r>
            <a:r>
              <a:rPr lang="en-US" altLang="zh-CN" dirty="0">
                <a:latin typeface="Calibri" panose="020F0502020204030204" pitchFamily="34" charset="0"/>
                <a:ea typeface="微软雅黑" panose="020B0503020204020204" pitchFamily="34" charset="-122"/>
                <a:cs typeface="Calibri" panose="020F0502020204030204" pitchFamily="34" charset="0"/>
              </a:rPr>
              <a:t>. </a:t>
            </a:r>
          </a:p>
          <a:p>
            <a:pPr lvl="1">
              <a:lnSpc>
                <a:spcPct val="80000"/>
              </a:lnSpc>
            </a:pPr>
            <a:r>
              <a:rPr lang="en-US" altLang="zh-CN" dirty="0">
                <a:latin typeface="Calibri" panose="020F0502020204030204" pitchFamily="34" charset="0"/>
                <a:ea typeface="微软雅黑" panose="020B0503020204020204" pitchFamily="34" charset="-122"/>
                <a:cs typeface="Calibri" panose="020F0502020204030204" pitchFamily="34" charset="0"/>
              </a:rPr>
              <a:t>An HTML file has two methods to insert CSS statements. </a:t>
            </a:r>
          </a:p>
          <a:p>
            <a:pPr>
              <a:lnSpc>
                <a:spcPct val="80000"/>
              </a:lnSpc>
            </a:pPr>
            <a:r>
              <a:rPr lang="en-US" altLang="zh-CN" dirty="0">
                <a:latin typeface="Calibri" panose="020F0502020204030204" pitchFamily="34" charset="0"/>
                <a:ea typeface="微软雅黑" panose="020B0503020204020204" pitchFamily="34" charset="-122"/>
                <a:cs typeface="Calibri" panose="020F0502020204030204" pitchFamily="34" charset="0"/>
              </a:rPr>
              <a:t>Method 1:   </a:t>
            </a:r>
            <a:r>
              <a:rPr lang="en-US" altLang="zh-CN" b="1" dirty="0">
                <a:latin typeface="Calibri" panose="020F0502020204030204" pitchFamily="34" charset="0"/>
                <a:ea typeface="微软雅黑" panose="020B0503020204020204" pitchFamily="34" charset="-122"/>
                <a:cs typeface="Calibri" panose="020F0502020204030204" pitchFamily="34" charset="0"/>
              </a:rPr>
              <a:t>Style attribute </a:t>
            </a:r>
            <a:r>
              <a:rPr lang="en-US" altLang="zh-CN" dirty="0">
                <a:latin typeface="Calibri" panose="020F0502020204030204" pitchFamily="34" charset="0"/>
                <a:ea typeface="微软雅黑" panose="020B0503020204020204" pitchFamily="34" charset="-122"/>
                <a:cs typeface="Calibri" panose="020F0502020204030204" pitchFamily="34" charset="0"/>
              </a:rPr>
              <a:t>in start tag. The value of the attribute is some CSS statements.</a:t>
            </a:r>
          </a:p>
          <a:p>
            <a:pPr lvl="1">
              <a:lnSpc>
                <a:spcPct val="80000"/>
              </a:lnSpc>
            </a:pPr>
            <a:r>
              <a:rPr lang="en-US" altLang="zh-CN" dirty="0">
                <a:latin typeface="Calibri" panose="020F0502020204030204" pitchFamily="34" charset="0"/>
                <a:ea typeface="微软雅黑" panose="020B0503020204020204" pitchFamily="34" charset="-122"/>
                <a:cs typeface="Calibri" panose="020F0502020204030204" pitchFamily="34" charset="0"/>
              </a:rPr>
              <a:t>Example:  </a:t>
            </a:r>
          </a:p>
          <a:p>
            <a:pPr marL="752471" lvl="2" indent="0">
              <a:lnSpc>
                <a:spcPct val="80000"/>
              </a:lnSpc>
              <a:buNone/>
            </a:pPr>
            <a:r>
              <a:rPr lang="en-US" altLang="zh-CN" sz="1601" dirty="0">
                <a:latin typeface="Calibri" panose="020F0502020204030204" pitchFamily="34" charset="0"/>
                <a:ea typeface="微软雅黑" panose="020B0503020204020204" pitchFamily="34" charset="-122"/>
                <a:cs typeface="Calibri" panose="020F0502020204030204" pitchFamily="34" charset="0"/>
              </a:rPr>
              <a:t> &lt;p </a:t>
            </a:r>
            <a:r>
              <a:rPr lang="en-US" altLang="zh-CN" sz="1601" dirty="0">
                <a:solidFill>
                  <a:srgbClr val="0070C0"/>
                </a:solidFill>
                <a:latin typeface="Calibri" panose="020F0502020204030204" pitchFamily="34" charset="0"/>
                <a:ea typeface="微软雅黑" panose="020B0503020204020204" pitchFamily="34" charset="-122"/>
                <a:cs typeface="Calibri" panose="020F0502020204030204" pitchFamily="34" charset="0"/>
              </a:rPr>
              <a:t>style="background-color:   gold;"</a:t>
            </a:r>
            <a:r>
              <a:rPr lang="en-US" altLang="zh-CN" sz="1601" dirty="0">
                <a:latin typeface="Calibri" panose="020F0502020204030204" pitchFamily="34" charset="0"/>
                <a:ea typeface="微软雅黑" panose="020B0503020204020204" pitchFamily="34" charset="-122"/>
                <a:cs typeface="Calibri" panose="020F0502020204030204" pitchFamily="34" charset="0"/>
              </a:rPr>
              <a:t>&gt;a paragraph with golden background&lt;/p&gt;</a:t>
            </a:r>
          </a:p>
          <a:p>
            <a:pPr marL="752471" lvl="2" indent="0">
              <a:lnSpc>
                <a:spcPct val="80000"/>
              </a:lnSpc>
              <a:buNone/>
            </a:pPr>
            <a:r>
              <a:rPr lang="en-US" altLang="zh-CN" sz="1601" dirty="0">
                <a:latin typeface="Calibri" panose="020F0502020204030204" pitchFamily="34" charset="0"/>
                <a:ea typeface="微软雅黑" panose="020B0503020204020204" pitchFamily="34" charset="-122"/>
                <a:cs typeface="Calibri" panose="020F0502020204030204" pitchFamily="34" charset="0"/>
              </a:rPr>
              <a:t> &lt;p </a:t>
            </a:r>
            <a:r>
              <a:rPr lang="en-US" altLang="zh-CN" sz="1601" dirty="0">
                <a:solidFill>
                  <a:srgbClr val="0070C0"/>
                </a:solidFill>
                <a:latin typeface="Calibri" panose="020F0502020204030204" pitchFamily="34" charset="0"/>
                <a:ea typeface="微软雅黑" panose="020B0503020204020204" pitchFamily="34" charset="-122"/>
                <a:cs typeface="Calibri" panose="020F0502020204030204" pitchFamily="34" charset="0"/>
              </a:rPr>
              <a:t>style="color:  red;"</a:t>
            </a:r>
            <a:r>
              <a:rPr lang="en-US" altLang="zh-CN" sz="1601" dirty="0">
                <a:latin typeface="Calibri" panose="020F0502020204030204" pitchFamily="34" charset="0"/>
                <a:ea typeface="微软雅黑" panose="020B0503020204020204" pitchFamily="34" charset="-122"/>
                <a:cs typeface="Calibri" panose="020F0502020204030204" pitchFamily="34" charset="0"/>
              </a:rPr>
              <a:t>&gt;a paragraph with red font color&lt;/p&gt;</a:t>
            </a:r>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pPr lvl="1">
              <a:lnSpc>
                <a:spcPct val="80000"/>
              </a:lnSpc>
            </a:pPr>
            <a:r>
              <a:rPr lang="en-US" altLang="zh-CN" dirty="0">
                <a:latin typeface="Calibri" panose="020F0502020204030204" pitchFamily="34" charset="0"/>
                <a:ea typeface="微软雅黑" panose="020B0503020204020204" pitchFamily="34" charset="-122"/>
                <a:cs typeface="Calibri" panose="020F0502020204030204" pitchFamily="34" charset="0"/>
              </a:rPr>
              <a:t>You can specify more than one styles at the same time:  </a:t>
            </a:r>
          </a:p>
          <a:p>
            <a:pPr marL="752471" lvl="2" indent="0">
              <a:lnSpc>
                <a:spcPct val="80000"/>
              </a:lnSpc>
              <a:buNone/>
            </a:pPr>
            <a:r>
              <a:rPr lang="en-US" altLang="zh-CN" sz="1601" dirty="0">
                <a:latin typeface="Calibri" panose="020F0502020204030204" pitchFamily="34" charset="0"/>
                <a:ea typeface="微软雅黑" panose="020B0503020204020204" pitchFamily="34" charset="-122"/>
                <a:cs typeface="Calibri" panose="020F0502020204030204" pitchFamily="34" charset="0"/>
              </a:rPr>
              <a:t>&lt;h1 </a:t>
            </a:r>
            <a:r>
              <a:rPr lang="en-US" altLang="zh-CN" sz="1601" dirty="0">
                <a:solidFill>
                  <a:srgbClr val="0070C0"/>
                </a:solidFill>
                <a:latin typeface="Calibri" panose="020F0502020204030204" pitchFamily="34" charset="0"/>
                <a:ea typeface="微软雅黑" panose="020B0503020204020204" pitchFamily="34" charset="-122"/>
                <a:cs typeface="Calibri" panose="020F0502020204030204" pitchFamily="34" charset="0"/>
              </a:rPr>
              <a:t>style="color:  blue; text-align:  center;"</a:t>
            </a:r>
            <a:r>
              <a:rPr lang="en-US" altLang="zh-CN" sz="1601" dirty="0">
                <a:latin typeface="Calibri" panose="020F0502020204030204" pitchFamily="34" charset="0"/>
                <a:ea typeface="微软雅黑" panose="020B0503020204020204" pitchFamily="34" charset="-122"/>
                <a:cs typeface="Calibri" panose="020F0502020204030204" pitchFamily="34" charset="0"/>
              </a:rPr>
              <a:t>&gt;a blue and centered heading&lt;/h1&gt;</a:t>
            </a:r>
          </a:p>
          <a:p>
            <a:pPr marL="457210" lvl="1" indent="0">
              <a:lnSpc>
                <a:spcPct val="80000"/>
              </a:lnSpc>
              <a:buNone/>
            </a:pPr>
            <a:endParaRPr lang="en-US" altLang="zh-CN" sz="2001" dirty="0">
              <a:latin typeface="Calibri" panose="020F0502020204030204" pitchFamily="34" charset="0"/>
              <a:ea typeface="微软雅黑" panose="020B0503020204020204" pitchFamily="34" charset="-122"/>
              <a:cs typeface="Calibri" panose="020F0502020204030204" pitchFamily="34" charset="0"/>
            </a:endParaRPr>
          </a:p>
        </p:txBody>
      </p:sp>
      <p:sp>
        <p:nvSpPr>
          <p:cNvPr id="2" name="文本框 1"/>
          <p:cNvSpPr txBox="1"/>
          <p:nvPr/>
        </p:nvSpPr>
        <p:spPr>
          <a:xfrm>
            <a:off x="635520" y="5947130"/>
            <a:ext cx="7879831" cy="646331"/>
          </a:xfrm>
          <a:prstGeom prst="rect">
            <a:avLst/>
          </a:prstGeom>
          <a:noFill/>
          <a:ln>
            <a:solidFill>
              <a:srgbClr val="0070C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Note:   the names and values in a CSS statements cannot be arbitrary strings, but the ones defined by CSS grammar.</a:t>
            </a:r>
            <a:endParaRPr kumimoji="0" lang="zh-CN" altLang="en-US" sz="18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3" name="灯片编号占位符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3994108017"/>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stretch>
            <a:fillRect/>
          </a:stretch>
        </p:blipFill>
        <p:spPr>
          <a:xfrm>
            <a:off x="371457" y="3634988"/>
            <a:ext cx="8031083" cy="2228277"/>
          </a:xfrm>
          <a:prstGeom prst="rect">
            <a:avLst/>
          </a:prstGeom>
        </p:spPr>
      </p:pic>
      <p:sp>
        <p:nvSpPr>
          <p:cNvPr id="2" name="矩形 1"/>
          <p:cNvSpPr/>
          <p:nvPr/>
        </p:nvSpPr>
        <p:spPr>
          <a:xfrm>
            <a:off x="190404" y="1134128"/>
            <a:ext cx="8620122" cy="1569660"/>
          </a:xfrm>
          <a:prstGeom prst="rect">
            <a:avLst/>
          </a:prstGeom>
          <a:ln>
            <a:solidFill>
              <a:schemeClr val="accent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&lt;h1 </a:t>
            </a:r>
            <a:r>
              <a:rPr kumimoji="0" lang="en-US" altLang="zh-CN" sz="2400" b="0" i="0" u="none" strike="noStrike" kern="1200" cap="none" spc="0" normalizeH="0" baseline="0" noProof="0" dirty="0">
                <a:ln>
                  <a:noFill/>
                </a:ln>
                <a:solidFill>
                  <a:srgbClr val="0070C0"/>
                </a:solidFill>
                <a:effectLst/>
                <a:uLnTx/>
                <a:uFillTx/>
                <a:latin typeface="Calibri" panose="020F0502020204030204" pitchFamily="34" charset="0"/>
                <a:ea typeface="微软雅黑" panose="020B0503020204020204" pitchFamily="34" charset="-122"/>
                <a:cs typeface="Calibri" panose="020F0502020204030204" pitchFamily="34" charset="0"/>
              </a:rPr>
              <a:t>style="background-color: gold;"</a:t>
            </a: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&gt;The growing diary of calculator and clock&lt;/h1&gt;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Author:   &lt;b&gt;&lt;i </a:t>
            </a:r>
            <a:r>
              <a:rPr kumimoji="0" lang="en-US" altLang="zh-CN" sz="2400" b="0" i="0" u="none" strike="noStrike" kern="1200" cap="none" spc="0" normalizeH="0" baseline="0" noProof="0" dirty="0">
                <a:ln>
                  <a:noFill/>
                </a:ln>
                <a:solidFill>
                  <a:srgbClr val="0070C0"/>
                </a:solidFill>
                <a:effectLst/>
                <a:uLnTx/>
                <a:uFillTx/>
                <a:latin typeface="Calibri" panose="020F0502020204030204" pitchFamily="34" charset="0"/>
                <a:ea typeface="微软雅黑" panose="020B0503020204020204" pitchFamily="34" charset="-122"/>
                <a:cs typeface="Calibri" panose="020F0502020204030204" pitchFamily="34" charset="0"/>
              </a:rPr>
              <a:t>style="color: purple;"</a:t>
            </a: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&gt;Tom&lt;/i&gt;&lt;/b&gt; &lt;sup&gt;*&lt;/sup&gt; Time:  &lt;i </a:t>
            </a:r>
            <a:r>
              <a:rPr kumimoji="0" lang="en-US" altLang="zh-CN" sz="2400" b="0" i="0" u="none" strike="noStrike" kern="1200" cap="none" spc="0" normalizeH="0" baseline="0" noProof="0" dirty="0">
                <a:ln>
                  <a:noFill/>
                </a:ln>
                <a:solidFill>
                  <a:srgbClr val="0070C0"/>
                </a:solidFill>
                <a:effectLst/>
                <a:uLnTx/>
                <a:uFillTx/>
                <a:latin typeface="Calibri" panose="020F0502020204030204" pitchFamily="34" charset="0"/>
                <a:ea typeface="微软雅黑" panose="020B0503020204020204" pitchFamily="34" charset="-122"/>
                <a:cs typeface="Calibri" panose="020F0502020204030204" pitchFamily="34" charset="0"/>
              </a:rPr>
              <a:t>style="color: purple;"</a:t>
            </a: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&gt;2020/02/26&lt;/i&gt;</a:t>
            </a:r>
          </a:p>
        </p:txBody>
      </p:sp>
      <p:sp>
        <p:nvSpPr>
          <p:cNvPr id="7" name="标题 1">
            <a:extLst>
              <a:ext uri="{FF2B5EF4-FFF2-40B4-BE49-F238E27FC236}">
                <a16:creationId xmlns:a16="http://schemas.microsoft.com/office/drawing/2014/main" id="{033A113D-FAEE-44CA-B00B-9C9089DE3FF3}"/>
              </a:ext>
            </a:extLst>
          </p:cNvPr>
          <p:cNvSpPr txBox="1">
            <a:spLocks/>
          </p:cNvSpPr>
          <p:nvPr/>
        </p:nvSpPr>
        <p:spPr>
          <a:xfrm>
            <a:off x="263305" y="-23283"/>
            <a:ext cx="10515601" cy="1325563"/>
          </a:xfrm>
          <a:prstGeom prst="rect">
            <a:avLst/>
          </a:prstGeom>
        </p:spPr>
        <p:txBody>
          <a:bodyPr vert="horz" lIns="91441" tIns="45720" rIns="91441"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zh-CN"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rPr>
              <a:t>Add color to elements</a:t>
            </a:r>
            <a:endParaRPr kumimoji="0" lang="zh-CN" altLang="en-US"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5" name="矩形 4">
            <a:extLst>
              <a:ext uri="{FF2B5EF4-FFF2-40B4-BE49-F238E27FC236}">
                <a16:creationId xmlns:a16="http://schemas.microsoft.com/office/drawing/2014/main" id="{CD0A2398-F674-4760-B5E6-8BA9A0E9AA37}"/>
              </a:ext>
            </a:extLst>
          </p:cNvPr>
          <p:cNvSpPr/>
          <p:nvPr/>
        </p:nvSpPr>
        <p:spPr>
          <a:xfrm>
            <a:off x="338352" y="2941198"/>
            <a:ext cx="1261884" cy="52334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1" b="1"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Result:  </a:t>
            </a:r>
            <a:endParaRPr kumimoji="0" lang="en-US" sz="2801" b="1"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cxnSp>
        <p:nvCxnSpPr>
          <p:cNvPr id="6" name="直接箭头连接符 5">
            <a:extLst>
              <a:ext uri="{FF2B5EF4-FFF2-40B4-BE49-F238E27FC236}">
                <a16:creationId xmlns:a16="http://schemas.microsoft.com/office/drawing/2014/main" id="{A9DA3216-7FAB-4E4D-B34F-19A86AD01540}"/>
              </a:ext>
            </a:extLst>
          </p:cNvPr>
          <p:cNvCxnSpPr>
            <a:cxnSpLocks/>
          </p:cNvCxnSpPr>
          <p:nvPr/>
        </p:nvCxnSpPr>
        <p:spPr>
          <a:xfrm flipH="1">
            <a:off x="1211580" y="1497330"/>
            <a:ext cx="1710214" cy="300609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a:extLst>
              <a:ext uri="{FF2B5EF4-FFF2-40B4-BE49-F238E27FC236}">
                <a16:creationId xmlns:a16="http://schemas.microsoft.com/office/drawing/2014/main" id="{A9DA3216-7FAB-4E4D-B34F-19A86AD01540}"/>
              </a:ext>
            </a:extLst>
          </p:cNvPr>
          <p:cNvCxnSpPr>
            <a:cxnSpLocks/>
          </p:cNvCxnSpPr>
          <p:nvPr/>
        </p:nvCxnSpPr>
        <p:spPr>
          <a:xfrm flipH="1">
            <a:off x="1412858" y="2228850"/>
            <a:ext cx="1880411" cy="313182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0" name="直接箭头连接符 9">
            <a:extLst>
              <a:ext uri="{FF2B5EF4-FFF2-40B4-BE49-F238E27FC236}">
                <a16:creationId xmlns:a16="http://schemas.microsoft.com/office/drawing/2014/main" id="{A9DA3216-7FAB-4E4D-B34F-19A86AD01540}"/>
              </a:ext>
            </a:extLst>
          </p:cNvPr>
          <p:cNvCxnSpPr>
            <a:cxnSpLocks/>
          </p:cNvCxnSpPr>
          <p:nvPr/>
        </p:nvCxnSpPr>
        <p:spPr>
          <a:xfrm flipH="1">
            <a:off x="2651760" y="2614613"/>
            <a:ext cx="641509" cy="275871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 name="灯片编号占位符 1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234947794"/>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033A113D-FAEE-44CA-B00B-9C9089DE3FF3}"/>
              </a:ext>
            </a:extLst>
          </p:cNvPr>
          <p:cNvSpPr txBox="1">
            <a:spLocks/>
          </p:cNvSpPr>
          <p:nvPr/>
        </p:nvSpPr>
        <p:spPr>
          <a:xfrm>
            <a:off x="282922" y="88139"/>
            <a:ext cx="6386299" cy="1325563"/>
          </a:xfrm>
          <a:prstGeom prst="rect">
            <a:avLst/>
          </a:prstGeom>
        </p:spPr>
        <p:txBody>
          <a:bodyPr vert="horz" lIns="91441" tIns="45720" rIns="91441"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zh-CN"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rPr>
              <a:t>Add color to elements</a:t>
            </a:r>
          </a:p>
        </p:txBody>
      </p:sp>
      <p:sp>
        <p:nvSpPr>
          <p:cNvPr id="5" name="内容占位符 2"/>
          <p:cNvSpPr>
            <a:spLocks noGrp="1"/>
          </p:cNvSpPr>
          <p:nvPr>
            <p:ph idx="1"/>
          </p:nvPr>
        </p:nvSpPr>
        <p:spPr>
          <a:xfrm>
            <a:off x="105941" y="1313304"/>
            <a:ext cx="9038059" cy="5032375"/>
          </a:xfrm>
        </p:spPr>
        <p:txBody>
          <a:bodyPr>
            <a:normAutofit fontScale="92500"/>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Tom thinks his blog is not good enough, so he wants to make the three parts (Before, During, After) more beautiful. He uses the following knowledge:  </a:t>
            </a:r>
          </a:p>
          <a:p>
            <a:r>
              <a:rPr lang="en-US" altLang="zh-CN" b="1" dirty="0">
                <a:latin typeface="Calibri" panose="020F0502020204030204" pitchFamily="34" charset="0"/>
                <a:ea typeface="微软雅黑" panose="020B0503020204020204" pitchFamily="34" charset="-122"/>
                <a:cs typeface="Calibri" panose="020F0502020204030204" pitchFamily="34" charset="0"/>
              </a:rPr>
              <a:t>Method 2</a:t>
            </a:r>
            <a:r>
              <a:rPr lang="en-US" altLang="zh-CN" dirty="0">
                <a:latin typeface="Calibri" panose="020F0502020204030204" pitchFamily="34" charset="0"/>
                <a:ea typeface="微软雅黑" panose="020B0503020204020204" pitchFamily="34" charset="-122"/>
                <a:cs typeface="Calibri" panose="020F0502020204030204" pitchFamily="34" charset="0"/>
              </a:rPr>
              <a:t>:   Inside &lt;head&gt;…&lt;/head&gt;, </a:t>
            </a:r>
            <a:r>
              <a:rPr lang="en-US" altLang="zh-CN" b="1" dirty="0">
                <a:latin typeface="Calibri" panose="020F0502020204030204" pitchFamily="34" charset="0"/>
                <a:ea typeface="微软雅黑" panose="020B0503020204020204" pitchFamily="34" charset="-122"/>
                <a:cs typeface="Calibri" panose="020F0502020204030204" pitchFamily="34" charset="0"/>
              </a:rPr>
              <a:t>&lt;style&gt;…&lt;/style&gt; </a:t>
            </a:r>
            <a:r>
              <a:rPr lang="en-US" altLang="zh-CN" dirty="0">
                <a:latin typeface="Calibri" panose="020F0502020204030204" pitchFamily="34" charset="0"/>
                <a:ea typeface="微软雅黑" panose="020B0503020204020204" pitchFamily="34" charset="-122"/>
                <a:cs typeface="Calibri" panose="020F0502020204030204" pitchFamily="34" charset="0"/>
              </a:rPr>
              <a:t>can be defined, within which some CSS statements can appear.</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Example:  </a:t>
            </a:r>
          </a:p>
          <a:p>
            <a:pPr marL="0" indent="0">
              <a:buNone/>
            </a:pPr>
            <a:r>
              <a:rPr lang="en-US" altLang="zh-CN" sz="2001" dirty="0">
                <a:latin typeface="Calibri" panose="020F0502020204030204" pitchFamily="34" charset="0"/>
                <a:ea typeface="微软雅黑" panose="020B0503020204020204" pitchFamily="34" charset="-122"/>
                <a:cs typeface="Calibri" panose="020F0502020204030204" pitchFamily="34" charset="0"/>
              </a:rPr>
              <a:t>&lt;style&gt;</a:t>
            </a:r>
          </a:p>
          <a:p>
            <a:pPr marL="0" indent="0">
              <a:buNone/>
            </a:pPr>
            <a:r>
              <a:rPr lang="en-US" altLang="zh-CN" sz="2001" dirty="0">
                <a:latin typeface="Calibri" panose="020F0502020204030204" pitchFamily="34" charset="0"/>
                <a:ea typeface="微软雅黑" panose="020B0503020204020204" pitchFamily="34" charset="-122"/>
                <a:cs typeface="Calibri" panose="020F0502020204030204" pitchFamily="34" charset="0"/>
              </a:rPr>
              <a:t>       </a:t>
            </a:r>
            <a:r>
              <a:rPr lang="en-US" altLang="zh-CN" sz="2001" dirty="0">
                <a:solidFill>
                  <a:srgbClr val="0070C0"/>
                </a:solidFill>
                <a:latin typeface="Calibri" panose="020F0502020204030204" pitchFamily="34" charset="0"/>
                <a:ea typeface="微软雅黑" panose="020B0503020204020204" pitchFamily="34" charset="-122"/>
                <a:cs typeface="Calibri" panose="020F0502020204030204" pitchFamily="34" charset="0"/>
              </a:rPr>
              <a:t>h1</a:t>
            </a:r>
            <a:r>
              <a:rPr lang="en-US" altLang="zh-CN" sz="2001" dirty="0">
                <a:latin typeface="Calibri" panose="020F0502020204030204" pitchFamily="34" charset="0"/>
                <a:ea typeface="微软雅黑" panose="020B0503020204020204" pitchFamily="34" charset="-122"/>
                <a:cs typeface="Calibri" panose="020F0502020204030204" pitchFamily="34" charset="0"/>
              </a:rPr>
              <a:t> {color:  red;}  </a:t>
            </a:r>
            <a:r>
              <a:rPr lang="en-US" altLang="zh-CN" sz="2001" dirty="0">
                <a:solidFill>
                  <a:schemeClr val="accent2"/>
                </a:solidFill>
                <a:latin typeface="Calibri" panose="020F0502020204030204" pitchFamily="34" charset="0"/>
                <a:ea typeface="微软雅黑" panose="020B0503020204020204" pitchFamily="34" charset="-122"/>
                <a:cs typeface="Calibri" panose="020F0502020204030204" pitchFamily="34" charset="0"/>
              </a:rPr>
              <a:t>/</a:t>
            </a:r>
            <a:r>
              <a:rPr lang="zh-CN" altLang="en-US" sz="2001" dirty="0">
                <a:solidFill>
                  <a:schemeClr val="accent2"/>
                </a:solidFill>
                <a:latin typeface="Calibri" panose="020F0502020204030204" pitchFamily="34" charset="0"/>
                <a:ea typeface="微软雅黑" panose="020B0503020204020204" pitchFamily="34" charset="-122"/>
                <a:cs typeface="Calibri" panose="020F0502020204030204" pitchFamily="34" charset="0"/>
              </a:rPr>
              <a:t>*</a:t>
            </a:r>
            <a:r>
              <a:rPr lang="en-US" altLang="zh-CN" sz="2001" dirty="0">
                <a:solidFill>
                  <a:schemeClr val="accent2"/>
                </a:solidFill>
                <a:latin typeface="Calibri" panose="020F0502020204030204" pitchFamily="34" charset="0"/>
                <a:ea typeface="微软雅黑" panose="020B0503020204020204" pitchFamily="34" charset="-122"/>
                <a:cs typeface="Calibri" panose="020F0502020204030204" pitchFamily="34" charset="0"/>
              </a:rPr>
              <a:t> </a:t>
            </a:r>
            <a:r>
              <a:rPr lang="en-US" altLang="zh-CN" sz="1900" dirty="0">
                <a:solidFill>
                  <a:schemeClr val="accent2"/>
                </a:solidFill>
                <a:latin typeface="Calibri" panose="020F0502020204030204" pitchFamily="34" charset="0"/>
                <a:ea typeface="微软雅黑" panose="020B0503020204020204" pitchFamily="34" charset="-122"/>
                <a:cs typeface="Calibri" panose="020F0502020204030204" pitchFamily="34" charset="0"/>
              </a:rPr>
              <a:t>Specify the style of a kind of tag:   All &lt;h1&gt; elements have red fonts</a:t>
            </a:r>
            <a:r>
              <a:rPr lang="zh-CN" altLang="en-US" sz="2001" dirty="0">
                <a:solidFill>
                  <a:schemeClr val="accent2"/>
                </a:solidFill>
                <a:latin typeface="Calibri" panose="020F0502020204030204" pitchFamily="34" charset="0"/>
                <a:ea typeface="微软雅黑" panose="020B0503020204020204" pitchFamily="34" charset="-122"/>
                <a:cs typeface="Calibri" panose="020F0502020204030204" pitchFamily="34" charset="0"/>
              </a:rPr>
              <a:t>*</a:t>
            </a:r>
            <a:r>
              <a:rPr lang="en-US" altLang="zh-CN" sz="2001" dirty="0">
                <a:solidFill>
                  <a:schemeClr val="accent2"/>
                </a:solidFill>
                <a:latin typeface="Calibri" panose="020F0502020204030204" pitchFamily="34" charset="0"/>
                <a:ea typeface="微软雅黑" panose="020B0503020204020204" pitchFamily="34" charset="-122"/>
                <a:cs typeface="Calibri" panose="020F0502020204030204" pitchFamily="34" charset="0"/>
              </a:rPr>
              <a:t>/</a:t>
            </a:r>
          </a:p>
          <a:p>
            <a:pPr marL="0" indent="0">
              <a:buNone/>
            </a:pPr>
            <a:r>
              <a:rPr lang="en-US" altLang="zh-CN" sz="2001" dirty="0">
                <a:latin typeface="Calibri" panose="020F0502020204030204" pitchFamily="34" charset="0"/>
                <a:ea typeface="微软雅黑" panose="020B0503020204020204" pitchFamily="34" charset="-122"/>
                <a:cs typeface="Calibri" panose="020F0502020204030204" pitchFamily="34" charset="0"/>
              </a:rPr>
              <a:t>       </a:t>
            </a:r>
            <a:r>
              <a:rPr lang="en-US" altLang="zh-CN" sz="2001" dirty="0">
                <a:solidFill>
                  <a:srgbClr val="0070C0"/>
                </a:solidFill>
                <a:latin typeface="Calibri" panose="020F0502020204030204" pitchFamily="34" charset="0"/>
                <a:ea typeface="微软雅黑" panose="020B0503020204020204" pitchFamily="34" charset="-122"/>
                <a:cs typeface="Calibri" panose="020F0502020204030204" pitchFamily="34" charset="0"/>
              </a:rPr>
              <a:t># </a:t>
            </a:r>
            <a:r>
              <a:rPr lang="en-US" altLang="zh-CN" sz="2001" i="1" dirty="0">
                <a:solidFill>
                  <a:srgbClr val="0070C0"/>
                </a:solidFill>
                <a:latin typeface="Calibri" panose="020F0502020204030204" pitchFamily="34" charset="0"/>
                <a:ea typeface="微软雅黑" panose="020B0503020204020204" pitchFamily="34" charset="-122"/>
                <a:cs typeface="Calibri" panose="020F0502020204030204" pitchFamily="34" charset="0"/>
              </a:rPr>
              <a:t>id_attribute </a:t>
            </a:r>
            <a:r>
              <a:rPr lang="zh-CN" altLang="en-US" sz="2001" i="1" dirty="0">
                <a:solidFill>
                  <a:srgbClr val="0070C0"/>
                </a:solidFill>
                <a:latin typeface="Calibri" panose="020F0502020204030204" pitchFamily="34" charset="0"/>
                <a:ea typeface="微软雅黑" panose="020B0503020204020204" pitchFamily="34" charset="-122"/>
                <a:cs typeface="Calibri" panose="020F0502020204030204" pitchFamily="34" charset="0"/>
              </a:rPr>
              <a:t> </a:t>
            </a:r>
            <a:r>
              <a:rPr lang="en-US" altLang="zh-CN" sz="2001" dirty="0">
                <a:latin typeface="Calibri" panose="020F0502020204030204" pitchFamily="34" charset="0"/>
                <a:ea typeface="微软雅黑" panose="020B0503020204020204" pitchFamily="34" charset="-122"/>
                <a:cs typeface="Calibri" panose="020F0502020204030204" pitchFamily="34" charset="0"/>
              </a:rPr>
              <a:t>{color:  green;}   </a:t>
            </a:r>
            <a:r>
              <a:rPr lang="en-US" altLang="zh-CN" sz="2001" dirty="0">
                <a:solidFill>
                  <a:schemeClr val="accent2"/>
                </a:solidFill>
                <a:latin typeface="Calibri" panose="020F0502020204030204" pitchFamily="34" charset="0"/>
                <a:ea typeface="微软雅黑" panose="020B0503020204020204" pitchFamily="34" charset="-122"/>
                <a:cs typeface="Calibri" panose="020F0502020204030204" pitchFamily="34" charset="0"/>
              </a:rPr>
              <a:t>/</a:t>
            </a:r>
            <a:r>
              <a:rPr lang="zh-CN" altLang="en-US" sz="2001" dirty="0">
                <a:solidFill>
                  <a:schemeClr val="accent2"/>
                </a:solidFill>
                <a:latin typeface="Calibri" panose="020F0502020204030204" pitchFamily="34" charset="0"/>
                <a:ea typeface="微软雅黑" panose="020B0503020204020204" pitchFamily="34" charset="-122"/>
                <a:cs typeface="Calibri" panose="020F0502020204030204" pitchFamily="34" charset="0"/>
              </a:rPr>
              <a:t>*</a:t>
            </a:r>
            <a:r>
              <a:rPr lang="en-US" altLang="zh-CN" sz="2001" dirty="0">
                <a:solidFill>
                  <a:schemeClr val="accent2"/>
                </a:solidFill>
                <a:latin typeface="Calibri" panose="020F0502020204030204" pitchFamily="34" charset="0"/>
                <a:ea typeface="微软雅黑" panose="020B0503020204020204" pitchFamily="34" charset="-122"/>
                <a:cs typeface="Calibri" panose="020F0502020204030204" pitchFamily="34" charset="0"/>
              </a:rPr>
              <a:t> Specify the style of an element:   The element specified by the id  attribute</a:t>
            </a:r>
            <a:r>
              <a:rPr lang="en-US" altLang="zh-CN" sz="2000" dirty="0">
                <a:solidFill>
                  <a:schemeClr val="accent2"/>
                </a:solidFill>
                <a:latin typeface="Calibri" panose="020F0502020204030204" pitchFamily="34" charset="0"/>
                <a:ea typeface="微软雅黑" panose="020B0503020204020204" pitchFamily="34" charset="-122"/>
                <a:cs typeface="Calibri" panose="020F0502020204030204" pitchFamily="34" charset="0"/>
              </a:rPr>
              <a:t> [learn later] </a:t>
            </a:r>
            <a:r>
              <a:rPr lang="en-US" altLang="zh-CN" sz="2001" dirty="0">
                <a:solidFill>
                  <a:schemeClr val="accent2"/>
                </a:solidFill>
                <a:latin typeface="Calibri" panose="020F0502020204030204" pitchFamily="34" charset="0"/>
                <a:ea typeface="微软雅黑" panose="020B0503020204020204" pitchFamily="34" charset="-122"/>
                <a:cs typeface="Calibri" panose="020F0502020204030204" pitchFamily="34" charset="0"/>
              </a:rPr>
              <a:t>has green fonts</a:t>
            </a:r>
            <a:r>
              <a:rPr lang="zh-CN" altLang="en-US" sz="2001" dirty="0">
                <a:solidFill>
                  <a:schemeClr val="accent2"/>
                </a:solidFill>
                <a:latin typeface="Calibri" panose="020F0502020204030204" pitchFamily="34" charset="0"/>
                <a:ea typeface="微软雅黑" panose="020B0503020204020204" pitchFamily="34" charset="-122"/>
                <a:cs typeface="Calibri" panose="020F0502020204030204" pitchFamily="34" charset="0"/>
              </a:rPr>
              <a:t>*</a:t>
            </a:r>
            <a:r>
              <a:rPr lang="en-US" altLang="zh-CN" sz="2001" dirty="0">
                <a:solidFill>
                  <a:schemeClr val="accent2"/>
                </a:solidFill>
                <a:latin typeface="Calibri" panose="020F0502020204030204" pitchFamily="34" charset="0"/>
                <a:ea typeface="微软雅黑" panose="020B0503020204020204" pitchFamily="34" charset="-122"/>
                <a:cs typeface="Calibri" panose="020F0502020204030204" pitchFamily="34" charset="0"/>
              </a:rPr>
              <a:t>/</a:t>
            </a:r>
          </a:p>
          <a:p>
            <a:pPr marL="0" indent="0">
              <a:buNone/>
            </a:pPr>
            <a:r>
              <a:rPr lang="en-US" altLang="zh-CN" sz="2001" dirty="0">
                <a:latin typeface="Calibri" panose="020F0502020204030204" pitchFamily="34" charset="0"/>
                <a:ea typeface="微软雅黑" panose="020B0503020204020204" pitchFamily="34" charset="-122"/>
                <a:cs typeface="Calibri" panose="020F0502020204030204" pitchFamily="34" charset="0"/>
              </a:rPr>
              <a:t>       </a:t>
            </a:r>
            <a:r>
              <a:rPr lang="en-US" altLang="zh-CN" sz="2001" dirty="0">
                <a:solidFill>
                  <a:srgbClr val="0070C0"/>
                </a:solidFill>
                <a:latin typeface="Calibri" panose="020F0502020204030204" pitchFamily="34" charset="0"/>
                <a:ea typeface="微软雅黑" panose="020B0503020204020204" pitchFamily="34" charset="-122"/>
                <a:cs typeface="Calibri" panose="020F0502020204030204" pitchFamily="34" charset="0"/>
              </a:rPr>
              <a:t>.</a:t>
            </a:r>
            <a:r>
              <a:rPr lang="en-US" altLang="zh-CN" sz="2001" i="1" dirty="0">
                <a:solidFill>
                  <a:srgbClr val="0070C0"/>
                </a:solidFill>
                <a:latin typeface="Calibri" panose="020F0502020204030204" pitchFamily="34" charset="0"/>
                <a:ea typeface="微软雅黑" panose="020B0503020204020204" pitchFamily="34" charset="-122"/>
                <a:cs typeface="Calibri" panose="020F0502020204030204" pitchFamily="34" charset="0"/>
              </a:rPr>
              <a:t>class_attribute</a:t>
            </a:r>
            <a:r>
              <a:rPr lang="zh-CN" altLang="en-US" sz="2001" i="1" dirty="0">
                <a:solidFill>
                  <a:srgbClr val="0070C0"/>
                </a:solidFill>
                <a:latin typeface="Calibri" panose="020F0502020204030204" pitchFamily="34" charset="0"/>
                <a:ea typeface="微软雅黑" panose="020B0503020204020204" pitchFamily="34" charset="-122"/>
                <a:cs typeface="Calibri" panose="020F0502020204030204" pitchFamily="34" charset="0"/>
              </a:rPr>
              <a:t> </a:t>
            </a:r>
            <a:r>
              <a:rPr lang="en-US" altLang="zh-CN" sz="2001" dirty="0">
                <a:latin typeface="Calibri" panose="020F0502020204030204" pitchFamily="34" charset="0"/>
                <a:ea typeface="微软雅黑" panose="020B0503020204020204" pitchFamily="34" charset="-122"/>
                <a:cs typeface="Calibri" panose="020F0502020204030204" pitchFamily="34" charset="0"/>
              </a:rPr>
              <a:t>{color:  yellow;}  </a:t>
            </a:r>
            <a:r>
              <a:rPr lang="en-US" altLang="zh-CN" sz="2001" dirty="0">
                <a:solidFill>
                  <a:schemeClr val="accent2"/>
                </a:solidFill>
                <a:latin typeface="Calibri" panose="020F0502020204030204" pitchFamily="34" charset="0"/>
                <a:ea typeface="微软雅黑" panose="020B0503020204020204" pitchFamily="34" charset="-122"/>
                <a:cs typeface="Calibri" panose="020F0502020204030204" pitchFamily="34" charset="0"/>
              </a:rPr>
              <a:t>/</a:t>
            </a:r>
            <a:r>
              <a:rPr lang="zh-CN" altLang="en-US" sz="2001" dirty="0">
                <a:solidFill>
                  <a:schemeClr val="accent2"/>
                </a:solidFill>
                <a:latin typeface="Calibri" panose="020F0502020204030204" pitchFamily="34" charset="0"/>
                <a:ea typeface="微软雅黑" panose="020B0503020204020204" pitchFamily="34" charset="-122"/>
                <a:cs typeface="Calibri" panose="020F0502020204030204" pitchFamily="34" charset="0"/>
              </a:rPr>
              <a:t>*</a:t>
            </a:r>
            <a:r>
              <a:rPr lang="en-US" altLang="zh-CN" sz="2001" dirty="0">
                <a:solidFill>
                  <a:schemeClr val="accent2"/>
                </a:solidFill>
                <a:latin typeface="Calibri" panose="020F0502020204030204" pitchFamily="34" charset="0"/>
                <a:ea typeface="微软雅黑" panose="020B0503020204020204" pitchFamily="34" charset="-122"/>
                <a:cs typeface="Calibri" panose="020F0502020204030204" pitchFamily="34" charset="0"/>
              </a:rPr>
              <a:t> Specify the style of a group of elements:   The elements with the same class attributes</a:t>
            </a:r>
            <a:r>
              <a:rPr lang="en-US" altLang="zh-CN" sz="2000" dirty="0">
                <a:solidFill>
                  <a:schemeClr val="accent2"/>
                </a:solidFill>
                <a:latin typeface="Calibri" panose="020F0502020204030204" pitchFamily="34" charset="0"/>
                <a:ea typeface="微软雅黑" panose="020B0503020204020204" pitchFamily="34" charset="-122"/>
                <a:cs typeface="Calibri" panose="020F0502020204030204" pitchFamily="34" charset="0"/>
              </a:rPr>
              <a:t> [learn later]</a:t>
            </a:r>
            <a:r>
              <a:rPr lang="en-US" altLang="zh-CN" sz="2001" dirty="0">
                <a:solidFill>
                  <a:schemeClr val="accent2"/>
                </a:solidFill>
                <a:latin typeface="Calibri" panose="020F0502020204030204" pitchFamily="34" charset="0"/>
                <a:ea typeface="微软雅黑" panose="020B0503020204020204" pitchFamily="34" charset="-122"/>
                <a:cs typeface="Calibri" panose="020F0502020204030204" pitchFamily="34" charset="0"/>
              </a:rPr>
              <a:t> have yellow fonts</a:t>
            </a:r>
            <a:r>
              <a:rPr lang="zh-CN" altLang="en-US" sz="2001" dirty="0">
                <a:solidFill>
                  <a:schemeClr val="accent2"/>
                </a:solidFill>
                <a:latin typeface="Calibri" panose="020F0502020204030204" pitchFamily="34" charset="0"/>
                <a:ea typeface="微软雅黑" panose="020B0503020204020204" pitchFamily="34" charset="-122"/>
                <a:cs typeface="Calibri" panose="020F0502020204030204" pitchFamily="34" charset="0"/>
              </a:rPr>
              <a:t>*</a:t>
            </a:r>
            <a:r>
              <a:rPr lang="en-US" altLang="zh-CN" sz="2001" dirty="0">
                <a:solidFill>
                  <a:schemeClr val="accent2"/>
                </a:solidFill>
                <a:latin typeface="Calibri" panose="020F0502020204030204" pitchFamily="34" charset="0"/>
                <a:ea typeface="微软雅黑" panose="020B0503020204020204" pitchFamily="34" charset="-122"/>
                <a:cs typeface="Calibri" panose="020F0502020204030204" pitchFamily="34" charset="0"/>
              </a:rPr>
              <a:t>/</a:t>
            </a:r>
          </a:p>
          <a:p>
            <a:pPr marL="0" indent="0">
              <a:buNone/>
            </a:pPr>
            <a:r>
              <a:rPr lang="en-US" altLang="zh-CN" sz="2001" dirty="0">
                <a:latin typeface="Calibri" panose="020F0502020204030204" pitchFamily="34" charset="0"/>
                <a:ea typeface="微软雅黑" panose="020B0503020204020204" pitchFamily="34" charset="-122"/>
                <a:cs typeface="Calibri" panose="020F0502020204030204" pitchFamily="34" charset="0"/>
              </a:rPr>
              <a:t>&lt;/style&gt;</a:t>
            </a:r>
          </a:p>
        </p:txBody>
      </p:sp>
      <p:sp>
        <p:nvSpPr>
          <p:cNvPr id="8" name="文本框 7"/>
          <p:cNvSpPr txBox="1"/>
          <p:nvPr/>
        </p:nvSpPr>
        <p:spPr>
          <a:xfrm>
            <a:off x="2019959" y="3506325"/>
            <a:ext cx="6819241" cy="646331"/>
          </a:xfrm>
          <a:prstGeom prst="rect">
            <a:avLst/>
          </a:prstGeom>
          <a:noFill/>
          <a:ln>
            <a:solidFill>
              <a:srgbClr val="00B0F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Select some elements and change their styles by CSS statements in the curly braces</a:t>
            </a:r>
          </a:p>
        </p:txBody>
      </p:sp>
      <p:sp>
        <p:nvSpPr>
          <p:cNvPr id="3" name="矩形 2"/>
          <p:cNvSpPr/>
          <p:nvPr/>
        </p:nvSpPr>
        <p:spPr>
          <a:xfrm>
            <a:off x="530638" y="4276291"/>
            <a:ext cx="305377" cy="29159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cs typeface="+mn-cs"/>
            </a:endParaRPr>
          </a:p>
        </p:txBody>
      </p:sp>
      <p:sp>
        <p:nvSpPr>
          <p:cNvPr id="9" name="矩形 8"/>
          <p:cNvSpPr/>
          <p:nvPr/>
        </p:nvSpPr>
        <p:spPr>
          <a:xfrm>
            <a:off x="494118" y="4618753"/>
            <a:ext cx="1487632" cy="28039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cs typeface="+mn-cs"/>
            </a:endParaRPr>
          </a:p>
        </p:txBody>
      </p:sp>
      <p:sp>
        <p:nvSpPr>
          <p:cNvPr id="10" name="矩形 9"/>
          <p:cNvSpPr/>
          <p:nvPr/>
        </p:nvSpPr>
        <p:spPr>
          <a:xfrm>
            <a:off x="494118" y="5269713"/>
            <a:ext cx="1653292" cy="26801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cs typeface="+mn-cs"/>
            </a:endParaRPr>
          </a:p>
        </p:txBody>
      </p:sp>
      <p:cxnSp>
        <p:nvCxnSpPr>
          <p:cNvPr id="11" name="直接箭头连接符 10"/>
          <p:cNvCxnSpPr/>
          <p:nvPr/>
        </p:nvCxnSpPr>
        <p:spPr>
          <a:xfrm flipV="1">
            <a:off x="836015" y="3843610"/>
            <a:ext cx="1183944" cy="4326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flipV="1">
            <a:off x="1337145" y="4022694"/>
            <a:ext cx="646817" cy="6014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flipV="1">
            <a:off x="1897626" y="4152657"/>
            <a:ext cx="311182" cy="11374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灯片编号占位符 1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1457814871"/>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033A113D-FAEE-44CA-B00B-9C9089DE3FF3}"/>
              </a:ext>
            </a:extLst>
          </p:cNvPr>
          <p:cNvSpPr txBox="1">
            <a:spLocks/>
          </p:cNvSpPr>
          <p:nvPr/>
        </p:nvSpPr>
        <p:spPr>
          <a:xfrm>
            <a:off x="223845" y="134625"/>
            <a:ext cx="6782746" cy="1325563"/>
          </a:xfrm>
          <a:prstGeom prst="rect">
            <a:avLst/>
          </a:prstGeom>
        </p:spPr>
        <p:txBody>
          <a:bodyPr vert="horz" lIns="91441" tIns="45720" rIns="91441"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zh-CN"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rPr>
              <a:t>Some Common Attributes</a:t>
            </a:r>
            <a:endParaRPr kumimoji="0" lang="zh-CN" altLang="en-US"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5" name="内容占位符 2"/>
          <p:cNvSpPr>
            <a:spLocks noGrp="1"/>
          </p:cNvSpPr>
          <p:nvPr>
            <p:ph idx="1"/>
          </p:nvPr>
        </p:nvSpPr>
        <p:spPr>
          <a:xfrm>
            <a:off x="0" y="1600350"/>
            <a:ext cx="10515601" cy="4991913"/>
          </a:xfrm>
        </p:spPr>
        <p:txBody>
          <a:bodyPr>
            <a:normAutofit/>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Almost all elements can define the following attributes:  </a:t>
            </a:r>
          </a:p>
          <a:p>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pPr marL="0" indent="0">
              <a:buNone/>
            </a:pPr>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r>
              <a:rPr lang="en-US" altLang="zh-CN" dirty="0">
                <a:latin typeface="Calibri" panose="020F0502020204030204" pitchFamily="34" charset="0"/>
                <a:ea typeface="微软雅黑" panose="020B0503020204020204" pitchFamily="34" charset="-122"/>
                <a:cs typeface="Calibri" panose="020F0502020204030204" pitchFamily="34" charset="0"/>
              </a:rPr>
              <a:t>Grammar:  </a:t>
            </a:r>
          </a:p>
          <a:p>
            <a:pPr lvl="1"/>
            <a:r>
              <a:rPr lang="en-US" altLang="zh-CN" sz="2000" dirty="0">
                <a:latin typeface="Calibri" panose="020F0502020204030204" pitchFamily="34" charset="0"/>
                <a:ea typeface="微软雅黑" panose="020B0503020204020204" pitchFamily="34" charset="-122"/>
                <a:cs typeface="Calibri" panose="020F0502020204030204" pitchFamily="34" charset="0"/>
              </a:rPr>
              <a:t>&lt;tag_name  </a:t>
            </a:r>
            <a:r>
              <a:rPr lang="en-US"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attribute1_name="…"   attribute2_name="…" </a:t>
            </a:r>
            <a:r>
              <a:rPr lang="en-US" altLang="zh-CN" sz="2000" dirty="0">
                <a:latin typeface="Calibri" panose="020F0502020204030204" pitchFamily="34" charset="0"/>
                <a:ea typeface="微软雅黑" panose="020B0503020204020204" pitchFamily="34" charset="-122"/>
                <a:cs typeface="Calibri" panose="020F0502020204030204" pitchFamily="34" charset="0"/>
              </a:rPr>
              <a:t>&gt;…&lt;/tag_name&gt;</a:t>
            </a:r>
          </a:p>
        </p:txBody>
      </p:sp>
      <p:graphicFrame>
        <p:nvGraphicFramePr>
          <p:cNvPr id="3" name="表格 2"/>
          <p:cNvGraphicFramePr>
            <a:graphicFrameLocks noGrp="1"/>
          </p:cNvGraphicFramePr>
          <p:nvPr>
            <p:extLst>
              <p:ext uri="{D42A27DB-BD31-4B8C-83A1-F6EECF244321}">
                <p14:modId xmlns:p14="http://schemas.microsoft.com/office/powerpoint/2010/main" val="516687079"/>
              </p:ext>
            </p:extLst>
          </p:nvPr>
        </p:nvGraphicFramePr>
        <p:xfrm>
          <a:off x="223845" y="2262193"/>
          <a:ext cx="8738149" cy="2912199"/>
        </p:xfrm>
        <a:graphic>
          <a:graphicData uri="http://schemas.openxmlformats.org/drawingml/2006/table">
            <a:tbl>
              <a:tblPr firstRow="1" bandRow="1">
                <a:tableStyleId>{5C22544A-7EE6-4342-B048-85BDC9FD1C3A}</a:tableStyleId>
              </a:tblPr>
              <a:tblGrid>
                <a:gridCol w="2227984">
                  <a:extLst>
                    <a:ext uri="{9D8B030D-6E8A-4147-A177-3AD203B41FA5}">
                      <a16:colId xmlns:a16="http://schemas.microsoft.com/office/drawing/2014/main" val="3656667423"/>
                    </a:ext>
                  </a:extLst>
                </a:gridCol>
                <a:gridCol w="6510165">
                  <a:extLst>
                    <a:ext uri="{9D8B030D-6E8A-4147-A177-3AD203B41FA5}">
                      <a16:colId xmlns:a16="http://schemas.microsoft.com/office/drawing/2014/main" val="1964622112"/>
                    </a:ext>
                  </a:extLst>
                </a:gridCol>
              </a:tblGrid>
              <a:tr h="458373">
                <a:tc>
                  <a:txBody>
                    <a:bodyPr/>
                    <a:lstStyle/>
                    <a:p>
                      <a:r>
                        <a:rPr lang="en-US" altLang="zh-CN" sz="1500" dirty="0">
                          <a:latin typeface="Calibri" panose="020F0502020204030204" pitchFamily="34" charset="0"/>
                          <a:ea typeface="微软雅黑" panose="020B0503020204020204" pitchFamily="34" charset="-122"/>
                          <a:cs typeface="Calibri" panose="020F0502020204030204" pitchFamily="34" charset="0"/>
                        </a:rPr>
                        <a:t>Attribute</a:t>
                      </a:r>
                      <a:endParaRPr lang="zh-CN" altLang="en-US" sz="1500" dirty="0">
                        <a:latin typeface="Calibri" panose="020F0502020204030204" pitchFamily="34" charset="0"/>
                        <a:ea typeface="微软雅黑" panose="020B0503020204020204" pitchFamily="34" charset="-122"/>
                        <a:cs typeface="Calibri" panose="020F0502020204030204" pitchFamily="34" charset="0"/>
                      </a:endParaRPr>
                    </a:p>
                  </a:txBody>
                  <a:tcPr marL="91441" marR="91441"/>
                </a:tc>
                <a:tc>
                  <a:txBody>
                    <a:bodyPr/>
                    <a:lstStyle/>
                    <a:p>
                      <a:r>
                        <a:rPr lang="en-US" altLang="zh-CN" sz="1500" dirty="0">
                          <a:latin typeface="Calibri" panose="020F0502020204030204" pitchFamily="34" charset="0"/>
                          <a:ea typeface="微软雅黑" panose="020B0503020204020204" pitchFamily="34" charset="-122"/>
                          <a:cs typeface="Calibri" panose="020F0502020204030204" pitchFamily="34" charset="0"/>
                        </a:rPr>
                        <a:t>Description</a:t>
                      </a:r>
                      <a:endParaRPr lang="zh-CN" altLang="en-US" sz="1500" dirty="0">
                        <a:latin typeface="Calibri" panose="020F0502020204030204" pitchFamily="34" charset="0"/>
                        <a:ea typeface="微软雅黑" panose="020B0503020204020204" pitchFamily="34" charset="-122"/>
                        <a:cs typeface="Calibri" panose="020F0502020204030204" pitchFamily="34" charset="0"/>
                      </a:endParaRPr>
                    </a:p>
                  </a:txBody>
                  <a:tcPr marL="91441" marR="91441"/>
                </a:tc>
                <a:extLst>
                  <a:ext uri="{0D108BD9-81ED-4DB2-BD59-A6C34878D82A}">
                    <a16:rowId xmlns:a16="http://schemas.microsoft.com/office/drawing/2014/main" val="1559051903"/>
                  </a:ext>
                </a:extLst>
              </a:tr>
              <a:tr h="752168">
                <a:tc>
                  <a:txBody>
                    <a:bodyPr/>
                    <a:lstStyle/>
                    <a:p>
                      <a:r>
                        <a:rPr lang="en-US" altLang="zh-CN" sz="1900" dirty="0">
                          <a:latin typeface="Calibri" panose="020F0502020204030204" pitchFamily="34" charset="0"/>
                          <a:ea typeface="微软雅黑" panose="020B0503020204020204" pitchFamily="34" charset="-122"/>
                          <a:cs typeface="Calibri" panose="020F0502020204030204" pitchFamily="34" charset="0"/>
                        </a:rPr>
                        <a:t>id</a:t>
                      </a:r>
                      <a:endParaRPr lang="zh-CN" altLang="en-US" sz="1900" dirty="0">
                        <a:latin typeface="Calibri" panose="020F0502020204030204" pitchFamily="34" charset="0"/>
                        <a:ea typeface="微软雅黑" panose="020B0503020204020204" pitchFamily="34" charset="-122"/>
                        <a:cs typeface="Calibri" panose="020F0502020204030204" pitchFamily="34" charset="0"/>
                      </a:endParaRPr>
                    </a:p>
                  </a:txBody>
                  <a:tcPr marL="91441" marR="91441"/>
                </a:tc>
                <a:tc>
                  <a:txBody>
                    <a:bodyPr/>
                    <a:lstStyle/>
                    <a:p>
                      <a:r>
                        <a:rPr lang="en-US" altLang="zh-CN" sz="19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Identifier of an element.</a:t>
                      </a:r>
                      <a:r>
                        <a:rPr lang="en-US" altLang="zh-CN" sz="1900" kern="1200" baseline="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 Unique. Can be any string.</a:t>
                      </a:r>
                      <a:endParaRPr lang="en-US" altLang="zh-CN" sz="19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endParaRPr>
                    </a:p>
                  </a:txBody>
                  <a:tcPr marL="91441" marR="91441"/>
                </a:tc>
                <a:extLst>
                  <a:ext uri="{0D108BD9-81ED-4DB2-BD59-A6C34878D82A}">
                    <a16:rowId xmlns:a16="http://schemas.microsoft.com/office/drawing/2014/main" val="276374445"/>
                  </a:ext>
                </a:extLst>
              </a:tr>
              <a:tr h="464740">
                <a:tc>
                  <a:txBody>
                    <a:bodyPr/>
                    <a:lstStyle/>
                    <a:p>
                      <a:r>
                        <a:rPr lang="en-US" altLang="zh-CN" sz="1900" dirty="0">
                          <a:latin typeface="Calibri" panose="020F0502020204030204" pitchFamily="34" charset="0"/>
                          <a:ea typeface="微软雅黑" panose="020B0503020204020204" pitchFamily="34" charset="-122"/>
                          <a:cs typeface="Calibri" panose="020F0502020204030204" pitchFamily="34" charset="0"/>
                        </a:rPr>
                        <a:t>name</a:t>
                      </a:r>
                      <a:endParaRPr lang="zh-CN" altLang="en-US" sz="1900" dirty="0">
                        <a:latin typeface="Calibri" panose="020F0502020204030204" pitchFamily="34" charset="0"/>
                        <a:ea typeface="微软雅黑" panose="020B0503020204020204" pitchFamily="34" charset="-122"/>
                        <a:cs typeface="Calibri" panose="020F0502020204030204" pitchFamily="34" charset="0"/>
                      </a:endParaRPr>
                    </a:p>
                  </a:txBody>
                  <a:tcPr marL="91441" marR="91441"/>
                </a:tc>
                <a:tc>
                  <a:txBody>
                    <a:bodyPr/>
                    <a:lstStyle/>
                    <a:p>
                      <a:r>
                        <a:rPr lang="en-US" altLang="zh-CN" sz="19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Name of an element. Can be any string.</a:t>
                      </a:r>
                      <a:endParaRPr lang="zh-CN" altLang="en-US" sz="19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endParaRPr>
                    </a:p>
                  </a:txBody>
                  <a:tcPr marL="91441" marR="91441"/>
                </a:tc>
                <a:extLst>
                  <a:ext uri="{0D108BD9-81ED-4DB2-BD59-A6C34878D82A}">
                    <a16:rowId xmlns:a16="http://schemas.microsoft.com/office/drawing/2014/main" val="252416496"/>
                  </a:ext>
                </a:extLst>
              </a:tr>
              <a:tr h="772178">
                <a:tc>
                  <a:txBody>
                    <a:bodyPr/>
                    <a:lstStyle/>
                    <a:p>
                      <a:r>
                        <a:rPr lang="en-US" altLang="zh-CN" sz="1900" dirty="0">
                          <a:latin typeface="Calibri" panose="020F0502020204030204" pitchFamily="34" charset="0"/>
                          <a:ea typeface="微软雅黑" panose="020B0503020204020204" pitchFamily="34" charset="-122"/>
                          <a:cs typeface="Calibri" panose="020F0502020204030204" pitchFamily="34" charset="0"/>
                        </a:rPr>
                        <a:t>class</a:t>
                      </a:r>
                      <a:endParaRPr lang="zh-CN" altLang="en-US" sz="1900" dirty="0">
                        <a:latin typeface="Calibri" panose="020F0502020204030204" pitchFamily="34" charset="0"/>
                        <a:ea typeface="微软雅黑" panose="020B0503020204020204" pitchFamily="34" charset="-122"/>
                        <a:cs typeface="Calibri" panose="020F0502020204030204" pitchFamily="34" charset="0"/>
                      </a:endParaRPr>
                    </a:p>
                  </a:txBody>
                  <a:tcPr marL="91441" marR="91441"/>
                </a:tc>
                <a:tc>
                  <a:txBody>
                    <a:bodyPr/>
                    <a:lstStyle/>
                    <a:p>
                      <a:r>
                        <a:rPr lang="en-US" altLang="zh-CN" sz="19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Class of an element. One</a:t>
                      </a:r>
                      <a:r>
                        <a:rPr lang="en-US" altLang="zh-CN" sz="1900" kern="1200" baseline="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 element can have multiple class. Different elements can have the same class. Can be any string.</a:t>
                      </a:r>
                      <a:endParaRPr lang="en-US" altLang="zh-CN" sz="19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endParaRPr>
                    </a:p>
                  </a:txBody>
                  <a:tcPr marL="91441" marR="91441"/>
                </a:tc>
                <a:extLst>
                  <a:ext uri="{0D108BD9-81ED-4DB2-BD59-A6C34878D82A}">
                    <a16:rowId xmlns:a16="http://schemas.microsoft.com/office/drawing/2014/main" val="2576455416"/>
                  </a:ext>
                </a:extLst>
              </a:tr>
              <a:tr h="464740">
                <a:tc>
                  <a:txBody>
                    <a:bodyPr/>
                    <a:lstStyle/>
                    <a:p>
                      <a:r>
                        <a:rPr lang="en-US" altLang="zh-CN" sz="1900" dirty="0">
                          <a:latin typeface="Calibri" panose="020F0502020204030204" pitchFamily="34" charset="0"/>
                          <a:ea typeface="微软雅黑" panose="020B0503020204020204" pitchFamily="34" charset="-122"/>
                          <a:cs typeface="Calibri" panose="020F0502020204030204" pitchFamily="34" charset="0"/>
                        </a:rPr>
                        <a:t>style</a:t>
                      </a:r>
                      <a:endParaRPr lang="zh-CN" altLang="en-US" sz="1900" dirty="0">
                        <a:latin typeface="Calibri" panose="020F0502020204030204" pitchFamily="34" charset="0"/>
                        <a:ea typeface="微软雅黑" panose="020B0503020204020204" pitchFamily="34" charset="-122"/>
                        <a:cs typeface="Calibri" panose="020F0502020204030204" pitchFamily="34" charset="0"/>
                      </a:endParaRPr>
                    </a:p>
                  </a:txBody>
                  <a:tcPr marL="91441" marR="91441"/>
                </a:tc>
                <a:tc>
                  <a:txBody>
                    <a:bodyPr/>
                    <a:lstStyle/>
                    <a:p>
                      <a:r>
                        <a:rPr lang="en-US" altLang="zh-CN" sz="19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The style of an element.</a:t>
                      </a:r>
                      <a:endParaRPr lang="zh-CN" altLang="en-US" sz="1500" dirty="0">
                        <a:latin typeface="Calibri" panose="020F0502020204030204" pitchFamily="34" charset="0"/>
                        <a:ea typeface="微软雅黑" panose="020B0503020204020204" pitchFamily="34" charset="-122"/>
                        <a:cs typeface="Calibri" panose="020F0502020204030204" pitchFamily="34" charset="0"/>
                      </a:endParaRPr>
                    </a:p>
                  </a:txBody>
                  <a:tcPr marL="91441" marR="91441"/>
                </a:tc>
                <a:extLst>
                  <a:ext uri="{0D108BD9-81ED-4DB2-BD59-A6C34878D82A}">
                    <a16:rowId xmlns:a16="http://schemas.microsoft.com/office/drawing/2014/main" val="2587288168"/>
                  </a:ext>
                </a:extLst>
              </a:tr>
            </a:tbl>
          </a:graphicData>
        </a:graphic>
      </p:graphicFrame>
      <p:sp>
        <p:nvSpPr>
          <p:cNvPr id="2" name="灯片编号占位符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79477499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Examples – Good Programming</a:t>
            </a:r>
            <a:endParaRPr lang="zh-CN" altLang="en-US" sz="3600" dirty="0">
              <a:latin typeface="Calibri" panose="020F0502020204030204" pitchFamily="34" charset="0"/>
              <a:ea typeface="微软雅黑" panose="020B0503020204020204" pitchFamily="34" charset="-122"/>
              <a:cs typeface="Calibri" panose="020F0502020204030204" pitchFamily="34" charset="0"/>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
        <p:nvSpPr>
          <p:cNvPr id="6" name="文本框 5"/>
          <p:cNvSpPr txBox="1"/>
          <p:nvPr/>
        </p:nvSpPr>
        <p:spPr>
          <a:xfrm>
            <a:off x="3584509" y="5961890"/>
            <a:ext cx="2201052" cy="3685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Arial"/>
                <a:cs typeface="+mn-cs"/>
              </a:rPr>
              <a:t>Fibonacci.html</a:t>
            </a:r>
            <a:endParaRPr kumimoji="0" lang="zh-CN" altLang="en-US" sz="1800" b="0" i="0" u="none" strike="noStrike" kern="1200" cap="none" spc="0" normalizeH="0" baseline="0" noProof="0" dirty="0">
              <a:ln>
                <a:noFill/>
              </a:ln>
              <a:solidFill>
                <a:srgbClr val="000000"/>
              </a:solidFill>
              <a:effectLst/>
              <a:uLnTx/>
              <a:uFillTx/>
              <a:latin typeface="Arial"/>
              <a:cs typeface="+mn-cs"/>
            </a:endParaRPr>
          </a:p>
        </p:txBody>
      </p:sp>
      <p:pic>
        <p:nvPicPr>
          <p:cNvPr id="5" name="内容占位符 4"/>
          <p:cNvPicPr>
            <a:picLocks noGrp="1" noChangeAspect="1"/>
          </p:cNvPicPr>
          <p:nvPr>
            <p:ph idx="1"/>
          </p:nvPr>
        </p:nvPicPr>
        <p:blipFill>
          <a:blip r:embed="rId2"/>
          <a:stretch>
            <a:fillRect/>
          </a:stretch>
        </p:blipFill>
        <p:spPr>
          <a:xfrm>
            <a:off x="854073" y="2879788"/>
            <a:ext cx="7608128" cy="2987611"/>
          </a:xfrm>
          <a:prstGeom prst="rect">
            <a:avLst/>
          </a:prstGeom>
          <a:ln>
            <a:noFill/>
          </a:ln>
          <a:effectLst>
            <a:outerShdw blurRad="190500" algn="tl" rotWithShape="0">
              <a:srgbClr val="000000">
                <a:alpha val="70000"/>
              </a:srgbClr>
            </a:outerShdw>
          </a:effectLst>
        </p:spPr>
      </p:pic>
      <p:sp>
        <p:nvSpPr>
          <p:cNvPr id="7" name="内容占位符 2">
            <a:extLst>
              <a:ext uri="{FF2B5EF4-FFF2-40B4-BE49-F238E27FC236}">
                <a16:creationId xmlns:a16="http://schemas.microsoft.com/office/drawing/2014/main" id="{ADC5F09A-6AF8-4F4B-95CC-6B58974CE076}"/>
              </a:ext>
            </a:extLst>
          </p:cNvPr>
          <p:cNvSpPr txBox="1">
            <a:spLocks/>
          </p:cNvSpPr>
          <p:nvPr/>
        </p:nvSpPr>
        <p:spPr bwMode="auto">
          <a:xfrm>
            <a:off x="405581" y="1251382"/>
            <a:ext cx="8558908" cy="346481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lvl1pPr marL="342891" indent="-342891"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33" indent="-347654"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401" indent="-293681" algn="l" rtl="0" fontAlgn="base">
              <a:spcBef>
                <a:spcPct val="20000"/>
              </a:spcBef>
              <a:spcAft>
                <a:spcPct val="0"/>
              </a:spcAft>
              <a:buClr>
                <a:srgbClr val="9900CC"/>
              </a:buClr>
              <a:buSzPct val="70000"/>
              <a:buFont typeface="Wingdings" pitchFamily="2" charset="2"/>
              <a:buChar char="l"/>
              <a:defRPr sz="2000">
                <a:solidFill>
                  <a:schemeClr val="tx1"/>
                </a:solidFill>
                <a:latin typeface="+mn-lt"/>
                <a:ea typeface="+mn-ea"/>
              </a:defRPr>
            </a:lvl3pPr>
            <a:lvl4pPr marL="1281081" indent="-292093"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73" indent="-315905"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62" indent="-315905"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951" indent="-315905"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139" indent="-315905"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328" indent="-315905"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a:lstStyle>
          <a:p>
            <a:pPr marL="342891" marR="0" lvl="0" indent="-342891" algn="l" defTabSz="914400" rtl="0" eaLnBrk="1" fontAlgn="base" latinLnBrk="0" hangingPunct="1">
              <a:lnSpc>
                <a:spcPct val="100000"/>
              </a:lnSpc>
              <a:spcBef>
                <a:spcPts val="2400"/>
              </a:spcBef>
              <a:spcAft>
                <a:spcPct val="0"/>
              </a:spcAft>
              <a:buClr>
                <a:srgbClr val="FF0000"/>
              </a:buClr>
              <a:buSzPct val="70000"/>
              <a:buFont typeface="Wingdings" pitchFamily="2" charset="2"/>
              <a:buChar char="l"/>
              <a:tabLst/>
              <a:defRPr/>
            </a:pPr>
            <a:r>
              <a:rPr kumimoji="0" lang="en-US" altLang="zh-CN" sz="28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The webpage shows a </a:t>
            </a:r>
            <a:r>
              <a:rPr kumimoji="0" lang="en-US" altLang="zh-CN" sz="2800" b="0" i="0" u="none" strike="noStrike" kern="0" cap="none" spc="0" normalizeH="0" baseline="0" noProof="0" dirty="0" err="1">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fibonacci</a:t>
            </a:r>
            <a:r>
              <a:rPr kumimoji="0" lang="en-US" altLang="zh-CN" sz="28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curve</a:t>
            </a:r>
          </a:p>
          <a:p>
            <a:pPr marL="342891" marR="0" lvl="0" indent="-342891" algn="l" defTabSz="914400" rtl="0" eaLnBrk="1" fontAlgn="base" latinLnBrk="0" hangingPunct="1">
              <a:lnSpc>
                <a:spcPct val="100000"/>
              </a:lnSpc>
              <a:spcBef>
                <a:spcPts val="2400"/>
              </a:spcBef>
              <a:spcAft>
                <a:spcPct val="0"/>
              </a:spcAft>
              <a:buClr>
                <a:srgbClr val="FF0000"/>
              </a:buClr>
              <a:buSzPct val="70000"/>
              <a:buFont typeface="Wingdings" pitchFamily="2" charset="2"/>
              <a:buChar char="l"/>
              <a:tabLst/>
              <a:defRPr/>
            </a:pPr>
            <a:r>
              <a:rPr kumimoji="0" lang="en-US" altLang="zh-CN" sz="28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The programming practices is good </a:t>
            </a:r>
            <a:endParaRPr kumimoji="0" lang="en-US" altLang="zh-CN" sz="20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Tree>
    <p:extLst>
      <p:ext uri="{BB962C8B-B14F-4D97-AF65-F5344CB8AC3E}">
        <p14:creationId xmlns:p14="http://schemas.microsoft.com/office/powerpoint/2010/main" val="3732044572"/>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8362" y="1578411"/>
            <a:ext cx="3580477" cy="4524315"/>
          </a:xfrm>
          <a:prstGeom prst="rect">
            <a:avLst/>
          </a:prstGeom>
          <a:ln>
            <a:solidFill>
              <a:schemeClr val="accent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&lt;body&gt;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&lt;div </a:t>
            </a:r>
            <a:r>
              <a:rPr kumimoji="0" lang="en-US" altLang="zh-CN" sz="2400" b="0" i="0" u="none" strike="noStrike" kern="1200" cap="none" spc="0" normalizeH="0" baseline="0" noProof="0" dirty="0">
                <a:ln>
                  <a:noFill/>
                </a:ln>
                <a:solidFill>
                  <a:srgbClr val="CCCC00">
                    <a:lumMod val="75000"/>
                  </a:srgbClr>
                </a:solidFill>
                <a:effectLst/>
                <a:uLnTx/>
                <a:uFillTx/>
                <a:latin typeface="Calibri" panose="020F0502020204030204" pitchFamily="34" charset="0"/>
                <a:ea typeface="微软雅黑" panose="020B0503020204020204" pitchFamily="34" charset="-122"/>
                <a:cs typeface="Calibri" panose="020F0502020204030204" pitchFamily="34" charset="0"/>
              </a:rPr>
              <a:t>id=</a:t>
            </a:r>
            <a:r>
              <a:rPr kumimoji="0" lang="en-US" altLang="zh-CN" sz="2400" b="0" i="0" u="none" strike="noStrike" kern="1200" cap="none" spc="0" normalizeH="0" baseline="0" noProof="0" dirty="0">
                <a:ln>
                  <a:noFill/>
                </a:ln>
                <a:solidFill>
                  <a:srgbClr val="CCCC00"/>
                </a:solidFill>
                <a:effectLst/>
                <a:uLnTx/>
                <a:uFillTx/>
                <a:latin typeface="Calibri" panose="020F0502020204030204" pitchFamily="34" charset="0"/>
                <a:ea typeface="微软雅黑" panose="020B0503020204020204" pitchFamily="34" charset="-122"/>
                <a:cs typeface="Calibri" panose="020F0502020204030204" pitchFamily="34" charset="0"/>
              </a:rPr>
              <a:t>"</a:t>
            </a:r>
            <a:r>
              <a:rPr kumimoji="0" lang="en-US" altLang="zh-CN" sz="2400" b="0" i="0" u="none" strike="noStrike" kern="1200" cap="none" spc="0" normalizeH="0" baseline="0" noProof="0" dirty="0">
                <a:ln>
                  <a:noFill/>
                </a:ln>
                <a:solidFill>
                  <a:srgbClr val="CCCC00">
                    <a:lumMod val="75000"/>
                  </a:srgbClr>
                </a:solidFill>
                <a:effectLst/>
                <a:uLnTx/>
                <a:uFillTx/>
                <a:latin typeface="Calibri" panose="020F0502020204030204" pitchFamily="34" charset="0"/>
                <a:ea typeface="微软雅黑" panose="020B0503020204020204" pitchFamily="34" charset="-122"/>
                <a:cs typeface="Calibri" panose="020F0502020204030204" pitchFamily="34" charset="0"/>
              </a:rPr>
              <a:t>before"</a:t>
            </a: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&lt;/div&gt;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&lt;div </a:t>
            </a:r>
            <a:r>
              <a:rPr kumimoji="0" lang="en-US" altLang="zh-CN" sz="2400" b="0" i="0" u="none" strike="noStrike" kern="1200" cap="none" spc="0" normalizeH="0" baseline="0" noProof="0" dirty="0">
                <a:ln>
                  <a:noFill/>
                </a:ln>
                <a:solidFill>
                  <a:srgbClr val="CCCC00">
                    <a:lumMod val="75000"/>
                  </a:srgbClr>
                </a:solidFill>
                <a:effectLst/>
                <a:uLnTx/>
                <a:uFillTx/>
                <a:latin typeface="Calibri" panose="020F0502020204030204" pitchFamily="34" charset="0"/>
                <a:ea typeface="微软雅黑" panose="020B0503020204020204" pitchFamily="34" charset="-122"/>
                <a:cs typeface="Calibri" panose="020F0502020204030204" pitchFamily="34" charset="0"/>
              </a:rPr>
              <a:t>id="during"</a:t>
            </a: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&lt;/div&gt;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&lt;div </a:t>
            </a:r>
            <a:r>
              <a:rPr kumimoji="0" lang="en-US" altLang="zh-CN" sz="2400" b="0" i="0" u="none" strike="noStrike" kern="1200" cap="none" spc="0" normalizeH="0" baseline="0" noProof="0" dirty="0">
                <a:ln>
                  <a:noFill/>
                </a:ln>
                <a:solidFill>
                  <a:srgbClr val="CCCC00">
                    <a:lumMod val="75000"/>
                  </a:srgbClr>
                </a:solidFill>
                <a:effectLst/>
                <a:uLnTx/>
                <a:uFillTx/>
                <a:latin typeface="Calibri" panose="020F0502020204030204" pitchFamily="34" charset="0"/>
                <a:ea typeface="微软雅黑" panose="020B0503020204020204" pitchFamily="34" charset="-122"/>
                <a:cs typeface="Calibri" panose="020F0502020204030204" pitchFamily="34" charset="0"/>
              </a:rPr>
              <a:t>id="after"</a:t>
            </a: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&lt;/div&gt;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&lt;/body&gt;</a:t>
            </a:r>
          </a:p>
        </p:txBody>
      </p:sp>
      <p:sp>
        <p:nvSpPr>
          <p:cNvPr id="7" name="标题 1">
            <a:extLst>
              <a:ext uri="{FF2B5EF4-FFF2-40B4-BE49-F238E27FC236}">
                <a16:creationId xmlns:a16="http://schemas.microsoft.com/office/drawing/2014/main" id="{033A113D-FAEE-44CA-B00B-9C9089DE3FF3}"/>
              </a:ext>
            </a:extLst>
          </p:cNvPr>
          <p:cNvSpPr txBox="1">
            <a:spLocks/>
          </p:cNvSpPr>
          <p:nvPr/>
        </p:nvSpPr>
        <p:spPr>
          <a:xfrm>
            <a:off x="259763" y="94847"/>
            <a:ext cx="7524068" cy="1325563"/>
          </a:xfrm>
          <a:prstGeom prst="rect">
            <a:avLst/>
          </a:prstGeom>
        </p:spPr>
        <p:txBody>
          <a:bodyPr vert="horz" lIns="91441" tIns="45720" rIns="91441"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zh-CN"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rPr>
              <a:t>Add Attributes</a:t>
            </a:r>
            <a:endParaRPr kumimoji="0" lang="zh-CN" altLang="en-US"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8" name="内容占位符 2"/>
          <p:cNvSpPr txBox="1">
            <a:spLocks/>
          </p:cNvSpPr>
          <p:nvPr/>
        </p:nvSpPr>
        <p:spPr>
          <a:xfrm>
            <a:off x="3858849" y="2595596"/>
            <a:ext cx="5045121" cy="1735567"/>
          </a:xfrm>
          <a:prstGeom prst="rect">
            <a:avLst/>
          </a:prstGeom>
        </p:spPr>
        <p:txBody>
          <a:bodyPr vert="horz" lIns="91441" tIns="45720" rIns="91441"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8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id attribute cannot change the appearance of the webpage, but can be selected by CSS code inside &lt;style&gt;…&lt;/style&gt;</a:t>
            </a:r>
          </a:p>
        </p:txBody>
      </p:sp>
      <p:sp>
        <p:nvSpPr>
          <p:cNvPr id="3" name="灯片编号占位符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3959670433"/>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1411" y="1929384"/>
            <a:ext cx="4254867" cy="4403000"/>
          </a:xfrm>
          <a:prstGeom prst="rect">
            <a:avLst/>
          </a:prstGeom>
          <a:ln>
            <a:solidFill>
              <a:schemeClr val="accent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&lt;style&gt;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a:t>
            </a:r>
            <a:r>
              <a:rPr kumimoji="0" lang="en-US" altLang="zh-CN" sz="2001" b="0" i="0" u="none" strike="noStrike" kern="1200" cap="none" spc="0" normalizeH="0" baseline="0" noProof="0" dirty="0">
                <a:ln>
                  <a:noFill/>
                </a:ln>
                <a:solidFill>
                  <a:srgbClr val="CCCC00">
                    <a:lumMod val="75000"/>
                  </a:srgbClr>
                </a:solidFill>
                <a:effectLst/>
                <a:uLnTx/>
                <a:uFillTx/>
                <a:latin typeface="Calibri" panose="020F0502020204030204" pitchFamily="34" charset="0"/>
                <a:ea typeface="微软雅黑" panose="020B0503020204020204" pitchFamily="34" charset="-122"/>
                <a:cs typeface="Calibri" panose="020F0502020204030204" pitchFamily="34" charset="0"/>
              </a:rPr>
              <a:t>#before </a:t>
            </a: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background-color: </a:t>
            </a:r>
            <a:r>
              <a:rPr kumimoji="0" lang="en-US" altLang="zh-CN" sz="2001" b="0" i="0" u="none" strike="noStrike" kern="1200" cap="none" spc="0" normalizeH="0" baseline="0" noProof="0" dirty="0" err="1">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skyblue</a:t>
            </a: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a:t>
            </a:r>
            <a:r>
              <a:rPr kumimoji="0" lang="en-US" altLang="zh-CN" sz="2001" b="0" i="0" u="none" strike="noStrike" kern="1200" cap="none" spc="0" normalizeH="0" baseline="0" noProof="0" dirty="0">
                <a:ln>
                  <a:noFill/>
                </a:ln>
                <a:solidFill>
                  <a:srgbClr val="CCCC00">
                    <a:lumMod val="75000"/>
                  </a:srgbClr>
                </a:solidFill>
                <a:effectLst/>
                <a:uLnTx/>
                <a:uFillTx/>
                <a:latin typeface="Calibri" panose="020F0502020204030204" pitchFamily="34" charset="0"/>
                <a:ea typeface="微软雅黑" panose="020B0503020204020204" pitchFamily="34" charset="-122"/>
                <a:cs typeface="Calibri" panose="020F0502020204030204" pitchFamily="34" charset="0"/>
              </a:rPr>
              <a:t>#during </a:t>
            </a: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background-color: </a:t>
            </a:r>
            <a:r>
              <a:rPr kumimoji="0" lang="en-US" altLang="zh-CN" sz="2001" b="0" i="0" u="none" strike="noStrike" kern="1200" cap="none" spc="0" normalizeH="0" baseline="0" noProof="0" dirty="0" err="1">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springgreen</a:t>
            </a: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a:t>
            </a:r>
            <a:r>
              <a:rPr kumimoji="0" lang="en-US" altLang="zh-CN" sz="2001" b="0" i="0" u="none" strike="noStrike" kern="1200" cap="none" spc="0" normalizeH="0" baseline="0" noProof="0" dirty="0">
                <a:ln>
                  <a:noFill/>
                </a:ln>
                <a:solidFill>
                  <a:srgbClr val="CCCC00">
                    <a:lumMod val="75000"/>
                  </a:srgbClr>
                </a:solidFill>
                <a:effectLst/>
                <a:uLnTx/>
                <a:uFillTx/>
                <a:latin typeface="Calibri" panose="020F0502020204030204" pitchFamily="34" charset="0"/>
                <a:ea typeface="微软雅黑" panose="020B0503020204020204" pitchFamily="34" charset="-122"/>
                <a:cs typeface="Calibri" panose="020F0502020204030204" pitchFamily="34" charset="0"/>
              </a:rPr>
              <a:t>#after </a:t>
            </a: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background-color: tomato;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a:t>
            </a:r>
            <a:r>
              <a:rPr kumimoji="0" lang="en-US" altLang="zh-CN" sz="2001" b="0" i="0" u="none" strike="noStrike" kern="1200" cap="none" spc="0" normalizeH="0" baseline="0" noProof="0" dirty="0">
                <a:ln>
                  <a:noFill/>
                </a:ln>
                <a:solidFill>
                  <a:srgbClr val="5C8A8A">
                    <a:lumMod val="75000"/>
                  </a:srgbClr>
                </a:solidFill>
                <a:effectLst/>
                <a:uLnTx/>
                <a:uFillTx/>
                <a:latin typeface="Calibri" panose="020F0502020204030204" pitchFamily="34" charset="0"/>
                <a:ea typeface="微软雅黑" panose="020B0503020204020204" pitchFamily="34" charset="-122"/>
                <a:cs typeface="Calibri" panose="020F0502020204030204" pitchFamily="34" charset="0"/>
              </a:rPr>
              <a:t> h2 </a:t>
            </a: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background-color: violet;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FF0000"/>
                </a:solidFill>
                <a:effectLst/>
                <a:uLnTx/>
                <a:uFillTx/>
                <a:latin typeface="Calibri" panose="020F0502020204030204" pitchFamily="34" charset="0"/>
                <a:ea typeface="微软雅黑" panose="020B0503020204020204" pitchFamily="34" charset="-122"/>
                <a:cs typeface="Calibri" panose="020F0502020204030204" pitchFamily="34" charset="0"/>
              </a:rPr>
              <a:t>&lt;/style&gt;</a:t>
            </a:r>
          </a:p>
        </p:txBody>
      </p:sp>
      <p:sp>
        <p:nvSpPr>
          <p:cNvPr id="7" name="标题 1">
            <a:extLst>
              <a:ext uri="{FF2B5EF4-FFF2-40B4-BE49-F238E27FC236}">
                <a16:creationId xmlns:a16="http://schemas.microsoft.com/office/drawing/2014/main" id="{033A113D-FAEE-44CA-B00B-9C9089DE3FF3}"/>
              </a:ext>
            </a:extLst>
          </p:cNvPr>
          <p:cNvSpPr txBox="1">
            <a:spLocks/>
          </p:cNvSpPr>
          <p:nvPr/>
        </p:nvSpPr>
        <p:spPr>
          <a:xfrm>
            <a:off x="271411" y="44065"/>
            <a:ext cx="6403710" cy="1325563"/>
          </a:xfrm>
          <a:prstGeom prst="rect">
            <a:avLst/>
          </a:prstGeom>
        </p:spPr>
        <p:txBody>
          <a:bodyPr vert="horz" lIns="91441" tIns="45720" rIns="91441"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zh-CN"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rPr>
              <a:t>Add color</a:t>
            </a:r>
            <a:endParaRPr kumimoji="0" lang="zh-CN" altLang="en-US" sz="3600" b="1" i="0" u="none" strike="noStrike" kern="1200" cap="none" spc="0" normalizeH="0" baseline="0" noProof="0" dirty="0">
              <a:ln>
                <a:noFill/>
              </a:ln>
              <a:solidFill>
                <a:srgbClr val="330066"/>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5" name="矩形 4">
            <a:extLst>
              <a:ext uri="{FF2B5EF4-FFF2-40B4-BE49-F238E27FC236}">
                <a16:creationId xmlns:a16="http://schemas.microsoft.com/office/drawing/2014/main" id="{CD0A2398-F674-4760-B5E6-8BA9A0E9AA37}"/>
              </a:ext>
            </a:extLst>
          </p:cNvPr>
          <p:cNvSpPr/>
          <p:nvPr/>
        </p:nvSpPr>
        <p:spPr>
          <a:xfrm>
            <a:off x="4806894" y="706846"/>
            <a:ext cx="1261884" cy="52334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1" b="1"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rPr>
              <a:t>Result:  </a:t>
            </a:r>
            <a:endParaRPr kumimoji="0" lang="en-US" sz="2801" b="1"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cxnSp>
        <p:nvCxnSpPr>
          <p:cNvPr id="11" name="直接箭头连接符 10"/>
          <p:cNvCxnSpPr>
            <a:endCxn id="13" idx="1"/>
          </p:cNvCxnSpPr>
          <p:nvPr/>
        </p:nvCxnSpPr>
        <p:spPr>
          <a:xfrm flipV="1">
            <a:off x="1327355" y="1340797"/>
            <a:ext cx="172945" cy="91382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1500300" y="986725"/>
            <a:ext cx="3133649" cy="7081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No white space between # and before</a:t>
            </a:r>
            <a:endParaRPr kumimoji="0" lang="zh-CN" altLang="en-US" sz="2001"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altLang="zh-CN" sz="1000" b="0" i="0" u="none" strike="noStrike" kern="0" cap="none" spc="0" normalizeH="0" baseline="0" noProof="0" dirty="0">
              <a:ln>
                <a:noFill/>
              </a:ln>
              <a:solidFill>
                <a:srgbClr val="000000"/>
              </a:solidFill>
              <a:effectLst/>
              <a:uLnTx/>
              <a:uFillTx/>
              <a:latin typeface="Arial"/>
              <a:cs typeface="+mn-cs"/>
            </a:endParaRPr>
          </a:p>
        </p:txBody>
      </p:sp>
      <p:pic>
        <p:nvPicPr>
          <p:cNvPr id="12" name="图片 11"/>
          <p:cNvPicPr>
            <a:picLocks noChangeAspect="1"/>
          </p:cNvPicPr>
          <p:nvPr/>
        </p:nvPicPr>
        <p:blipFill>
          <a:blip r:embed="rId3"/>
          <a:stretch>
            <a:fillRect/>
          </a:stretch>
        </p:blipFill>
        <p:spPr>
          <a:xfrm>
            <a:off x="4806894" y="1314430"/>
            <a:ext cx="4183366" cy="4932454"/>
          </a:xfrm>
          <a:prstGeom prst="rect">
            <a:avLst/>
          </a:prstGeom>
        </p:spPr>
      </p:pic>
    </p:spTree>
    <p:extLst>
      <p:ext uri="{BB962C8B-B14F-4D97-AF65-F5344CB8AC3E}">
        <p14:creationId xmlns:p14="http://schemas.microsoft.com/office/powerpoint/2010/main" val="4072499742"/>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57D72BA7-A053-4C77-BE4A-2C9478A22DA6}" type="slidenum">
              <a:rPr lang="en-US" altLang="zh-CN" smtClean="0"/>
              <a:pPr/>
              <a:t>42</a:t>
            </a:fld>
            <a:endParaRPr lang="en-US" altLang="zh-CN" dirty="0"/>
          </a:p>
        </p:txBody>
      </p:sp>
      <p:sp>
        <p:nvSpPr>
          <p:cNvPr id="482306" name="Rectangle 2"/>
          <p:cNvSpPr>
            <a:spLocks noGrp="1" noChangeArrowheads="1"/>
          </p:cNvSpPr>
          <p:nvPr>
            <p:ph type="ctrTitle" idx="4294967295"/>
          </p:nvPr>
        </p:nvSpPr>
        <p:spPr>
          <a:xfrm>
            <a:off x="-1524000" y="1484317"/>
            <a:ext cx="12192000" cy="5113337"/>
          </a:xfrm>
          <a:noFill/>
        </p:spPr>
        <p:txBody>
          <a:bodyPr anchor="ctr"/>
          <a:lstStyle/>
          <a:p>
            <a:pPr algn="ctr"/>
            <a:br>
              <a:rPr lang="zh-CN" altLang="en-US" dirty="0"/>
            </a:br>
            <a:r>
              <a:rPr lang="en-US" altLang="zh-CN" sz="4800" dirty="0"/>
              <a:t>Section 2</a:t>
            </a:r>
            <a:br>
              <a:rPr lang="en-US" altLang="zh-CN" sz="4800" dirty="0"/>
            </a:br>
            <a:br>
              <a:rPr lang="zh-CN" altLang="en-US" sz="6600" dirty="0"/>
            </a:br>
            <a:endParaRPr lang="en-US" altLang="zh-CN" sz="1800" dirty="0"/>
          </a:p>
        </p:txBody>
      </p:sp>
      <p:pic>
        <p:nvPicPr>
          <p:cNvPr id="9" name="Picture 2" descr="http://www.gucas.ac.cn/newStyle/images/lougou.png"/>
          <p:cNvPicPr>
            <a:picLocks noChangeAspect="1" noChangeArrowheads="1"/>
          </p:cNvPicPr>
          <p:nvPr/>
        </p:nvPicPr>
        <p:blipFill>
          <a:blip r:embed="rId3" cstate="print"/>
          <a:srcRect/>
          <a:stretch>
            <a:fillRect/>
          </a:stretch>
        </p:blipFill>
        <p:spPr bwMode="auto">
          <a:xfrm>
            <a:off x="-108520" y="2"/>
            <a:ext cx="4381500" cy="1047751"/>
          </a:xfrm>
          <a:prstGeom prst="rect">
            <a:avLst/>
          </a:prstGeom>
          <a:noFill/>
        </p:spPr>
      </p:pic>
      <p:sp>
        <p:nvSpPr>
          <p:cNvPr id="2" name="矩形 1"/>
          <p:cNvSpPr/>
          <p:nvPr/>
        </p:nvSpPr>
        <p:spPr>
          <a:xfrm>
            <a:off x="7630660" y="2"/>
            <a:ext cx="1756147" cy="646331"/>
          </a:xfrm>
          <a:prstGeom prst="rect">
            <a:avLst/>
          </a:prstGeom>
        </p:spPr>
        <p:txBody>
          <a:bodyPr wrap="square">
            <a:spAutoFit/>
          </a:bodyPr>
          <a:lstStyle/>
          <a:p>
            <a:r>
              <a:rPr lang="en-US" altLang="zh-CN" sz="3600" dirty="0"/>
              <a:t>CS101</a:t>
            </a:r>
            <a:endParaRPr lang="zh-CN" altLang="en-US" sz="3600" dirty="0"/>
          </a:p>
        </p:txBody>
      </p:sp>
    </p:spTree>
    <p:extLst>
      <p:ext uri="{BB962C8B-B14F-4D97-AF65-F5344CB8AC3E}">
        <p14:creationId xmlns:p14="http://schemas.microsoft.com/office/powerpoint/2010/main" val="2896223059"/>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B624FEA1-8D4F-4C27-B315-433CCAC1694E}" type="slidenum">
              <a:rPr lang="en-US" altLang="zh-CN" kern="0" smtClean="0">
                <a:solidFill>
                  <a:srgbClr val="000000"/>
                </a:solidFill>
              </a:rPr>
              <a:pPr/>
              <a:t>43</a:t>
            </a:fld>
            <a:endParaRPr lang="en-US" altLang="zh-CN" kern="0" dirty="0">
              <a:solidFill>
                <a:srgbClr val="000000"/>
              </a:solidFill>
            </a:endParaRPr>
          </a:p>
        </p:txBody>
      </p:sp>
      <p:sp>
        <p:nvSpPr>
          <p:cNvPr id="7" name="文本框 6"/>
          <p:cNvSpPr txBox="1"/>
          <p:nvPr/>
        </p:nvSpPr>
        <p:spPr>
          <a:xfrm>
            <a:off x="3968114" y="6422626"/>
            <a:ext cx="1282311" cy="338554"/>
          </a:xfrm>
          <a:prstGeom prst="rect">
            <a:avLst/>
          </a:prstGeom>
          <a:noFill/>
        </p:spPr>
        <p:txBody>
          <a:bodyPr wrap="square" rtlCol="0">
            <a:spAutoFit/>
          </a:bodyPr>
          <a:lstStyle/>
          <a:p>
            <a:r>
              <a:rPr lang="en-US" altLang="zh-CN" sz="1600" dirty="0"/>
              <a:t>blog2.html</a:t>
            </a:r>
            <a:endParaRPr lang="zh-CN" altLang="en-US" sz="1600" dirty="0"/>
          </a:p>
        </p:txBody>
      </p:sp>
      <p:sp>
        <p:nvSpPr>
          <p:cNvPr id="8" name="标题 1">
            <a:extLst>
              <a:ext uri="{FF2B5EF4-FFF2-40B4-BE49-F238E27FC236}">
                <a16:creationId xmlns:a16="http://schemas.microsoft.com/office/drawing/2014/main" id="{ED4CED7F-34C9-4D5D-853C-600DF210270E}"/>
              </a:ext>
            </a:extLst>
          </p:cNvPr>
          <p:cNvSpPr>
            <a:spLocks noGrp="1"/>
          </p:cNvSpPr>
          <p:nvPr>
            <p:ph type="title"/>
          </p:nvPr>
        </p:nvSpPr>
        <p:spPr>
          <a:xfrm>
            <a:off x="979107" y="318883"/>
            <a:ext cx="8882135" cy="858490"/>
          </a:xfrm>
        </p:spPr>
        <p:txBody>
          <a:bodyPr>
            <a:normAutofit fontScale="90000"/>
          </a:bodyPr>
          <a:lstStyle/>
          <a:p>
            <a:r>
              <a:rPr lang="en-US" altLang="zh-CN" sz="3600" b="1" dirty="0">
                <a:latin typeface="Calibri" panose="020F0502020204030204" pitchFamily="34" charset="0"/>
                <a:ea typeface="微软雅黑" panose="020B0503020204020204" pitchFamily="34" charset="-122"/>
                <a:cs typeface="Calibri" panose="020F0502020204030204" pitchFamily="34" charset="0"/>
              </a:rPr>
              <a:t>In this section, we will make the following webpage</a:t>
            </a:r>
            <a:endParaRPr lang="zh-CN" altLang="en-US" sz="3600" b="1" dirty="0">
              <a:latin typeface="Calibri" panose="020F0502020204030204" pitchFamily="34" charset="0"/>
              <a:ea typeface="微软雅黑" panose="020B0503020204020204" pitchFamily="34" charset="-122"/>
              <a:cs typeface="Calibri" panose="020F0502020204030204" pitchFamily="34" charset="0"/>
            </a:endParaRPr>
          </a:p>
        </p:txBody>
      </p:sp>
      <p:pic>
        <p:nvPicPr>
          <p:cNvPr id="6" name="图片 5"/>
          <p:cNvPicPr>
            <a:picLocks noChangeAspect="1"/>
          </p:cNvPicPr>
          <p:nvPr/>
        </p:nvPicPr>
        <p:blipFill>
          <a:blip r:embed="rId3"/>
          <a:stretch>
            <a:fillRect/>
          </a:stretch>
        </p:blipFill>
        <p:spPr>
          <a:xfrm>
            <a:off x="2404168" y="1148061"/>
            <a:ext cx="4242851" cy="5274565"/>
          </a:xfrm>
          <a:prstGeom prst="rect">
            <a:avLst/>
          </a:prstGeom>
        </p:spPr>
      </p:pic>
    </p:spTree>
    <p:extLst>
      <p:ext uri="{BB962C8B-B14F-4D97-AF65-F5344CB8AC3E}">
        <p14:creationId xmlns:p14="http://schemas.microsoft.com/office/powerpoint/2010/main" val="1526134341"/>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sz="3600" dirty="0">
                <a:latin typeface="Calibri" panose="020F0502020204030204" pitchFamily="34" charset="0"/>
                <a:ea typeface="微软雅黑" panose="020B0503020204020204" pitchFamily="34" charset="-122"/>
                <a:cs typeface="Calibri" panose="020F0502020204030204" pitchFamily="34" charset="0"/>
              </a:rPr>
              <a:t>Where to insert JavaScript code</a:t>
            </a:r>
            <a:endParaRPr lang="en-US" sz="3600" b="1"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Content Placeholder 2">
            <a:extLst>
              <a:ext uri="{FF2B5EF4-FFF2-40B4-BE49-F238E27FC236}">
                <a16:creationId xmlns:a16="http://schemas.microsoft.com/office/drawing/2014/main" id="{FE374A91-5687-4790-A58A-36FC48C127B0}"/>
              </a:ext>
            </a:extLst>
          </p:cNvPr>
          <p:cNvSpPr>
            <a:spLocks noGrp="1"/>
          </p:cNvSpPr>
          <p:nvPr>
            <p:ph idx="1"/>
          </p:nvPr>
        </p:nvSpPr>
        <p:spPr>
          <a:xfrm>
            <a:off x="275702" y="1322152"/>
            <a:ext cx="8492742" cy="4815807"/>
          </a:xfrm>
        </p:spPr>
        <p:txBody>
          <a:bodyPr>
            <a:normAutofit fontScale="85000" lnSpcReduction="20000"/>
          </a:bodyPr>
          <a:lstStyle/>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&lt;html&gt;</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    &lt;head&gt;</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        &lt;meta charset="UTF-8"&gt;</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        &lt;title&gt;A Good Day&lt;/title&gt;</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    &lt;/head&gt;</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    &lt;body&gt;</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    ……(HTML</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part)</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        &lt;script&gt;</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        …</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        &lt;/script&gt;</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    &lt;/body&gt;</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&lt;/html&gt;</a:t>
            </a:r>
          </a:p>
          <a:p>
            <a:pPr marL="0" indent="0">
              <a:buNone/>
            </a:pPr>
            <a:endParaRPr lang="en-US" altLang="zh-CN" dirty="0">
              <a:latin typeface="Calibri" panose="020F0502020204030204" pitchFamily="34" charset="0"/>
              <a:ea typeface="微软雅黑" panose="020B0503020204020204" pitchFamily="34" charset="-122"/>
              <a:cs typeface="Calibri" panose="020F0502020204030204" pitchFamily="34" charset="0"/>
            </a:endParaRPr>
          </a:p>
        </p:txBody>
      </p:sp>
      <p:sp>
        <p:nvSpPr>
          <p:cNvPr id="5" name="矩形 4"/>
          <p:cNvSpPr/>
          <p:nvPr/>
        </p:nvSpPr>
        <p:spPr>
          <a:xfrm>
            <a:off x="784571" y="3914827"/>
            <a:ext cx="2351919" cy="109014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对话气泡: 椭圆形 11">
            <a:extLst>
              <a:ext uri="{FF2B5EF4-FFF2-40B4-BE49-F238E27FC236}">
                <a16:creationId xmlns:a16="http://schemas.microsoft.com/office/drawing/2014/main" id="{1807B476-10D6-4BAE-8478-AA4606B9DD18}"/>
              </a:ext>
            </a:extLst>
          </p:cNvPr>
          <p:cNvSpPr/>
          <p:nvPr/>
        </p:nvSpPr>
        <p:spPr>
          <a:xfrm>
            <a:off x="4274894" y="3177919"/>
            <a:ext cx="2213811" cy="1104275"/>
          </a:xfrm>
          <a:prstGeom prst="wedgeEllipseCallout">
            <a:avLst>
              <a:gd name="adj1" fmla="val -103327"/>
              <a:gd name="adj2" fmla="val 570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latin typeface="Calibri" panose="020F0502020204030204" pitchFamily="34" charset="0"/>
                <a:ea typeface="微软雅黑" panose="020B0503020204020204" pitchFamily="34" charset="-122"/>
                <a:cs typeface="Calibri" panose="020F0502020204030204" pitchFamily="34" charset="0"/>
              </a:rPr>
              <a:t>JavaScript</a:t>
            </a:r>
            <a:r>
              <a:rPr lang="zh-CN" altLang="en-US" dirty="0">
                <a:solidFill>
                  <a:schemeClr val="tx1"/>
                </a:solidFill>
                <a:latin typeface="Calibri" panose="020F0502020204030204" pitchFamily="34" charset="0"/>
                <a:ea typeface="微软雅黑" panose="020B0503020204020204" pitchFamily="34" charset="-122"/>
                <a:cs typeface="Calibri" panose="020F0502020204030204" pitchFamily="34" charset="0"/>
              </a:rPr>
              <a:t> </a:t>
            </a:r>
            <a:r>
              <a:rPr lang="en-US" altLang="zh-CN" dirty="0">
                <a:solidFill>
                  <a:schemeClr val="tx1"/>
                </a:solidFill>
                <a:latin typeface="Calibri" panose="020F0502020204030204" pitchFamily="34" charset="0"/>
                <a:ea typeface="微软雅黑" panose="020B0503020204020204" pitchFamily="34" charset="-122"/>
                <a:cs typeface="Calibri" panose="020F0502020204030204" pitchFamily="34" charset="0"/>
              </a:rPr>
              <a:t>part</a:t>
            </a:r>
            <a:endParaRPr lang="zh-CN" altLang="en-US" dirty="0">
              <a:solidFill>
                <a:schemeClr val="tx1"/>
              </a:solidFill>
              <a:latin typeface="Calibri" panose="020F0502020204030204" pitchFamily="34" charset="0"/>
              <a:ea typeface="微软雅黑" panose="020B0503020204020204" pitchFamily="34" charset="-122"/>
              <a:cs typeface="Calibri" panose="020F0502020204030204" pitchFamily="34" charset="0"/>
            </a:endParaRPr>
          </a:p>
        </p:txBody>
      </p:sp>
      <p:sp>
        <p:nvSpPr>
          <p:cNvPr id="7" name="灯片编号占位符 6"/>
          <p:cNvSpPr>
            <a:spLocks noGrp="1"/>
          </p:cNvSpPr>
          <p:nvPr>
            <p:ph type="sldNum" sz="quarter" idx="12"/>
          </p:nvPr>
        </p:nvSpPr>
        <p:spPr/>
        <p:txBody>
          <a:bodyPr/>
          <a:lstStyle/>
          <a:p>
            <a:fld id="{B624FEA1-8D4F-4C27-B315-433CCAC1694E}" type="slidenum">
              <a:rPr lang="en-US" altLang="zh-CN" kern="0" smtClean="0">
                <a:solidFill>
                  <a:srgbClr val="000000"/>
                </a:solidFill>
              </a:rPr>
              <a:pPr/>
              <a:t>44</a:t>
            </a:fld>
            <a:endParaRPr lang="en-US" altLang="zh-CN" kern="0" dirty="0">
              <a:solidFill>
                <a:srgbClr val="000000"/>
              </a:solidFill>
            </a:endParaRPr>
          </a:p>
        </p:txBody>
      </p:sp>
    </p:spTree>
    <p:extLst>
      <p:ext uri="{BB962C8B-B14F-4D97-AF65-F5344CB8AC3E}">
        <p14:creationId xmlns:p14="http://schemas.microsoft.com/office/powerpoint/2010/main" val="374417254"/>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sz="3600" b="1" dirty="0">
                <a:latin typeface="Calibri" panose="020F0502020204030204" pitchFamily="34" charset="0"/>
                <a:ea typeface="微软雅黑" panose="020B0503020204020204" pitchFamily="34" charset="-122"/>
                <a:cs typeface="Calibri" panose="020F0502020204030204" pitchFamily="34" charset="0"/>
              </a:rPr>
              <a:t>Section 2 Outline</a:t>
            </a:r>
            <a:endParaRPr lang="en-US" b="1"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Content Placeholder 2">
            <a:extLst>
              <a:ext uri="{FF2B5EF4-FFF2-40B4-BE49-F238E27FC236}">
                <a16:creationId xmlns:a16="http://schemas.microsoft.com/office/drawing/2014/main" id="{FE374A91-5687-4790-A58A-36FC48C127B0}"/>
              </a:ext>
            </a:extLst>
          </p:cNvPr>
          <p:cNvSpPr>
            <a:spLocks noGrp="1"/>
          </p:cNvSpPr>
          <p:nvPr>
            <p:ph idx="1"/>
          </p:nvPr>
        </p:nvSpPr>
        <p:spPr/>
        <p:txBody>
          <a:bodyPr>
            <a:normAutofit/>
          </a:bodyPr>
          <a:lstStyle/>
          <a:p>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Change the result of the web calculator</a:t>
            </a:r>
          </a:p>
          <a:p>
            <a:pPr lvl="1"/>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JavaScript</a:t>
            </a:r>
            <a:r>
              <a:rPr lang="zh-CN" altLang="en-US" dirty="0">
                <a:solidFill>
                  <a:srgbClr val="FF0000"/>
                </a:solidFill>
                <a:latin typeface="Calibri" panose="020F0502020204030204" pitchFamily="34" charset="0"/>
                <a:ea typeface="微软雅黑" panose="020B0503020204020204" pitchFamily="34" charset="-122"/>
                <a:cs typeface="Calibri" panose="020F0502020204030204" pitchFamily="34" charset="0"/>
              </a:rPr>
              <a:t> </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object representing an HTML element</a:t>
            </a:r>
          </a:p>
          <a:p>
            <a:r>
              <a:rPr lang="en-US" altLang="zh-CN" dirty="0">
                <a:latin typeface="Calibri" panose="020F0502020204030204" pitchFamily="34" charset="0"/>
                <a:ea typeface="微软雅黑" panose="020B0503020204020204" pitchFamily="34" charset="-122"/>
                <a:cs typeface="Calibri" panose="020F0502020204030204" pitchFamily="34" charset="0"/>
              </a:rPr>
              <a:t>Read input operands</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JavaScript "onclick" event</a:t>
            </a:r>
          </a:p>
          <a:p>
            <a:r>
              <a:rPr lang="en-US" altLang="zh-CN" dirty="0">
                <a:latin typeface="Calibri" panose="020F0502020204030204" pitchFamily="34" charset="0"/>
                <a:ea typeface="微软雅黑" panose="020B0503020204020204" pitchFamily="34" charset="-122"/>
                <a:cs typeface="Calibri" panose="020F0502020204030204" pitchFamily="34" charset="0"/>
              </a:rPr>
              <a:t>Perform the selected computation</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JavaScript Array object</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JavaScript for-loop</a:t>
            </a:r>
          </a:p>
        </p:txBody>
      </p:sp>
      <p:sp>
        <p:nvSpPr>
          <p:cNvPr id="4" name="灯片编号占位符 3"/>
          <p:cNvSpPr>
            <a:spLocks noGrp="1"/>
          </p:cNvSpPr>
          <p:nvPr>
            <p:ph type="sldNum" sz="quarter" idx="12"/>
          </p:nvPr>
        </p:nvSpPr>
        <p:spPr/>
        <p:txBody>
          <a:bodyPr/>
          <a:lstStyle/>
          <a:p>
            <a:fld id="{B624FEA1-8D4F-4C27-B315-433CCAC1694E}" type="slidenum">
              <a:rPr lang="en-US" altLang="zh-CN" kern="0" smtClean="0">
                <a:solidFill>
                  <a:srgbClr val="000000"/>
                </a:solidFill>
              </a:rPr>
              <a:pPr/>
              <a:t>45</a:t>
            </a:fld>
            <a:endParaRPr lang="en-US" altLang="zh-CN" kern="0" dirty="0">
              <a:solidFill>
                <a:srgbClr val="000000"/>
              </a:solidFill>
            </a:endParaRPr>
          </a:p>
        </p:txBody>
      </p:sp>
    </p:spTree>
    <p:extLst>
      <p:ext uri="{BB962C8B-B14F-4D97-AF65-F5344CB8AC3E}">
        <p14:creationId xmlns:p14="http://schemas.microsoft.com/office/powerpoint/2010/main" val="162798911"/>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a:xfrm>
            <a:off x="313164" y="265470"/>
            <a:ext cx="8136672" cy="577605"/>
          </a:xfrm>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sz="3600" dirty="0">
                <a:latin typeface="Calibri" panose="020F0502020204030204" pitchFamily="34" charset="0"/>
                <a:ea typeface="微软雅黑" panose="020B0503020204020204" pitchFamily="34" charset="-122"/>
                <a:cs typeface="Calibri" panose="020F0502020204030204" pitchFamily="34" charset="0"/>
              </a:rPr>
              <a:t> </a:t>
            </a:r>
            <a:r>
              <a:rPr lang="en-US" altLang="zh-CN" sz="3600" dirty="0">
                <a:latin typeface="Calibri" panose="020F0502020204030204" pitchFamily="34" charset="0"/>
                <a:ea typeface="微软雅黑" panose="020B0503020204020204" pitchFamily="34" charset="-122"/>
                <a:cs typeface="Calibri" panose="020F0502020204030204" pitchFamily="34" charset="0"/>
              </a:rPr>
              <a:t>Programming—Object</a:t>
            </a:r>
            <a:endParaRPr lang="en-US" sz="3600"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内容占位符 2"/>
          <p:cNvSpPr>
            <a:spLocks noGrp="1"/>
          </p:cNvSpPr>
          <p:nvPr>
            <p:ph idx="1"/>
          </p:nvPr>
        </p:nvSpPr>
        <p:spPr>
          <a:xfrm>
            <a:off x="313165" y="1192052"/>
            <a:ext cx="8663688" cy="5032375"/>
          </a:xfrm>
        </p:spPr>
        <p:txBody>
          <a:bodyPr>
            <a:normAutofit fontScale="85000" lnSpcReduction="20000"/>
          </a:bodyPr>
          <a:lstStyle/>
          <a:p>
            <a:pPr>
              <a:lnSpc>
                <a:spcPts val="3360"/>
              </a:lnSpc>
            </a:pPr>
            <a:r>
              <a:rPr lang="en-US" altLang="zh-CN" b="1" dirty="0">
                <a:latin typeface="Calibri" panose="020F0502020204030204" pitchFamily="34" charset="0"/>
                <a:ea typeface="微软雅黑" panose="020B0503020204020204" pitchFamily="34" charset="-122"/>
                <a:cs typeface="Calibri" panose="020F0502020204030204" pitchFamily="34" charset="0"/>
              </a:rPr>
              <a:t>Object</a:t>
            </a:r>
            <a:r>
              <a:rPr lang="en-US" altLang="zh-CN" dirty="0">
                <a:latin typeface="Calibri" panose="020F0502020204030204" pitchFamily="34" charset="0"/>
                <a:ea typeface="微软雅黑" panose="020B0503020204020204" pitchFamily="34" charset="-122"/>
                <a:cs typeface="Calibri" panose="020F0502020204030204" pitchFamily="34" charset="0"/>
              </a:rPr>
              <a:t> can be seen as a compound data type, and it is a set of </a:t>
            </a:r>
            <a:r>
              <a:rPr lang="en-US" altLang="zh-CN" b="1" dirty="0">
                <a:solidFill>
                  <a:srgbClr val="FF0000"/>
                </a:solidFill>
                <a:latin typeface="Calibri" panose="020F0502020204030204" pitchFamily="34" charset="0"/>
                <a:ea typeface="微软雅黑" panose="020B0503020204020204" pitchFamily="34" charset="-122"/>
                <a:cs typeface="Calibri" panose="020F0502020204030204" pitchFamily="34" charset="0"/>
              </a:rPr>
              <a:t>properties</a:t>
            </a:r>
            <a:r>
              <a:rPr lang="en-US" altLang="zh-CN" dirty="0">
                <a:latin typeface="Calibri" panose="020F0502020204030204" pitchFamily="34" charset="0"/>
                <a:ea typeface="微软雅黑" panose="020B0503020204020204" pitchFamily="34" charset="-122"/>
                <a:cs typeface="Calibri" panose="020F0502020204030204" pitchFamily="34" charset="0"/>
              </a:rPr>
              <a:t> and </a:t>
            </a:r>
            <a:r>
              <a:rPr lang="en-US" altLang="zh-CN" b="1" dirty="0">
                <a:solidFill>
                  <a:srgbClr val="FF0000"/>
                </a:solidFill>
                <a:latin typeface="Calibri" panose="020F0502020204030204" pitchFamily="34" charset="0"/>
                <a:ea typeface="微软雅黑" panose="020B0503020204020204" pitchFamily="34" charset="-122"/>
                <a:cs typeface="Calibri" panose="020F0502020204030204" pitchFamily="34" charset="0"/>
              </a:rPr>
              <a:t>methods</a:t>
            </a:r>
            <a:r>
              <a:rPr lang="en-US" altLang="zh-CN" dirty="0">
                <a:latin typeface="Calibri" panose="020F0502020204030204" pitchFamily="34" charset="0"/>
                <a:ea typeface="微软雅黑" panose="020B0503020204020204" pitchFamily="34" charset="-122"/>
                <a:cs typeface="Calibri" panose="020F0502020204030204" pitchFamily="34" charset="0"/>
              </a:rPr>
              <a:t>, for example, a person can be a object, who has </a:t>
            </a:r>
            <a:r>
              <a:rPr lang="en-US" altLang="zh-CN" b="1" dirty="0">
                <a:latin typeface="Calibri" panose="020F0502020204030204" pitchFamily="34" charset="0"/>
                <a:ea typeface="微软雅黑" panose="020B0503020204020204" pitchFamily="34" charset="-122"/>
                <a:cs typeface="Calibri" panose="020F0502020204030204" pitchFamily="34" charset="0"/>
              </a:rPr>
              <a:t>properties</a:t>
            </a:r>
            <a:r>
              <a:rPr lang="en-US" altLang="zh-CN" dirty="0">
                <a:latin typeface="Calibri" panose="020F0502020204030204" pitchFamily="34" charset="0"/>
                <a:ea typeface="微软雅黑" panose="020B0503020204020204" pitchFamily="34" charset="-122"/>
                <a:cs typeface="Calibri" panose="020F0502020204030204" pitchFamily="34" charset="0"/>
              </a:rPr>
              <a:t> such as height, weight, age and gender, and </a:t>
            </a:r>
            <a:r>
              <a:rPr lang="en-US" altLang="zh-CN" b="1" dirty="0">
                <a:latin typeface="Calibri" panose="020F0502020204030204" pitchFamily="34" charset="0"/>
                <a:ea typeface="微软雅黑" panose="020B0503020204020204" pitchFamily="34" charset="-122"/>
                <a:cs typeface="Calibri" panose="020F0502020204030204" pitchFamily="34" charset="0"/>
              </a:rPr>
              <a:t>methods</a:t>
            </a:r>
            <a:r>
              <a:rPr lang="en-US" altLang="zh-CN" dirty="0">
                <a:latin typeface="Calibri" panose="020F0502020204030204" pitchFamily="34" charset="0"/>
                <a:ea typeface="微软雅黑" panose="020B0503020204020204" pitchFamily="34" charset="-122"/>
                <a:cs typeface="Calibri" panose="020F0502020204030204" pitchFamily="34" charset="0"/>
              </a:rPr>
              <a:t> such as walking, running and talking.</a:t>
            </a:r>
            <a:endParaRPr lang="en-US" altLang="zh-CN" b="1" dirty="0">
              <a:latin typeface="Calibri" panose="020F0502020204030204" pitchFamily="34" charset="0"/>
              <a:ea typeface="微软雅黑" panose="020B0503020204020204" pitchFamily="34" charset="-122"/>
              <a:cs typeface="Calibri" panose="020F0502020204030204" pitchFamily="34" charset="0"/>
            </a:endParaRPr>
          </a:p>
          <a:p>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r>
              <a:rPr lang="en-US" altLang="zh-CN" dirty="0">
                <a:latin typeface="Calibri" panose="020F0502020204030204" pitchFamily="34" charset="0"/>
                <a:ea typeface="微软雅黑" panose="020B0503020204020204" pitchFamily="34" charset="-122"/>
                <a:cs typeface="Calibri" panose="020F0502020204030204" pitchFamily="34" charset="0"/>
              </a:rPr>
              <a:t>The dot notation "." is used to access the properties and methods of an object.</a:t>
            </a:r>
          </a:p>
          <a:p>
            <a:pPr marL="0" indent="0">
              <a:buNone/>
            </a:pPr>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r>
              <a:rPr lang="en-US" altLang="zh-CN" dirty="0">
                <a:latin typeface="Calibri" panose="020F0502020204030204" pitchFamily="34" charset="0"/>
                <a:ea typeface="微软雅黑" panose="020B0503020204020204" pitchFamily="34" charset="-122"/>
                <a:cs typeface="Calibri" panose="020F0502020204030204" pitchFamily="34" charset="0"/>
              </a:rPr>
              <a:t>The properties of an object:   like variables</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obj.property</a:t>
            </a:r>
          </a:p>
          <a:p>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r>
              <a:rPr lang="en-US" altLang="zh-CN" dirty="0">
                <a:latin typeface="Calibri" panose="020F0502020204030204" pitchFamily="34" charset="0"/>
                <a:ea typeface="微软雅黑" panose="020B0503020204020204" pitchFamily="34" charset="-122"/>
                <a:cs typeface="Calibri" panose="020F0502020204030204" pitchFamily="34" charset="0"/>
              </a:rPr>
              <a:t>The methods of an object:   like functions (methods)</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obj.method();</a:t>
            </a:r>
          </a:p>
          <a:p>
            <a:pPr marL="0" indent="0">
              <a:buNone/>
            </a:pPr>
            <a:endParaRPr lang="en-US" altLang="zh-CN" dirty="0">
              <a:latin typeface="Calibri" panose="020F0502020204030204" pitchFamily="34" charset="0"/>
              <a:ea typeface="微软雅黑" panose="020B0503020204020204" pitchFamily="34" charset="-122"/>
              <a:cs typeface="Calibri" panose="020F0502020204030204" pitchFamily="34" charset="0"/>
            </a:endParaRPr>
          </a:p>
        </p:txBody>
      </p:sp>
      <p:sp>
        <p:nvSpPr>
          <p:cNvPr id="4" name="灯片编号占位符 3"/>
          <p:cNvSpPr>
            <a:spLocks noGrp="1"/>
          </p:cNvSpPr>
          <p:nvPr>
            <p:ph type="sldNum" sz="quarter" idx="12"/>
          </p:nvPr>
        </p:nvSpPr>
        <p:spPr/>
        <p:txBody>
          <a:bodyPr/>
          <a:lstStyle/>
          <a:p>
            <a:fld id="{B624FEA1-8D4F-4C27-B315-433CCAC1694E}" type="slidenum">
              <a:rPr lang="en-US" altLang="zh-CN" kern="0" smtClean="0">
                <a:solidFill>
                  <a:srgbClr val="000000"/>
                </a:solidFill>
              </a:rPr>
              <a:pPr/>
              <a:t>46</a:t>
            </a:fld>
            <a:endParaRPr lang="en-US" altLang="zh-CN" kern="0" dirty="0">
              <a:solidFill>
                <a:srgbClr val="000000"/>
              </a:solidFill>
            </a:endParaRPr>
          </a:p>
        </p:txBody>
      </p:sp>
    </p:spTree>
    <p:extLst>
      <p:ext uri="{BB962C8B-B14F-4D97-AF65-F5344CB8AC3E}">
        <p14:creationId xmlns:p14="http://schemas.microsoft.com/office/powerpoint/2010/main" val="4099062392"/>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31B5149-13CE-4804-AE85-D7B4870BA809}"/>
              </a:ext>
            </a:extLst>
          </p:cNvPr>
          <p:cNvSpPr>
            <a:spLocks noGrp="1"/>
          </p:cNvSpPr>
          <p:nvPr>
            <p:ph type="title"/>
          </p:nvPr>
        </p:nvSpPr>
        <p:spPr>
          <a:xfrm>
            <a:off x="417871" y="261984"/>
            <a:ext cx="8844116" cy="980307"/>
          </a:xfrm>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JavaScript Programming — Object representing an HTML element</a:t>
            </a:r>
            <a:endParaRPr lang="en-US" sz="3600" dirty="0">
              <a:latin typeface="Calibri" panose="020F0502020204030204" pitchFamily="34" charset="0"/>
              <a:ea typeface="微软雅黑" panose="020B0503020204020204" pitchFamily="34" charset="-122"/>
              <a:cs typeface="Calibri" panose="020F0502020204030204" pitchFamily="34" charset="0"/>
            </a:endParaRPr>
          </a:p>
        </p:txBody>
      </p:sp>
      <p:sp>
        <p:nvSpPr>
          <p:cNvPr id="5" name="内容占位符 2"/>
          <p:cNvSpPr>
            <a:spLocks noGrp="1"/>
          </p:cNvSpPr>
          <p:nvPr>
            <p:ph idx="1"/>
          </p:nvPr>
        </p:nvSpPr>
        <p:spPr>
          <a:xfrm>
            <a:off x="152400" y="1242291"/>
            <a:ext cx="8981256" cy="5489577"/>
          </a:xfrm>
        </p:spPr>
        <p:txBody>
          <a:bodyPr>
            <a:noAutofit/>
          </a:bodyPr>
          <a:lstStyle/>
          <a:p>
            <a:pPr>
              <a:lnSpc>
                <a:spcPct val="100000"/>
              </a:lnSpc>
            </a:pPr>
            <a:r>
              <a:rPr lang="en-US" altLang="zh-CN" sz="2400" dirty="0">
                <a:latin typeface="Calibri" panose="020F0502020204030204" pitchFamily="34" charset="0"/>
                <a:ea typeface="微软雅黑" panose="020B0503020204020204" pitchFamily="34" charset="-122"/>
                <a:cs typeface="Calibri" panose="020F0502020204030204" pitchFamily="34" charset="0"/>
              </a:rPr>
              <a:t>In order to implement the calculator, Tom firstly needs to know how to modify the result of the calculator, so he learns the knowledge of JS accessing HTML elements. </a:t>
            </a:r>
          </a:p>
          <a:p>
            <a:pPr>
              <a:lnSpc>
                <a:spcPct val="100000"/>
              </a:lnSpc>
            </a:pPr>
            <a:r>
              <a:rPr lang="en-US" altLang="zh-CN" sz="2400" dirty="0">
                <a:latin typeface="Calibri" panose="020F0502020204030204" pitchFamily="34" charset="0"/>
                <a:ea typeface="微软雅黑" panose="020B0503020204020204" pitchFamily="34" charset="-122"/>
                <a:cs typeface="Calibri" panose="020F0502020204030204" pitchFamily="34" charset="0"/>
              </a:rPr>
              <a:t>JS can take defined HTML elements as object to access it (2 steps):  </a:t>
            </a:r>
          </a:p>
          <a:p>
            <a:pPr lvl="1">
              <a:lnSpc>
                <a:spcPct val="100000"/>
              </a:lnSpc>
              <a:buFont typeface="+mj-lt"/>
              <a:buAutoNum type="arabicPeriod"/>
            </a:pPr>
            <a:r>
              <a:rPr lang="en-US" altLang="zh-CN" sz="1800" dirty="0">
                <a:latin typeface="Calibri" panose="020F0502020204030204" pitchFamily="34" charset="0"/>
                <a:ea typeface="微软雅黑" panose="020B0503020204020204" pitchFamily="34" charset="-122"/>
                <a:cs typeface="Calibri" panose="020F0502020204030204" pitchFamily="34" charset="0"/>
              </a:rPr>
              <a:t>Get the HTML element by its id attribute</a:t>
            </a:r>
          </a:p>
          <a:p>
            <a:pPr lvl="2">
              <a:lnSpc>
                <a:spcPct val="100000"/>
              </a:lnSpc>
            </a:pPr>
            <a:r>
              <a:rPr lang="en-US" altLang="zh-CN" sz="1600" dirty="0">
                <a:latin typeface="Calibri" panose="020F0502020204030204" pitchFamily="34" charset="0"/>
                <a:ea typeface="微软雅黑" panose="020B0503020204020204" pitchFamily="34" charset="-122"/>
                <a:cs typeface="Calibri" panose="020F0502020204030204" pitchFamily="34" charset="0"/>
              </a:rPr>
              <a:t>var x = document.getElementById("p1");   </a:t>
            </a:r>
          </a:p>
          <a:p>
            <a:pPr lvl="3">
              <a:lnSpc>
                <a:spcPct val="100000"/>
              </a:lnSpc>
            </a:pPr>
            <a:r>
              <a:rPr lang="en-US" altLang="zh-CN" sz="1600" dirty="0">
                <a:latin typeface="Calibri" panose="020F0502020204030204" pitchFamily="34" charset="0"/>
                <a:ea typeface="微软雅黑" panose="020B0503020204020204" pitchFamily="34" charset="-122"/>
                <a:cs typeface="Calibri" panose="020F0502020204030204" pitchFamily="34" charset="0"/>
              </a:rPr>
              <a:t>the return value of document.getElementById("p1")  is the object representing the HTML element whose id attribute has the value "p1"</a:t>
            </a:r>
          </a:p>
          <a:p>
            <a:pPr lvl="3">
              <a:lnSpc>
                <a:spcPct val="100000"/>
              </a:lnSpc>
            </a:pPr>
            <a:r>
              <a:rPr lang="en-US" altLang="zh-CN" sz="1600" dirty="0">
                <a:latin typeface="Calibri" panose="020F0502020204030204" pitchFamily="34" charset="0"/>
                <a:ea typeface="微软雅黑" panose="020B0503020204020204" pitchFamily="34" charset="-122"/>
                <a:cs typeface="Calibri" panose="020F0502020204030204" pitchFamily="34" charset="0"/>
              </a:rPr>
              <a:t>therefore, x is the HTML element whose id attribute has the value "p1"</a:t>
            </a:r>
          </a:p>
          <a:p>
            <a:pPr lvl="1">
              <a:lnSpc>
                <a:spcPct val="100000"/>
              </a:lnSpc>
              <a:buFont typeface="+mj-lt"/>
              <a:buAutoNum type="arabicPeriod"/>
            </a:pPr>
            <a:r>
              <a:rPr lang="en-US" altLang="zh-CN" sz="1800" dirty="0">
                <a:latin typeface="Calibri" panose="020F0502020204030204" pitchFamily="34" charset="0"/>
                <a:ea typeface="微软雅黑" panose="020B0503020204020204" pitchFamily="34" charset="-122"/>
                <a:cs typeface="Calibri" panose="020F0502020204030204" pitchFamily="34" charset="0"/>
              </a:rPr>
              <a:t>Access the attributes of HTML elements with the object representing this HTML elements</a:t>
            </a:r>
            <a:r>
              <a:rPr lang="zh-CN" altLang="en-US" sz="1800" dirty="0">
                <a:latin typeface="Calibri" panose="020F0502020204030204" pitchFamily="34" charset="0"/>
                <a:ea typeface="微软雅黑" panose="020B0503020204020204" pitchFamily="34" charset="-122"/>
                <a:cs typeface="Calibri" panose="020F0502020204030204" pitchFamily="34" charset="0"/>
              </a:rPr>
              <a:t> </a:t>
            </a:r>
            <a:endParaRPr lang="en-US" altLang="zh-CN" sz="1800" dirty="0">
              <a:latin typeface="Calibri" panose="020F0502020204030204" pitchFamily="34" charset="0"/>
              <a:ea typeface="微软雅黑" panose="020B0503020204020204" pitchFamily="34" charset="-122"/>
              <a:cs typeface="Calibri" panose="020F0502020204030204" pitchFamily="34" charset="0"/>
            </a:endParaRPr>
          </a:p>
          <a:p>
            <a:pPr lvl="2">
              <a:lnSpc>
                <a:spcPct val="100000"/>
              </a:lnSpc>
            </a:pPr>
            <a:r>
              <a:rPr lang="en-US" altLang="zh-CN" sz="1600" dirty="0">
                <a:latin typeface="Calibri" panose="020F0502020204030204" pitchFamily="34" charset="0"/>
                <a:ea typeface="微软雅黑" panose="020B0503020204020204" pitchFamily="34" charset="-122"/>
                <a:cs typeface="Calibri" panose="020F0502020204030204" pitchFamily="34" charset="0"/>
              </a:rPr>
              <a:t>x.innerHTML = "newContent";</a:t>
            </a:r>
          </a:p>
          <a:p>
            <a:pPr lvl="3">
              <a:lnSpc>
                <a:spcPct val="100000"/>
              </a:lnSpc>
            </a:pPr>
            <a:r>
              <a:rPr lang="en-US" altLang="zh-CN" sz="1600" dirty="0">
                <a:latin typeface="Calibri" panose="020F0502020204030204" pitchFamily="34" charset="0"/>
                <a:ea typeface="微软雅黑" panose="020B0503020204020204" pitchFamily="34" charset="-122"/>
                <a:cs typeface="Calibri" panose="020F0502020204030204" pitchFamily="34" charset="0"/>
              </a:rPr>
              <a:t>set the innerHTML attribute of the HTML element represented by x to "newContent"</a:t>
            </a:r>
          </a:p>
          <a:p>
            <a:pPr lvl="3"/>
            <a:r>
              <a:rPr lang="en-US" altLang="zh-CN" sz="1600" dirty="0">
                <a:latin typeface="Calibri" panose="020F0502020204030204" pitchFamily="34" charset="0"/>
                <a:ea typeface="微软雅黑" panose="020B0503020204020204" pitchFamily="34" charset="-122"/>
                <a:cs typeface="Calibri" panose="020F0502020204030204" pitchFamily="34" charset="0"/>
              </a:rPr>
              <a:t>the content between the tags of  the HTML element whose id attribute is "p1" becomes "newContent"</a:t>
            </a:r>
          </a:p>
          <a:p>
            <a:pPr>
              <a:lnSpc>
                <a:spcPct val="100000"/>
              </a:lnSpc>
            </a:pPr>
            <a:r>
              <a:rPr lang="en-US" altLang="zh-CN" sz="2400" dirty="0">
                <a:latin typeface="Calibri" panose="020F0502020204030204" pitchFamily="34" charset="0"/>
                <a:ea typeface="微软雅黑" panose="020B0503020204020204" pitchFamily="34" charset="-122"/>
                <a:cs typeface="Calibri" panose="020F0502020204030204" pitchFamily="34" charset="0"/>
              </a:rPr>
              <a:t>The 2 steps can be realized by one statement:  </a:t>
            </a:r>
          </a:p>
          <a:p>
            <a:pPr lvl="2">
              <a:lnSpc>
                <a:spcPct val="100000"/>
              </a:lnSpc>
            </a:pPr>
            <a:r>
              <a:rPr lang="en-US" altLang="zh-CN" sz="1600" dirty="0">
                <a:latin typeface="Calibri" panose="020F0502020204030204" pitchFamily="34" charset="0"/>
                <a:ea typeface="微软雅黑" panose="020B0503020204020204" pitchFamily="34" charset="-122"/>
                <a:cs typeface="Calibri" panose="020F0502020204030204" pitchFamily="34" charset="0"/>
              </a:rPr>
              <a:t>document.getElementById("p1").id =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newContent</a:t>
            </a:r>
            <a:r>
              <a:rPr lang="en-US" altLang="zh-CN" sz="1600" dirty="0">
                <a:latin typeface="Calibri" panose="020F0502020204030204" pitchFamily="34" charset="0"/>
                <a:ea typeface="微软雅黑" panose="020B0503020204020204" pitchFamily="34" charset="-122"/>
                <a:cs typeface="Calibri" panose="020F0502020204030204" pitchFamily="34" charset="0"/>
              </a:rPr>
              <a:t>";</a:t>
            </a:r>
          </a:p>
        </p:txBody>
      </p:sp>
      <p:sp>
        <p:nvSpPr>
          <p:cNvPr id="3" name="灯片编号占位符 2"/>
          <p:cNvSpPr>
            <a:spLocks noGrp="1"/>
          </p:cNvSpPr>
          <p:nvPr>
            <p:ph type="sldNum" sz="quarter" idx="12"/>
          </p:nvPr>
        </p:nvSpPr>
        <p:spPr/>
        <p:txBody>
          <a:bodyPr/>
          <a:lstStyle/>
          <a:p>
            <a:fld id="{B624FEA1-8D4F-4C27-B315-433CCAC1694E}" type="slidenum">
              <a:rPr lang="en-US" altLang="zh-CN" kern="0" smtClean="0">
                <a:solidFill>
                  <a:srgbClr val="000000"/>
                </a:solidFill>
              </a:rPr>
              <a:pPr/>
              <a:t>47</a:t>
            </a:fld>
            <a:endParaRPr lang="en-US" altLang="zh-CN" kern="0" dirty="0">
              <a:solidFill>
                <a:srgbClr val="000000"/>
              </a:solidFill>
            </a:endParaRPr>
          </a:p>
        </p:txBody>
      </p:sp>
    </p:spTree>
    <p:extLst>
      <p:ext uri="{BB962C8B-B14F-4D97-AF65-F5344CB8AC3E}">
        <p14:creationId xmlns:p14="http://schemas.microsoft.com/office/powerpoint/2010/main" val="1500585703"/>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Change Result</a:t>
            </a:r>
            <a:endParaRPr lang="zh-CN" altLang="en-US" dirty="0"/>
          </a:p>
        </p:txBody>
      </p:sp>
      <p:sp>
        <p:nvSpPr>
          <p:cNvPr id="4" name="灯片编号占位符 3"/>
          <p:cNvSpPr>
            <a:spLocks noGrp="1"/>
          </p:cNvSpPr>
          <p:nvPr>
            <p:ph type="sldNum" sz="quarter" idx="12"/>
          </p:nvPr>
        </p:nvSpPr>
        <p:spPr/>
        <p:txBody>
          <a:bodyPr/>
          <a:lstStyle/>
          <a:p>
            <a:fld id="{B624FEA1-8D4F-4C27-B315-433CCAC1694E}" type="slidenum">
              <a:rPr lang="en-US" altLang="zh-CN" kern="0" smtClean="0">
                <a:solidFill>
                  <a:srgbClr val="000000"/>
                </a:solidFill>
              </a:rPr>
              <a:pPr/>
              <a:t>48</a:t>
            </a:fld>
            <a:endParaRPr lang="en-US" altLang="zh-CN" kern="0" dirty="0">
              <a:solidFill>
                <a:srgbClr val="000000"/>
              </a:solidFill>
            </a:endParaRPr>
          </a:p>
        </p:txBody>
      </p:sp>
      <p:sp>
        <p:nvSpPr>
          <p:cNvPr id="5" name="矩形 4"/>
          <p:cNvSpPr/>
          <p:nvPr/>
        </p:nvSpPr>
        <p:spPr>
          <a:xfrm>
            <a:off x="674308" y="1687402"/>
            <a:ext cx="6646606" cy="1938992"/>
          </a:xfrm>
          <a:prstGeom prst="rect">
            <a:avLst/>
          </a:prstGeom>
        </p:spPr>
        <p:txBody>
          <a:bodyPr wrap="square">
            <a:spAutoFit/>
          </a:bodyPr>
          <a:lstStyle/>
          <a:p>
            <a:r>
              <a:rPr lang="en-US" altLang="zh-CN" sz="2400" dirty="0">
                <a:solidFill>
                  <a:srgbClr val="FF0000"/>
                </a:solidFill>
                <a:latin typeface="Calibri" panose="020F0502020204030204" pitchFamily="34" charset="0"/>
                <a:cs typeface="Calibri" panose="020F0502020204030204" pitchFamily="34" charset="0"/>
              </a:rPr>
              <a:t>&lt;script&gt;</a:t>
            </a:r>
          </a:p>
          <a:p>
            <a:r>
              <a:rPr lang="en-US" altLang="zh-CN" sz="2400" dirty="0">
                <a:solidFill>
                  <a:srgbClr val="FF0000"/>
                </a:solidFill>
                <a:latin typeface="Calibri" panose="020F0502020204030204" pitchFamily="34" charset="0"/>
                <a:cs typeface="Calibri" panose="020F0502020204030204" pitchFamily="34" charset="0"/>
              </a:rPr>
              <a:t>        var z = 101;</a:t>
            </a:r>
          </a:p>
          <a:p>
            <a:r>
              <a:rPr lang="en-US" altLang="zh-CN" sz="2400" dirty="0">
                <a:solidFill>
                  <a:srgbClr val="FF0000"/>
                </a:solidFill>
                <a:latin typeface="Calibri" panose="020F0502020204030204" pitchFamily="34" charset="0"/>
                <a:cs typeface="Calibri" panose="020F0502020204030204" pitchFamily="34" charset="0"/>
              </a:rPr>
              <a:t>        var result =document.getElementById("result");</a:t>
            </a:r>
          </a:p>
          <a:p>
            <a:r>
              <a:rPr lang="en-US" altLang="zh-CN" sz="2400" dirty="0">
                <a:solidFill>
                  <a:srgbClr val="FF0000"/>
                </a:solidFill>
                <a:latin typeface="Calibri" panose="020F0502020204030204" pitchFamily="34" charset="0"/>
                <a:cs typeface="Calibri" panose="020F0502020204030204" pitchFamily="34" charset="0"/>
              </a:rPr>
              <a:t>        result.innerHTML = z;</a:t>
            </a:r>
          </a:p>
          <a:p>
            <a:r>
              <a:rPr lang="en-US" altLang="zh-CN" sz="2400" dirty="0">
                <a:solidFill>
                  <a:srgbClr val="FF0000"/>
                </a:solidFill>
                <a:latin typeface="Calibri" panose="020F0502020204030204" pitchFamily="34" charset="0"/>
                <a:cs typeface="Calibri" panose="020F0502020204030204" pitchFamily="34" charset="0"/>
              </a:rPr>
              <a:t>&lt;/script&gt;</a:t>
            </a:r>
            <a:endParaRPr lang="zh-CN" altLang="en-US" sz="2400" dirty="0">
              <a:solidFill>
                <a:srgbClr val="FF0000"/>
              </a:solidFill>
              <a:latin typeface="Calibri" panose="020F0502020204030204" pitchFamily="34" charset="0"/>
              <a:cs typeface="Calibri" panose="020F0502020204030204" pitchFamily="34" charset="0"/>
            </a:endParaRPr>
          </a:p>
        </p:txBody>
      </p:sp>
      <p:sp>
        <p:nvSpPr>
          <p:cNvPr id="6" name="矩形 5">
            <a:extLst>
              <a:ext uri="{FF2B5EF4-FFF2-40B4-BE49-F238E27FC236}">
                <a16:creationId xmlns:a16="http://schemas.microsoft.com/office/drawing/2014/main" id="{CD0A2398-F674-4760-B5E6-8BA9A0E9AA37}"/>
              </a:ext>
            </a:extLst>
          </p:cNvPr>
          <p:cNvSpPr/>
          <p:nvPr/>
        </p:nvSpPr>
        <p:spPr>
          <a:xfrm>
            <a:off x="585818" y="1108218"/>
            <a:ext cx="1261884" cy="523220"/>
          </a:xfrm>
          <a:prstGeom prst="rect">
            <a:avLst/>
          </a:prstGeom>
        </p:spPr>
        <p:txBody>
          <a:bodyPr wrap="square">
            <a:spAutoFit/>
          </a:bodyPr>
          <a:lstStyle/>
          <a:p>
            <a:pPr lvl="0"/>
            <a:r>
              <a:rPr lang="en-US" sz="2800" b="1" dirty="0">
                <a:solidFill>
                  <a:prstClr val="black"/>
                </a:solidFill>
                <a:latin typeface="Calibri" panose="020F0502020204030204" pitchFamily="34" charset="0"/>
                <a:cs typeface="Calibri" panose="020F0502020204030204" pitchFamily="34" charset="0"/>
              </a:rPr>
              <a:t>Code:  </a:t>
            </a:r>
          </a:p>
        </p:txBody>
      </p:sp>
      <p:sp>
        <p:nvSpPr>
          <p:cNvPr id="7" name="矩形 6">
            <a:extLst>
              <a:ext uri="{FF2B5EF4-FFF2-40B4-BE49-F238E27FC236}">
                <a16:creationId xmlns:a16="http://schemas.microsoft.com/office/drawing/2014/main" id="{CD0A2398-F674-4760-B5E6-8BA9A0E9AA37}"/>
              </a:ext>
            </a:extLst>
          </p:cNvPr>
          <p:cNvSpPr/>
          <p:nvPr/>
        </p:nvSpPr>
        <p:spPr>
          <a:xfrm>
            <a:off x="585818" y="3926201"/>
            <a:ext cx="1261884" cy="523220"/>
          </a:xfrm>
          <a:prstGeom prst="rect">
            <a:avLst/>
          </a:prstGeom>
        </p:spPr>
        <p:txBody>
          <a:bodyPr wrap="square">
            <a:spAutoFit/>
          </a:bodyPr>
          <a:lstStyle/>
          <a:p>
            <a:pPr lvl="0"/>
            <a:r>
              <a:rPr lang="en-US" sz="2800" b="1" dirty="0">
                <a:solidFill>
                  <a:prstClr val="black"/>
                </a:solidFill>
                <a:latin typeface="Calibri" panose="020F0502020204030204" pitchFamily="34" charset="0"/>
                <a:cs typeface="Calibri" panose="020F0502020204030204" pitchFamily="34" charset="0"/>
              </a:rPr>
              <a:t>Result:  </a:t>
            </a:r>
          </a:p>
        </p:txBody>
      </p:sp>
      <p:pic>
        <p:nvPicPr>
          <p:cNvPr id="8" name="图片 7"/>
          <p:cNvPicPr>
            <a:picLocks noChangeAspect="1"/>
          </p:cNvPicPr>
          <p:nvPr/>
        </p:nvPicPr>
        <p:blipFill>
          <a:blip r:embed="rId3"/>
          <a:stretch>
            <a:fillRect/>
          </a:stretch>
        </p:blipFill>
        <p:spPr>
          <a:xfrm>
            <a:off x="760827" y="4449421"/>
            <a:ext cx="4181475" cy="2028825"/>
          </a:xfrm>
          <a:prstGeom prst="rect">
            <a:avLst/>
          </a:prstGeom>
        </p:spPr>
      </p:pic>
      <p:sp>
        <p:nvSpPr>
          <p:cNvPr id="9" name="矩形 8"/>
          <p:cNvSpPr/>
          <p:nvPr/>
        </p:nvSpPr>
        <p:spPr>
          <a:xfrm>
            <a:off x="760827" y="5755703"/>
            <a:ext cx="1254786" cy="29496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箭头连接符 9">
            <a:extLst>
              <a:ext uri="{FF2B5EF4-FFF2-40B4-BE49-F238E27FC236}">
                <a16:creationId xmlns:a16="http://schemas.microsoft.com/office/drawing/2014/main" id="{793A7ACD-FC2E-41C0-9183-0DD5569D22B5}"/>
              </a:ext>
            </a:extLst>
          </p:cNvPr>
          <p:cNvCxnSpPr>
            <a:cxnSpLocks/>
            <a:endCxn id="9" idx="0"/>
          </p:cNvCxnSpPr>
          <p:nvPr/>
        </p:nvCxnSpPr>
        <p:spPr>
          <a:xfrm flipH="1">
            <a:off x="1388220" y="3199316"/>
            <a:ext cx="2210387" cy="2556387"/>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0335085"/>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sz="3600" b="1" dirty="0">
                <a:latin typeface="Calibri" panose="020F0502020204030204" pitchFamily="34" charset="0"/>
                <a:ea typeface="微软雅黑" panose="020B0503020204020204" pitchFamily="34" charset="-122"/>
                <a:cs typeface="Calibri" panose="020F0502020204030204" pitchFamily="34" charset="0"/>
              </a:rPr>
              <a:t>Section 2 Outline</a:t>
            </a:r>
            <a:endParaRPr lang="en-US" b="1"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Content Placeholder 2">
            <a:extLst>
              <a:ext uri="{FF2B5EF4-FFF2-40B4-BE49-F238E27FC236}">
                <a16:creationId xmlns:a16="http://schemas.microsoft.com/office/drawing/2014/main" id="{FE374A91-5687-4790-A58A-36FC48C127B0}"/>
              </a:ext>
            </a:extLst>
          </p:cNvPr>
          <p:cNvSpPr>
            <a:spLocks noGrp="1"/>
          </p:cNvSpPr>
          <p:nvPr>
            <p:ph idx="1"/>
          </p:nvPr>
        </p:nvSpPr>
        <p:spPr/>
        <p:txBody>
          <a:bodyPr>
            <a:normAutofit/>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Change the result of the web calculator</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object representing an HTML element</a:t>
            </a:r>
          </a:p>
          <a:p>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Read input operands</a:t>
            </a:r>
          </a:p>
          <a:p>
            <a:pPr lvl="1"/>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JavaScript "onclick" event</a:t>
            </a:r>
          </a:p>
          <a:p>
            <a:r>
              <a:rPr lang="en-US" altLang="zh-CN" dirty="0">
                <a:latin typeface="Calibri" panose="020F0502020204030204" pitchFamily="34" charset="0"/>
                <a:ea typeface="微软雅黑" panose="020B0503020204020204" pitchFamily="34" charset="-122"/>
                <a:cs typeface="Calibri" panose="020F0502020204030204" pitchFamily="34" charset="0"/>
              </a:rPr>
              <a:t>Perform the selected computation</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JavaScript Array object</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JavaScript for-loop</a:t>
            </a:r>
          </a:p>
        </p:txBody>
      </p:sp>
      <p:sp>
        <p:nvSpPr>
          <p:cNvPr id="4" name="灯片编号占位符 3"/>
          <p:cNvSpPr>
            <a:spLocks noGrp="1"/>
          </p:cNvSpPr>
          <p:nvPr>
            <p:ph type="sldNum" sz="quarter" idx="12"/>
          </p:nvPr>
        </p:nvSpPr>
        <p:spPr/>
        <p:txBody>
          <a:bodyPr/>
          <a:lstStyle/>
          <a:p>
            <a:fld id="{B624FEA1-8D4F-4C27-B315-433CCAC1694E}" type="slidenum">
              <a:rPr lang="en-US" altLang="zh-CN" kern="0" smtClean="0">
                <a:solidFill>
                  <a:srgbClr val="000000"/>
                </a:solidFill>
              </a:rPr>
              <a:pPr/>
              <a:t>49</a:t>
            </a:fld>
            <a:endParaRPr lang="en-US" altLang="zh-CN" kern="0" dirty="0">
              <a:solidFill>
                <a:srgbClr val="000000"/>
              </a:solidFill>
            </a:endParaRPr>
          </a:p>
        </p:txBody>
      </p:sp>
    </p:spTree>
    <p:extLst>
      <p:ext uri="{BB962C8B-B14F-4D97-AF65-F5344CB8AC3E}">
        <p14:creationId xmlns:p14="http://schemas.microsoft.com/office/powerpoint/2010/main" val="135695559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Examples – Good Programming</a:t>
            </a:r>
            <a:endParaRPr lang="zh-CN" altLang="en-US" sz="3600" dirty="0">
              <a:latin typeface="Calibri" panose="020F0502020204030204" pitchFamily="34" charset="0"/>
              <a:ea typeface="微软雅黑" panose="020B0503020204020204" pitchFamily="34" charset="-122"/>
              <a:cs typeface="Calibri" panose="020F0502020204030204" pitchFamily="34" charset="0"/>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8" name="内容占位符 7"/>
          <p:cNvSpPr>
            <a:spLocks noGrp="1"/>
          </p:cNvSpPr>
          <p:nvPr>
            <p:ph idx="1"/>
          </p:nvPr>
        </p:nvSpPr>
        <p:spPr>
          <a:xfrm>
            <a:off x="74737" y="1133128"/>
            <a:ext cx="5973638" cy="5472608"/>
          </a:xfrm>
        </p:spPr>
        <p:txBody>
          <a:bodyPr/>
          <a:lstStyle/>
          <a:p>
            <a:pPr marL="0" indent="0">
              <a:buNone/>
            </a:pPr>
            <a:r>
              <a:rPr lang="en-US" altLang="zh-CN" sz="800" i="1" dirty="0">
                <a:solidFill>
                  <a:srgbClr val="A0A1A7"/>
                </a:solidFill>
                <a:latin typeface="Consolas" panose="020B0609020204030204" pitchFamily="49" charset="0"/>
              </a:rPr>
              <a:t>// code executed directly:  </a:t>
            </a:r>
            <a:endParaRPr lang="en-US" altLang="zh-CN" sz="800" dirty="0">
              <a:solidFill>
                <a:srgbClr val="5C5C5C"/>
              </a:solidFill>
              <a:latin typeface="Consolas" panose="020B0609020204030204" pitchFamily="49" charset="0"/>
            </a:endParaRPr>
          </a:p>
          <a:p>
            <a:pPr marL="0" indent="0">
              <a:buNone/>
            </a:pP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len</a:t>
            </a:r>
            <a:r>
              <a:rPr lang="en-US" altLang="zh-CN" sz="800" dirty="0">
                <a:solidFill>
                  <a:srgbClr val="5C5C5C"/>
                </a:solidFill>
                <a:latin typeface="Consolas" panose="020B0609020204030204" pitchFamily="49" charset="0"/>
              </a:rPr>
              <a:t> = </a:t>
            </a:r>
            <a:r>
              <a:rPr lang="en-US" altLang="zh-CN" sz="800" dirty="0">
                <a:solidFill>
                  <a:srgbClr val="986801"/>
                </a:solidFill>
                <a:latin typeface="Consolas" panose="020B0609020204030204" pitchFamily="49" charset="0"/>
              </a:rPr>
              <a:t>14</a:t>
            </a:r>
            <a:r>
              <a:rPr lang="en-US" altLang="zh-CN" sz="800" dirty="0">
                <a:solidFill>
                  <a:srgbClr val="5C5C5C"/>
                </a:solidFill>
                <a:latin typeface="Consolas" panose="020B0609020204030204" pitchFamily="49" charset="0"/>
              </a:rPr>
              <a:t>; </a:t>
            </a:r>
            <a:r>
              <a:rPr lang="en-US" altLang="zh-CN" sz="800" i="1" dirty="0">
                <a:solidFill>
                  <a:srgbClr val="A0A1A7"/>
                </a:solidFill>
                <a:latin typeface="Consolas" panose="020B0609020204030204" pitchFamily="49" charset="0"/>
              </a:rPr>
              <a:t>// the number of </a:t>
            </a:r>
            <a:r>
              <a:rPr lang="en-US" altLang="zh-CN" sz="800" i="1" dirty="0" err="1">
                <a:solidFill>
                  <a:srgbClr val="A0A1A7"/>
                </a:solidFill>
                <a:latin typeface="Consolas" panose="020B0609020204030204" pitchFamily="49" charset="0"/>
              </a:rPr>
              <a:t>Fibonicaii</a:t>
            </a:r>
            <a:r>
              <a:rPr lang="en-US" altLang="zh-CN" sz="800" i="1" dirty="0">
                <a:solidFill>
                  <a:srgbClr val="A0A1A7"/>
                </a:solidFill>
                <a:latin typeface="Consolas" panose="020B0609020204030204" pitchFamily="49" charset="0"/>
              </a:rPr>
              <a:t> numbers to form the Curve (Global variable)</a:t>
            </a:r>
            <a:endParaRPr lang="en-US" altLang="zh-CN" sz="800" dirty="0">
              <a:solidFill>
                <a:srgbClr val="5C5C5C"/>
              </a:solidFill>
              <a:latin typeface="Consolas" panose="020B0609020204030204" pitchFamily="49" charset="0"/>
            </a:endParaRPr>
          </a:p>
          <a:p>
            <a:pPr marL="0" indent="0">
              <a:buNone/>
            </a:pP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fibonaciiArray</a:t>
            </a:r>
            <a:r>
              <a:rPr lang="en-US" altLang="zh-CN" sz="800" dirty="0">
                <a:solidFill>
                  <a:srgbClr val="5C5C5C"/>
                </a:solidFill>
                <a:latin typeface="Consolas" panose="020B0609020204030204" pitchFamily="49" charset="0"/>
              </a:rPr>
              <a:t> = </a:t>
            </a:r>
            <a:r>
              <a:rPr lang="en-US" altLang="zh-CN" sz="800" dirty="0">
                <a:solidFill>
                  <a:srgbClr val="A626A4"/>
                </a:solidFill>
                <a:latin typeface="Consolas" panose="020B0609020204030204" pitchFamily="49" charset="0"/>
              </a:rPr>
              <a:t>new</a:t>
            </a:r>
            <a:r>
              <a:rPr lang="en-US" altLang="zh-CN" sz="800" dirty="0">
                <a:solidFill>
                  <a:srgbClr val="5C5C5C"/>
                </a:solidFill>
                <a:latin typeface="Consolas" panose="020B0609020204030204" pitchFamily="49" charset="0"/>
              </a:rPr>
              <a:t> </a:t>
            </a:r>
            <a:r>
              <a:rPr lang="en-US" altLang="zh-CN" sz="800" dirty="0">
                <a:solidFill>
                  <a:srgbClr val="C18401"/>
                </a:solidFill>
                <a:latin typeface="Consolas" panose="020B0609020204030204" pitchFamily="49" charset="0"/>
              </a:rPr>
              <a:t>Array</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len</a:t>
            </a:r>
            <a:r>
              <a:rPr lang="en-US" altLang="zh-CN" sz="800" dirty="0">
                <a:solidFill>
                  <a:srgbClr val="5C5C5C"/>
                </a:solidFill>
                <a:latin typeface="Consolas" panose="020B0609020204030204" pitchFamily="49" charset="0"/>
              </a:rPr>
              <a:t>); </a:t>
            </a:r>
            <a:r>
              <a:rPr lang="en-US" altLang="zh-CN" sz="800" i="1" dirty="0">
                <a:solidFill>
                  <a:srgbClr val="A0A1A7"/>
                </a:solidFill>
                <a:latin typeface="Consolas" panose="020B0609020204030204" pitchFamily="49" charset="0"/>
              </a:rPr>
              <a:t>// </a:t>
            </a:r>
            <a:r>
              <a:rPr lang="en-US" altLang="zh-CN" sz="800" i="1" dirty="0" err="1">
                <a:solidFill>
                  <a:srgbClr val="A0A1A7"/>
                </a:solidFill>
                <a:latin typeface="Consolas" panose="020B0609020204030204" pitchFamily="49" charset="0"/>
              </a:rPr>
              <a:t>Fibonicaii</a:t>
            </a:r>
            <a:r>
              <a:rPr lang="en-US" altLang="zh-CN" sz="800" i="1" dirty="0">
                <a:solidFill>
                  <a:srgbClr val="A0A1A7"/>
                </a:solidFill>
                <a:latin typeface="Consolas" panose="020B0609020204030204" pitchFamily="49" charset="0"/>
              </a:rPr>
              <a:t> numbers to form the Curve</a:t>
            </a:r>
            <a:endParaRPr lang="en-US" altLang="zh-CN" sz="800" dirty="0">
              <a:solidFill>
                <a:srgbClr val="5C5C5C"/>
              </a:solidFill>
              <a:latin typeface="Consolas" panose="020B0609020204030204" pitchFamily="49" charset="0"/>
            </a:endParaRPr>
          </a:p>
          <a:p>
            <a:pPr marL="0" indent="0">
              <a:buNone/>
            </a:pPr>
            <a:r>
              <a:rPr lang="en-US" altLang="zh-CN" sz="800" dirty="0" err="1">
                <a:solidFill>
                  <a:srgbClr val="5C5C5C"/>
                </a:solidFill>
                <a:latin typeface="Consolas" panose="020B0609020204030204" pitchFamily="49" charset="0"/>
              </a:rPr>
              <a:t>calculate_fibnacii</a:t>
            </a:r>
            <a:r>
              <a:rPr lang="en-US" altLang="zh-CN" sz="800" dirty="0">
                <a:solidFill>
                  <a:srgbClr val="5C5C5C"/>
                </a:solidFill>
                <a:latin typeface="Consolas" panose="020B0609020204030204" pitchFamily="49" charset="0"/>
              </a:rPr>
              <a:t>();</a:t>
            </a:r>
          </a:p>
          <a:p>
            <a:pPr marL="0" indent="0">
              <a:buNone/>
            </a:pPr>
            <a:r>
              <a:rPr lang="en-US" altLang="zh-CN" sz="800" dirty="0" err="1">
                <a:solidFill>
                  <a:srgbClr val="5C5C5C"/>
                </a:solidFill>
                <a:latin typeface="Consolas" panose="020B0609020204030204" pitchFamily="49" charset="0"/>
              </a:rPr>
              <a:t>drawFibonacciArc</a:t>
            </a:r>
            <a:r>
              <a:rPr lang="en-US" altLang="zh-CN" sz="800" dirty="0">
                <a:solidFill>
                  <a:srgbClr val="5C5C5C"/>
                </a:solidFill>
                <a:latin typeface="Consolas" panose="020B0609020204030204" pitchFamily="49" charset="0"/>
              </a:rPr>
              <a:t>();</a:t>
            </a:r>
          </a:p>
          <a:p>
            <a:pPr marL="0" indent="0">
              <a:buNone/>
            </a:pPr>
            <a:r>
              <a:rPr lang="en-US" altLang="zh-CN" sz="800" i="1" dirty="0">
                <a:solidFill>
                  <a:srgbClr val="A0A1A7"/>
                </a:solidFill>
                <a:latin typeface="Consolas" panose="020B0609020204030204" pitchFamily="49" charset="0"/>
              </a:rPr>
              <a:t>// function definition:  </a:t>
            </a:r>
            <a:endParaRPr lang="en-US" altLang="zh-CN" sz="800" dirty="0">
              <a:solidFill>
                <a:srgbClr val="5C5C5C"/>
              </a:solidFill>
              <a:latin typeface="Consolas" panose="020B0609020204030204" pitchFamily="49" charset="0"/>
            </a:endParaRPr>
          </a:p>
          <a:p>
            <a:pPr marL="0" indent="0">
              <a:buNone/>
            </a:pPr>
            <a:r>
              <a:rPr lang="en-US" altLang="zh-CN" sz="800" dirty="0">
                <a:solidFill>
                  <a:srgbClr val="A626A4"/>
                </a:solidFill>
                <a:latin typeface="Consolas" panose="020B0609020204030204" pitchFamily="49" charset="0"/>
              </a:rPr>
              <a:t>function</a:t>
            </a:r>
            <a:r>
              <a:rPr lang="en-US" altLang="zh-CN" sz="800" dirty="0">
                <a:solidFill>
                  <a:srgbClr val="5C5C5C"/>
                </a:solidFill>
                <a:latin typeface="Consolas" panose="020B0609020204030204" pitchFamily="49" charset="0"/>
              </a:rPr>
              <a:t> </a:t>
            </a:r>
            <a:r>
              <a:rPr lang="en-US" altLang="zh-CN" sz="800" dirty="0" err="1">
                <a:solidFill>
                  <a:srgbClr val="4078F2"/>
                </a:solidFill>
                <a:latin typeface="Consolas" panose="020B0609020204030204" pitchFamily="49" charset="0"/>
              </a:rPr>
              <a:t>calculate_fibnacii</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fibonaciiArray</a:t>
            </a:r>
            <a:r>
              <a:rPr lang="en-US" altLang="zh-CN" sz="800" dirty="0">
                <a:solidFill>
                  <a:srgbClr val="5C5C5C"/>
                </a:solidFill>
                <a:latin typeface="Consolas" panose="020B0609020204030204" pitchFamily="49" charset="0"/>
              </a:rPr>
              <a:t>[</a:t>
            </a:r>
            <a:r>
              <a:rPr lang="en-US" altLang="zh-CN" sz="800" dirty="0">
                <a:solidFill>
                  <a:srgbClr val="986801"/>
                </a:solidFill>
                <a:latin typeface="Consolas" panose="020B0609020204030204" pitchFamily="49" charset="0"/>
              </a:rPr>
              <a:t>0</a:t>
            </a:r>
            <a:r>
              <a:rPr lang="en-US" altLang="zh-CN" sz="800" dirty="0">
                <a:solidFill>
                  <a:srgbClr val="5C5C5C"/>
                </a:solidFill>
                <a:latin typeface="Consolas" panose="020B0609020204030204" pitchFamily="49" charset="0"/>
              </a:rPr>
              <a:t>] = </a:t>
            </a:r>
            <a:r>
              <a:rPr lang="en-US" altLang="zh-CN" sz="800" dirty="0">
                <a:solidFill>
                  <a:srgbClr val="986801"/>
                </a:solidFill>
                <a:latin typeface="Consolas" panose="020B0609020204030204" pitchFamily="49" charset="0"/>
              </a:rPr>
              <a:t>1</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fibonaciiArray</a:t>
            </a:r>
            <a:r>
              <a:rPr lang="en-US" altLang="zh-CN" sz="800" dirty="0">
                <a:solidFill>
                  <a:srgbClr val="5C5C5C"/>
                </a:solidFill>
                <a:latin typeface="Consolas" panose="020B0609020204030204" pitchFamily="49" charset="0"/>
              </a:rPr>
              <a:t>[</a:t>
            </a:r>
            <a:r>
              <a:rPr lang="en-US" altLang="zh-CN" sz="800" dirty="0">
                <a:solidFill>
                  <a:srgbClr val="986801"/>
                </a:solidFill>
                <a:latin typeface="Consolas" panose="020B0609020204030204" pitchFamily="49" charset="0"/>
              </a:rPr>
              <a:t>1</a:t>
            </a:r>
            <a:r>
              <a:rPr lang="en-US" altLang="zh-CN" sz="800" dirty="0">
                <a:solidFill>
                  <a:srgbClr val="5C5C5C"/>
                </a:solidFill>
                <a:latin typeface="Consolas" panose="020B0609020204030204" pitchFamily="49" charset="0"/>
              </a:rPr>
              <a:t>] = </a:t>
            </a:r>
            <a:r>
              <a:rPr lang="en-US" altLang="zh-CN" sz="800" dirty="0">
                <a:solidFill>
                  <a:srgbClr val="986801"/>
                </a:solidFill>
                <a:latin typeface="Consolas" panose="020B0609020204030204" pitchFamily="49" charset="0"/>
              </a:rPr>
              <a:t>1</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dirty="0">
                <a:solidFill>
                  <a:srgbClr val="A626A4"/>
                </a:solidFill>
                <a:latin typeface="Consolas" panose="020B0609020204030204" pitchFamily="49" charset="0"/>
              </a:rPr>
              <a:t>for</a:t>
            </a:r>
            <a:r>
              <a:rPr lang="en-US" altLang="zh-CN" sz="800" dirty="0">
                <a:solidFill>
                  <a:srgbClr val="5C5C5C"/>
                </a:solidFill>
                <a:latin typeface="Consolas" panose="020B0609020204030204" pitchFamily="49" charset="0"/>
              </a:rPr>
              <a:t>(</a:t>
            </a: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i</a:t>
            </a:r>
            <a:r>
              <a:rPr lang="en-US" altLang="zh-CN" sz="800" dirty="0">
                <a:solidFill>
                  <a:srgbClr val="5C5C5C"/>
                </a:solidFill>
                <a:latin typeface="Consolas" panose="020B0609020204030204" pitchFamily="49" charset="0"/>
              </a:rPr>
              <a:t>=</a:t>
            </a:r>
            <a:r>
              <a:rPr lang="en-US" altLang="zh-CN" sz="800" dirty="0">
                <a:solidFill>
                  <a:srgbClr val="986801"/>
                </a:solidFill>
                <a:latin typeface="Consolas" panose="020B0609020204030204" pitchFamily="49" charset="0"/>
              </a:rPr>
              <a:t>2</a:t>
            </a:r>
            <a:r>
              <a:rPr lang="en-US" altLang="zh-CN" sz="800" dirty="0">
                <a:solidFill>
                  <a:srgbClr val="5C5C5C"/>
                </a:solidFill>
                <a:latin typeface="Consolas" panose="020B0609020204030204" pitchFamily="49" charset="0"/>
              </a:rPr>
              <a:t>;i&lt;</a:t>
            </a:r>
            <a:r>
              <a:rPr lang="en-US" altLang="zh-CN" sz="800" dirty="0" err="1">
                <a:solidFill>
                  <a:srgbClr val="5C5C5C"/>
                </a:solidFill>
                <a:latin typeface="Consolas" panose="020B0609020204030204" pitchFamily="49" charset="0"/>
              </a:rPr>
              <a:t>len;i</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fibonaciiArray</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i</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fibonaciiArray</a:t>
            </a:r>
            <a:r>
              <a:rPr lang="en-US" altLang="zh-CN" sz="800" dirty="0">
                <a:solidFill>
                  <a:srgbClr val="5C5C5C"/>
                </a:solidFill>
                <a:latin typeface="Consolas" panose="020B0609020204030204" pitchFamily="49" charset="0"/>
              </a:rPr>
              <a:t>[i</a:t>
            </a:r>
            <a:r>
              <a:rPr lang="en-US" altLang="zh-CN" sz="800" dirty="0">
                <a:solidFill>
                  <a:srgbClr val="986801"/>
                </a:solidFill>
                <a:latin typeface="Consolas" panose="020B0609020204030204" pitchFamily="49" charset="0"/>
              </a:rPr>
              <a:t>-1</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fibonaciiArray</a:t>
            </a:r>
            <a:r>
              <a:rPr lang="en-US" altLang="zh-CN" sz="800" dirty="0">
                <a:solidFill>
                  <a:srgbClr val="5C5C5C"/>
                </a:solidFill>
                <a:latin typeface="Consolas" panose="020B0609020204030204" pitchFamily="49" charset="0"/>
              </a:rPr>
              <a:t>[i</a:t>
            </a:r>
            <a:r>
              <a:rPr lang="en-US" altLang="zh-CN" sz="800" dirty="0">
                <a:solidFill>
                  <a:srgbClr val="986801"/>
                </a:solidFill>
                <a:latin typeface="Consolas" panose="020B0609020204030204" pitchFamily="49" charset="0"/>
              </a:rPr>
              <a:t>-2</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a:t>
            </a:r>
          </a:p>
          <a:p>
            <a:pPr marL="0" indent="0">
              <a:buNone/>
            </a:pPr>
            <a:r>
              <a:rPr lang="en-US" altLang="zh-CN" sz="800" dirty="0">
                <a:solidFill>
                  <a:srgbClr val="A626A4"/>
                </a:solidFill>
                <a:latin typeface="Consolas" panose="020B0609020204030204" pitchFamily="49" charset="0"/>
              </a:rPr>
              <a:t>function</a:t>
            </a:r>
            <a:r>
              <a:rPr lang="en-US" altLang="zh-CN" sz="800" dirty="0">
                <a:solidFill>
                  <a:srgbClr val="5C5C5C"/>
                </a:solidFill>
                <a:latin typeface="Consolas" panose="020B0609020204030204" pitchFamily="49" charset="0"/>
              </a:rPr>
              <a:t> </a:t>
            </a:r>
            <a:r>
              <a:rPr lang="en-US" altLang="zh-CN" sz="800" dirty="0" err="1">
                <a:solidFill>
                  <a:srgbClr val="4078F2"/>
                </a:solidFill>
                <a:latin typeface="Consolas" panose="020B0609020204030204" pitchFamily="49" charset="0"/>
              </a:rPr>
              <a:t>drawFibonacciArc</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i="1" dirty="0">
                <a:solidFill>
                  <a:srgbClr val="A0A1A7"/>
                </a:solidFill>
                <a:latin typeface="Consolas" panose="020B0609020204030204" pitchFamily="49" charset="0"/>
              </a:rPr>
              <a:t>// show the whole curve by draw many 1/4 circles</a:t>
            </a:r>
            <a:endParaRPr lang="en-US" altLang="zh-CN" sz="800" dirty="0">
              <a:solidFill>
                <a:srgbClr val="5C5C5C"/>
              </a:solidFill>
              <a:latin typeface="Consolas" panose="020B0609020204030204" pitchFamily="49" charset="0"/>
            </a:endParaRP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canvas = </a:t>
            </a:r>
            <a:r>
              <a:rPr lang="en-US" altLang="zh-CN" sz="800" dirty="0" err="1">
                <a:solidFill>
                  <a:srgbClr val="C18401"/>
                </a:solidFill>
                <a:latin typeface="Consolas" panose="020B0609020204030204" pitchFamily="49" charset="0"/>
              </a:rPr>
              <a:t>document</a:t>
            </a:r>
            <a:r>
              <a:rPr lang="en-US" altLang="zh-CN" sz="800" dirty="0" err="1">
                <a:solidFill>
                  <a:srgbClr val="5C5C5C"/>
                </a:solidFill>
                <a:latin typeface="Consolas" panose="020B0609020204030204" pitchFamily="49" charset="0"/>
              </a:rPr>
              <a:t>.getElementById</a:t>
            </a:r>
            <a:r>
              <a:rPr lang="en-US" altLang="zh-CN" sz="800" dirty="0">
                <a:solidFill>
                  <a:srgbClr val="5C5C5C"/>
                </a:solidFill>
                <a:latin typeface="Consolas" panose="020B0609020204030204" pitchFamily="49" charset="0"/>
              </a:rPr>
              <a:t>(</a:t>
            </a:r>
            <a:r>
              <a:rPr lang="en-US" altLang="zh-CN" sz="800" dirty="0">
                <a:solidFill>
                  <a:srgbClr val="50A14F"/>
                </a:solidFill>
                <a:latin typeface="Consolas" panose="020B0609020204030204" pitchFamily="49" charset="0"/>
              </a:rPr>
              <a:t>"</a:t>
            </a:r>
            <a:r>
              <a:rPr lang="en-US" altLang="zh-CN" sz="800" dirty="0" err="1">
                <a:solidFill>
                  <a:srgbClr val="50A14F"/>
                </a:solidFill>
                <a:latin typeface="Consolas" panose="020B0609020204030204" pitchFamily="49" charset="0"/>
              </a:rPr>
              <a:t>myCanvas</a:t>
            </a:r>
            <a:r>
              <a:rPr lang="en-US" altLang="zh-CN" sz="800" dirty="0">
                <a:solidFill>
                  <a:srgbClr val="50A14F"/>
                </a:solidFill>
                <a:latin typeface="Consolas" panose="020B0609020204030204" pitchFamily="49" charset="0"/>
              </a:rPr>
              <a:t>"</a:t>
            </a:r>
            <a:r>
              <a:rPr lang="en-US" altLang="zh-CN" sz="800" dirty="0">
                <a:solidFill>
                  <a:srgbClr val="5C5C5C"/>
                </a:solidFill>
                <a:latin typeface="Consolas" panose="020B0609020204030204" pitchFamily="49" charset="0"/>
              </a:rPr>
              <a:t>); </a:t>
            </a:r>
            <a:r>
              <a:rPr lang="en-US" altLang="zh-CN" sz="800" i="1" dirty="0">
                <a:solidFill>
                  <a:srgbClr val="A0A1A7"/>
                </a:solidFill>
                <a:latin typeface="Consolas" panose="020B0609020204030204" pitchFamily="49" charset="0"/>
              </a:rPr>
              <a:t>// get Canvas</a:t>
            </a:r>
            <a:endParaRPr lang="en-US" altLang="zh-CN" sz="800" dirty="0">
              <a:solidFill>
                <a:srgbClr val="5C5C5C"/>
              </a:solidFill>
              <a:latin typeface="Consolas" panose="020B0609020204030204" pitchFamily="49" charset="0"/>
            </a:endParaRP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ctx</a:t>
            </a:r>
            <a:r>
              <a:rPr lang="en-US" altLang="zh-CN" sz="800" dirty="0">
                <a:solidFill>
                  <a:srgbClr val="5C5C5C"/>
                </a:solidFill>
                <a:latin typeface="Consolas" panose="020B0609020204030204" pitchFamily="49" charset="0"/>
              </a:rPr>
              <a:t> = </a:t>
            </a:r>
            <a:r>
              <a:rPr lang="en-US" altLang="zh-CN" sz="800" dirty="0" err="1">
                <a:solidFill>
                  <a:srgbClr val="5C5C5C"/>
                </a:solidFill>
                <a:latin typeface="Consolas" panose="020B0609020204030204" pitchFamily="49" charset="0"/>
              </a:rPr>
              <a:t>canvas.getContext</a:t>
            </a:r>
            <a:r>
              <a:rPr lang="en-US" altLang="zh-CN" sz="800" dirty="0">
                <a:solidFill>
                  <a:srgbClr val="5C5C5C"/>
                </a:solidFill>
                <a:latin typeface="Consolas" panose="020B0609020204030204" pitchFamily="49" charset="0"/>
              </a:rPr>
              <a:t>(</a:t>
            </a:r>
            <a:r>
              <a:rPr lang="en-US" altLang="zh-CN" sz="800" dirty="0">
                <a:solidFill>
                  <a:srgbClr val="50A14F"/>
                </a:solidFill>
                <a:latin typeface="Consolas" panose="020B0609020204030204" pitchFamily="49" charset="0"/>
              </a:rPr>
              <a:t>"2d"</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x0 = </a:t>
            </a:r>
            <a:r>
              <a:rPr lang="en-US" altLang="zh-CN" sz="800" dirty="0">
                <a:solidFill>
                  <a:srgbClr val="986801"/>
                </a:solidFill>
                <a:latin typeface="Consolas" panose="020B0609020204030204" pitchFamily="49" charset="0"/>
              </a:rPr>
              <a:t>400</a:t>
            </a:r>
            <a:r>
              <a:rPr lang="en-US" altLang="zh-CN" sz="800" dirty="0">
                <a:solidFill>
                  <a:srgbClr val="5C5C5C"/>
                </a:solidFill>
                <a:latin typeface="Consolas" panose="020B0609020204030204" pitchFamily="49" charset="0"/>
              </a:rPr>
              <a:t>, y0 = </a:t>
            </a:r>
            <a:r>
              <a:rPr lang="en-US" altLang="zh-CN" sz="800" dirty="0">
                <a:solidFill>
                  <a:srgbClr val="986801"/>
                </a:solidFill>
                <a:latin typeface="Consolas" panose="020B0609020204030204" pitchFamily="49" charset="0"/>
              </a:rPr>
              <a:t>200</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x = x0, y = y0, </a:t>
            </a:r>
            <a:r>
              <a:rPr lang="en-US" altLang="zh-CN" sz="800" dirty="0" err="1">
                <a:solidFill>
                  <a:srgbClr val="5C5C5C"/>
                </a:solidFill>
                <a:latin typeface="Consolas" panose="020B0609020204030204" pitchFamily="49" charset="0"/>
              </a:rPr>
              <a:t>startDegree</a:t>
            </a:r>
            <a:r>
              <a:rPr lang="en-US" altLang="zh-CN" sz="800" dirty="0">
                <a:solidFill>
                  <a:srgbClr val="5C5C5C"/>
                </a:solidFill>
                <a:latin typeface="Consolas" panose="020B0609020204030204" pitchFamily="49" charset="0"/>
              </a:rPr>
              <a:t> = </a:t>
            </a:r>
            <a:r>
              <a:rPr lang="en-US" altLang="zh-CN" sz="800" dirty="0">
                <a:solidFill>
                  <a:srgbClr val="986801"/>
                </a:solidFill>
                <a:latin typeface="Consolas" panose="020B0609020204030204" pitchFamily="49" charset="0"/>
              </a:rPr>
              <a:t>0</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endDegree</a:t>
            </a:r>
            <a:r>
              <a:rPr lang="en-US" altLang="zh-CN" sz="800" dirty="0">
                <a:solidFill>
                  <a:srgbClr val="5C5C5C"/>
                </a:solidFill>
                <a:latin typeface="Consolas" panose="020B0609020204030204" pitchFamily="49" charset="0"/>
              </a:rPr>
              <a:t> = </a:t>
            </a:r>
            <a:r>
              <a:rPr lang="en-US" altLang="zh-CN" sz="800" dirty="0">
                <a:solidFill>
                  <a:srgbClr val="986801"/>
                </a:solidFill>
                <a:latin typeface="Consolas" panose="020B0609020204030204" pitchFamily="49" charset="0"/>
              </a:rPr>
              <a:t>90</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p>
          <a:p>
            <a:pPr marL="0" indent="0">
              <a:buNone/>
            </a:pPr>
            <a:r>
              <a:rPr lang="en-US" altLang="zh-CN" sz="800" dirty="0">
                <a:solidFill>
                  <a:srgbClr val="5C5C5C"/>
                </a:solidFill>
                <a:latin typeface="Consolas" panose="020B0609020204030204" pitchFamily="49" charset="0"/>
              </a:rPr>
              <a:t>    </a:t>
            </a:r>
            <a:r>
              <a:rPr lang="en-US" altLang="zh-CN" sz="800" dirty="0">
                <a:solidFill>
                  <a:srgbClr val="A626A4"/>
                </a:solidFill>
                <a:latin typeface="Consolas" panose="020B0609020204030204" pitchFamily="49" charset="0"/>
              </a:rPr>
              <a:t>for</a:t>
            </a:r>
            <a:r>
              <a:rPr lang="en-US" altLang="zh-CN" sz="800" dirty="0">
                <a:solidFill>
                  <a:srgbClr val="5C5C5C"/>
                </a:solidFill>
                <a:latin typeface="Consolas" panose="020B0609020204030204" pitchFamily="49" charset="0"/>
              </a:rPr>
              <a:t> (</a:t>
            </a: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i</a:t>
            </a:r>
            <a:r>
              <a:rPr lang="en-US" altLang="zh-CN" sz="800" dirty="0">
                <a:solidFill>
                  <a:srgbClr val="5C5C5C"/>
                </a:solidFill>
                <a:latin typeface="Consolas" panose="020B0609020204030204" pitchFamily="49" charset="0"/>
              </a:rPr>
              <a:t> = </a:t>
            </a:r>
            <a:r>
              <a:rPr lang="en-US" altLang="zh-CN" sz="800" dirty="0">
                <a:solidFill>
                  <a:srgbClr val="986801"/>
                </a:solidFill>
                <a:latin typeface="Consolas" panose="020B0609020204030204" pitchFamily="49" charset="0"/>
              </a:rPr>
              <a:t>0</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i</a:t>
            </a:r>
            <a:r>
              <a:rPr lang="en-US" altLang="zh-CN" sz="800" dirty="0">
                <a:solidFill>
                  <a:srgbClr val="5C5C5C"/>
                </a:solidFill>
                <a:latin typeface="Consolas" panose="020B0609020204030204" pitchFamily="49" charset="0"/>
              </a:rPr>
              <a:t> &lt; </a:t>
            </a:r>
            <a:r>
              <a:rPr lang="en-US" altLang="zh-CN" sz="800" dirty="0" err="1">
                <a:solidFill>
                  <a:srgbClr val="5C5C5C"/>
                </a:solidFill>
                <a:latin typeface="Consolas" panose="020B0609020204030204" pitchFamily="49" charset="0"/>
              </a:rPr>
              <a:t>len</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i</a:t>
            </a:r>
            <a:r>
              <a:rPr lang="en-US" altLang="zh-CN" sz="800" dirty="0">
                <a:solidFill>
                  <a:srgbClr val="5C5C5C"/>
                </a:solidFill>
                <a:latin typeface="Consolas" panose="020B0609020204030204" pitchFamily="49" charset="0"/>
              </a:rPr>
              <a:t>++) {</a:t>
            </a:r>
          </a:p>
          <a:p>
            <a:pPr marL="0" indent="0">
              <a:buNone/>
            </a:pPr>
            <a:r>
              <a:rPr lang="en-US" altLang="zh-CN" sz="800" dirty="0">
                <a:solidFill>
                  <a:srgbClr val="5C5C5C"/>
                </a:solidFill>
                <a:latin typeface="Consolas" panose="020B0609020204030204" pitchFamily="49" charset="0"/>
              </a:rPr>
              <a:t>        </a:t>
            </a:r>
            <a:r>
              <a:rPr lang="en-US" altLang="zh-CN" sz="800" i="1" dirty="0">
                <a:solidFill>
                  <a:srgbClr val="A0A1A7"/>
                </a:solidFill>
                <a:latin typeface="Consolas" panose="020B0609020204030204" pitchFamily="49" charset="0"/>
              </a:rPr>
              <a:t>// Draw 1/4 Circle whose radius is </a:t>
            </a:r>
            <a:r>
              <a:rPr lang="en-US" altLang="zh-CN" sz="800" i="1" dirty="0" err="1">
                <a:solidFill>
                  <a:srgbClr val="A0A1A7"/>
                </a:solidFill>
                <a:latin typeface="Consolas" panose="020B0609020204030204" pitchFamily="49" charset="0"/>
              </a:rPr>
              <a:t>fibonaciiNumber</a:t>
            </a:r>
            <a:r>
              <a:rPr lang="en-US" altLang="zh-CN" sz="800" i="1" dirty="0">
                <a:solidFill>
                  <a:srgbClr val="A0A1A7"/>
                </a:solidFill>
                <a:latin typeface="Consolas" panose="020B0609020204030204" pitchFamily="49" charset="0"/>
              </a:rPr>
              <a:t>[</a:t>
            </a:r>
            <a:r>
              <a:rPr lang="en-US" altLang="zh-CN" sz="800" i="1" dirty="0" err="1">
                <a:solidFill>
                  <a:srgbClr val="A0A1A7"/>
                </a:solidFill>
                <a:latin typeface="Consolas" panose="020B0609020204030204" pitchFamily="49" charset="0"/>
              </a:rPr>
              <a:t>i</a:t>
            </a:r>
            <a:r>
              <a:rPr lang="en-US" altLang="zh-CN" sz="800" i="1" dirty="0">
                <a:solidFill>
                  <a:srgbClr val="A0A1A7"/>
                </a:solidFill>
                <a:latin typeface="Consolas" panose="020B0609020204030204" pitchFamily="49" charset="0"/>
              </a:rPr>
              <a:t>]</a:t>
            </a:r>
            <a:endParaRPr lang="en-US" altLang="zh-CN" sz="800" dirty="0">
              <a:solidFill>
                <a:srgbClr val="5C5C5C"/>
              </a:solidFill>
              <a:latin typeface="Consolas" panose="020B0609020204030204" pitchFamily="49" charset="0"/>
            </a:endParaRP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radius = </a:t>
            </a:r>
            <a:r>
              <a:rPr lang="en-US" altLang="zh-CN" sz="800" dirty="0" err="1">
                <a:solidFill>
                  <a:srgbClr val="5C5C5C"/>
                </a:solidFill>
                <a:latin typeface="Consolas" panose="020B0609020204030204" pitchFamily="49" charset="0"/>
              </a:rPr>
              <a:t>fibonaciiArray</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i</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ctx.beginPath</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ctx.strokeStyle</a:t>
            </a:r>
            <a:r>
              <a:rPr lang="en-US" altLang="zh-CN" sz="800" dirty="0">
                <a:solidFill>
                  <a:srgbClr val="5C5C5C"/>
                </a:solidFill>
                <a:latin typeface="Consolas" panose="020B0609020204030204" pitchFamily="49" charset="0"/>
              </a:rPr>
              <a:t> = </a:t>
            </a:r>
            <a:r>
              <a:rPr lang="en-US" altLang="zh-CN" sz="800" dirty="0">
                <a:solidFill>
                  <a:srgbClr val="50A14F"/>
                </a:solidFill>
                <a:latin typeface="Consolas" panose="020B0609020204030204" pitchFamily="49" charset="0"/>
              </a:rPr>
              <a:t>"black"</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ctx.arc(</a:t>
            </a:r>
            <a:r>
              <a:rPr lang="en-US" altLang="zh-CN" sz="800" dirty="0" err="1">
                <a:solidFill>
                  <a:srgbClr val="5C5C5C"/>
                </a:solidFill>
                <a:latin typeface="Consolas" panose="020B0609020204030204" pitchFamily="49" charset="0"/>
              </a:rPr>
              <a:t>x,y,radius</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startDegree</a:t>
            </a:r>
            <a:r>
              <a:rPr lang="en-US" altLang="zh-CN" sz="800" dirty="0">
                <a:solidFill>
                  <a:srgbClr val="5C5C5C"/>
                </a:solidFill>
                <a:latin typeface="Consolas" panose="020B0609020204030204" pitchFamily="49" charset="0"/>
              </a:rPr>
              <a:t>/</a:t>
            </a:r>
            <a:r>
              <a:rPr lang="en-US" altLang="zh-CN" sz="800" dirty="0">
                <a:solidFill>
                  <a:srgbClr val="986801"/>
                </a:solidFill>
                <a:latin typeface="Consolas" panose="020B0609020204030204" pitchFamily="49" charset="0"/>
              </a:rPr>
              <a:t>180</a:t>
            </a:r>
            <a:r>
              <a:rPr lang="en-US" altLang="zh-CN" sz="800" dirty="0">
                <a:solidFill>
                  <a:srgbClr val="5C5C5C"/>
                </a:solidFill>
                <a:latin typeface="Consolas" panose="020B0609020204030204" pitchFamily="49" charset="0"/>
              </a:rPr>
              <a:t>)*</a:t>
            </a:r>
            <a:r>
              <a:rPr lang="en-US" altLang="zh-CN" sz="800" dirty="0" err="1">
                <a:solidFill>
                  <a:srgbClr val="C18401"/>
                </a:solidFill>
                <a:latin typeface="Consolas" panose="020B0609020204030204" pitchFamily="49" charset="0"/>
              </a:rPr>
              <a:t>Math</a:t>
            </a:r>
            <a:r>
              <a:rPr lang="en-US" altLang="zh-CN" sz="800" dirty="0" err="1">
                <a:solidFill>
                  <a:srgbClr val="5C5C5C"/>
                </a:solidFill>
                <a:latin typeface="Consolas" panose="020B0609020204030204" pitchFamily="49" charset="0"/>
              </a:rPr>
              <a:t>.PI</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endDegree</a:t>
            </a:r>
            <a:r>
              <a:rPr lang="en-US" altLang="zh-CN" sz="800" dirty="0">
                <a:solidFill>
                  <a:srgbClr val="5C5C5C"/>
                </a:solidFill>
                <a:latin typeface="Consolas" panose="020B0609020204030204" pitchFamily="49" charset="0"/>
              </a:rPr>
              <a:t>/</a:t>
            </a:r>
            <a:r>
              <a:rPr lang="en-US" altLang="zh-CN" sz="800" dirty="0">
                <a:solidFill>
                  <a:srgbClr val="986801"/>
                </a:solidFill>
                <a:latin typeface="Consolas" panose="020B0609020204030204" pitchFamily="49" charset="0"/>
              </a:rPr>
              <a:t>180</a:t>
            </a:r>
            <a:r>
              <a:rPr lang="en-US" altLang="zh-CN" sz="800" dirty="0">
                <a:solidFill>
                  <a:srgbClr val="5C5C5C"/>
                </a:solidFill>
                <a:latin typeface="Consolas" panose="020B0609020204030204" pitchFamily="49" charset="0"/>
              </a:rPr>
              <a:t>)*</a:t>
            </a:r>
            <a:r>
              <a:rPr lang="en-US" altLang="zh-CN" sz="800" dirty="0" err="1">
                <a:solidFill>
                  <a:srgbClr val="C18401"/>
                </a:solidFill>
                <a:latin typeface="Consolas" panose="020B0609020204030204" pitchFamily="49" charset="0"/>
              </a:rPr>
              <a:t>Math</a:t>
            </a:r>
            <a:r>
              <a:rPr lang="en-US" altLang="zh-CN" sz="800" dirty="0" err="1">
                <a:solidFill>
                  <a:srgbClr val="5C5C5C"/>
                </a:solidFill>
                <a:latin typeface="Consolas" panose="020B0609020204030204" pitchFamily="49" charset="0"/>
              </a:rPr>
              <a:t>.PI</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ctx.stroke</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i="1" dirty="0">
                <a:solidFill>
                  <a:srgbClr val="A0A1A7"/>
                </a:solidFill>
                <a:latin typeface="Consolas" panose="020B0609020204030204" pitchFamily="49" charset="0"/>
              </a:rPr>
              <a:t>// update the position of the center of next 1/4 circle</a:t>
            </a:r>
            <a:endParaRPr lang="en-US" altLang="zh-CN" sz="800" dirty="0">
              <a:solidFill>
                <a:srgbClr val="5C5C5C"/>
              </a:solidFill>
              <a:latin typeface="Consolas" panose="020B0609020204030204" pitchFamily="49" charset="0"/>
            </a:endParaRP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direction = </a:t>
            </a:r>
            <a:r>
              <a:rPr lang="en-US" altLang="zh-CN" sz="800" dirty="0" err="1">
                <a:solidFill>
                  <a:srgbClr val="5C5C5C"/>
                </a:solidFill>
                <a:latin typeface="Consolas" panose="020B0609020204030204" pitchFamily="49" charset="0"/>
              </a:rPr>
              <a:t>startDegree</a:t>
            </a:r>
            <a:r>
              <a:rPr lang="en-US" altLang="zh-CN" sz="800" dirty="0">
                <a:solidFill>
                  <a:srgbClr val="5C5C5C"/>
                </a:solidFill>
                <a:latin typeface="Consolas" panose="020B0609020204030204" pitchFamily="49" charset="0"/>
              </a:rPr>
              <a:t>/</a:t>
            </a:r>
            <a:r>
              <a:rPr lang="en-US" altLang="zh-CN" sz="800" dirty="0">
                <a:solidFill>
                  <a:srgbClr val="986801"/>
                </a:solidFill>
                <a:latin typeface="Consolas" panose="020B0609020204030204" pitchFamily="49" charset="0"/>
              </a:rPr>
              <a:t>90</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dirty="0">
                <a:solidFill>
                  <a:srgbClr val="A626A4"/>
                </a:solidFill>
                <a:latin typeface="Consolas" panose="020B0609020204030204" pitchFamily="49" charset="0"/>
              </a:rPr>
              <a:t>if</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i</a:t>
            </a:r>
            <a:r>
              <a:rPr lang="en-US" altLang="zh-CN" sz="800" dirty="0">
                <a:solidFill>
                  <a:srgbClr val="5C5C5C"/>
                </a:solidFill>
                <a:latin typeface="Consolas" panose="020B0609020204030204" pitchFamily="49" charset="0"/>
              </a:rPr>
              <a:t>&lt;len</a:t>
            </a:r>
            <a:r>
              <a:rPr lang="en-US" altLang="zh-CN" sz="800" dirty="0">
                <a:solidFill>
                  <a:srgbClr val="986801"/>
                </a:solidFill>
                <a:latin typeface="Consolas" panose="020B0609020204030204" pitchFamily="49" charset="0"/>
              </a:rPr>
              <a:t>-1</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inc_x</a:t>
            </a:r>
            <a:r>
              <a:rPr lang="en-US" altLang="zh-CN" sz="800" dirty="0">
                <a:solidFill>
                  <a:srgbClr val="5C5C5C"/>
                </a:solidFill>
                <a:latin typeface="Consolas" panose="020B0609020204030204" pitchFamily="49" charset="0"/>
              </a:rPr>
              <a:t> = (direction%</a:t>
            </a:r>
            <a:r>
              <a:rPr lang="en-US" altLang="zh-CN" sz="800" dirty="0">
                <a:solidFill>
                  <a:srgbClr val="986801"/>
                </a:solidFill>
                <a:latin typeface="Consolas" panose="020B0609020204030204" pitchFamily="49" charset="0"/>
              </a:rPr>
              <a:t>2-2</a:t>
            </a:r>
            <a:r>
              <a:rPr lang="en-US" altLang="zh-CN" sz="800" dirty="0">
                <a:solidFill>
                  <a:srgbClr val="5C5C5C"/>
                </a:solidFill>
                <a:latin typeface="Consolas" panose="020B0609020204030204" pitchFamily="49" charset="0"/>
              </a:rPr>
              <a:t>*</a:t>
            </a:r>
            <a:r>
              <a:rPr lang="en-US" altLang="zh-CN" sz="800" dirty="0" err="1">
                <a:solidFill>
                  <a:srgbClr val="C18401"/>
                </a:solidFill>
                <a:latin typeface="Consolas" panose="020B0609020204030204" pitchFamily="49" charset="0"/>
              </a:rPr>
              <a:t>Math</a:t>
            </a:r>
            <a:r>
              <a:rPr lang="en-US" altLang="zh-CN" sz="800" dirty="0" err="1">
                <a:solidFill>
                  <a:srgbClr val="5C5C5C"/>
                </a:solidFill>
                <a:latin typeface="Consolas" panose="020B0609020204030204" pitchFamily="49" charset="0"/>
              </a:rPr>
              <a:t>.floor</a:t>
            </a:r>
            <a:r>
              <a:rPr lang="en-US" altLang="zh-CN" sz="800" dirty="0">
                <a:solidFill>
                  <a:srgbClr val="5C5C5C"/>
                </a:solidFill>
                <a:latin typeface="Consolas" panose="020B0609020204030204" pitchFamily="49" charset="0"/>
              </a:rPr>
              <a:t>(direction/</a:t>
            </a:r>
            <a:r>
              <a:rPr lang="en-US" altLang="zh-CN" sz="800" dirty="0">
                <a:solidFill>
                  <a:srgbClr val="986801"/>
                </a:solidFill>
                <a:latin typeface="Consolas" panose="020B0609020204030204" pitchFamily="49" charset="0"/>
              </a:rPr>
              <a:t>3</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fibonaciiArray</a:t>
            </a:r>
            <a:r>
              <a:rPr lang="en-US" altLang="zh-CN" sz="800" dirty="0">
                <a:solidFill>
                  <a:srgbClr val="5C5C5C"/>
                </a:solidFill>
                <a:latin typeface="Consolas" panose="020B0609020204030204" pitchFamily="49" charset="0"/>
              </a:rPr>
              <a:t>[i+</a:t>
            </a:r>
            <a:r>
              <a:rPr lang="en-US" altLang="zh-CN" sz="800" dirty="0">
                <a:solidFill>
                  <a:srgbClr val="986801"/>
                </a:solidFill>
                <a:latin typeface="Consolas" panose="020B0609020204030204" pitchFamily="49" charset="0"/>
              </a:rPr>
              <a:t>1</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fibonaciiArray</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i</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inc_y</a:t>
            </a:r>
            <a:r>
              <a:rPr lang="en-US" altLang="zh-CN" sz="800" dirty="0">
                <a:solidFill>
                  <a:srgbClr val="5C5C5C"/>
                </a:solidFill>
                <a:latin typeface="Consolas" panose="020B0609020204030204" pitchFamily="49" charset="0"/>
              </a:rPr>
              <a:t> = -(</a:t>
            </a:r>
            <a:r>
              <a:rPr lang="en-US" altLang="zh-CN" sz="800" dirty="0">
                <a:solidFill>
                  <a:srgbClr val="986801"/>
                </a:solidFill>
                <a:latin typeface="Consolas" panose="020B0609020204030204" pitchFamily="49" charset="0"/>
              </a:rPr>
              <a:t>1</a:t>
            </a:r>
            <a:r>
              <a:rPr lang="en-US" altLang="zh-CN" sz="800" dirty="0">
                <a:solidFill>
                  <a:srgbClr val="5C5C5C"/>
                </a:solidFill>
                <a:latin typeface="Consolas" panose="020B0609020204030204" pitchFamily="49" charset="0"/>
              </a:rPr>
              <a:t>-direction+</a:t>
            </a:r>
            <a:r>
              <a:rPr lang="en-US" altLang="zh-CN" sz="800" dirty="0">
                <a:solidFill>
                  <a:srgbClr val="986801"/>
                </a:solidFill>
                <a:latin typeface="Consolas" panose="020B0609020204030204" pitchFamily="49" charset="0"/>
              </a:rPr>
              <a:t>2</a:t>
            </a:r>
            <a:r>
              <a:rPr lang="en-US" altLang="zh-CN" sz="800" dirty="0">
                <a:solidFill>
                  <a:srgbClr val="5C5C5C"/>
                </a:solidFill>
                <a:latin typeface="Consolas" panose="020B0609020204030204" pitchFamily="49" charset="0"/>
              </a:rPr>
              <a:t>*</a:t>
            </a:r>
            <a:r>
              <a:rPr lang="en-US" altLang="zh-CN" sz="800" dirty="0" err="1">
                <a:solidFill>
                  <a:srgbClr val="C18401"/>
                </a:solidFill>
                <a:latin typeface="Consolas" panose="020B0609020204030204" pitchFamily="49" charset="0"/>
              </a:rPr>
              <a:t>Math</a:t>
            </a:r>
            <a:r>
              <a:rPr lang="en-US" altLang="zh-CN" sz="800" dirty="0" err="1">
                <a:solidFill>
                  <a:srgbClr val="5C5C5C"/>
                </a:solidFill>
                <a:latin typeface="Consolas" panose="020B0609020204030204" pitchFamily="49" charset="0"/>
              </a:rPr>
              <a:t>.floor</a:t>
            </a:r>
            <a:r>
              <a:rPr lang="en-US" altLang="zh-CN" sz="800" dirty="0">
                <a:solidFill>
                  <a:srgbClr val="5C5C5C"/>
                </a:solidFill>
                <a:latin typeface="Consolas" panose="020B0609020204030204" pitchFamily="49" charset="0"/>
              </a:rPr>
              <a:t>(direction/</a:t>
            </a:r>
            <a:r>
              <a:rPr lang="en-US" altLang="zh-CN" sz="800" dirty="0">
                <a:solidFill>
                  <a:srgbClr val="986801"/>
                </a:solidFill>
                <a:latin typeface="Consolas" panose="020B0609020204030204" pitchFamily="49" charset="0"/>
              </a:rPr>
              <a:t>3</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fibonaciiArray</a:t>
            </a:r>
            <a:r>
              <a:rPr lang="en-US" altLang="zh-CN" sz="800" dirty="0">
                <a:solidFill>
                  <a:srgbClr val="5C5C5C"/>
                </a:solidFill>
                <a:latin typeface="Consolas" panose="020B0609020204030204" pitchFamily="49" charset="0"/>
              </a:rPr>
              <a:t>[i+</a:t>
            </a:r>
            <a:r>
              <a:rPr lang="en-US" altLang="zh-CN" sz="800" dirty="0">
                <a:solidFill>
                  <a:srgbClr val="986801"/>
                </a:solidFill>
                <a:latin typeface="Consolas" panose="020B0609020204030204" pitchFamily="49" charset="0"/>
              </a:rPr>
              <a:t>1</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fibonaciiArray</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i</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x += </a:t>
            </a:r>
            <a:r>
              <a:rPr lang="en-US" altLang="zh-CN" sz="800" dirty="0" err="1">
                <a:solidFill>
                  <a:srgbClr val="5C5C5C"/>
                </a:solidFill>
                <a:latin typeface="Consolas" panose="020B0609020204030204" pitchFamily="49" charset="0"/>
              </a:rPr>
              <a:t>inc_x</a:t>
            </a:r>
            <a:r>
              <a:rPr lang="en-US" altLang="zh-CN" sz="800" dirty="0">
                <a:solidFill>
                  <a:srgbClr val="5C5C5C"/>
                </a:solidFill>
                <a:latin typeface="Consolas" panose="020B0609020204030204" pitchFamily="49" charset="0"/>
              </a:rPr>
              <a:t>; y += </a:t>
            </a:r>
            <a:r>
              <a:rPr lang="en-US" altLang="zh-CN" sz="800" dirty="0" err="1">
                <a:solidFill>
                  <a:srgbClr val="5C5C5C"/>
                </a:solidFill>
                <a:latin typeface="Consolas" panose="020B0609020204030204" pitchFamily="49" charset="0"/>
              </a:rPr>
              <a:t>inc_y</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p>
          <a:p>
            <a:pPr marL="0" indent="0">
              <a:buNone/>
            </a:pPr>
            <a:r>
              <a:rPr lang="en-US" altLang="zh-CN" sz="800" dirty="0">
                <a:solidFill>
                  <a:srgbClr val="5C5C5C"/>
                </a:solidFill>
                <a:latin typeface="Consolas" panose="020B0609020204030204" pitchFamily="49" charset="0"/>
              </a:rPr>
              <a:t>        </a:t>
            </a:r>
            <a:r>
              <a:rPr lang="en-US" altLang="zh-CN" sz="800" i="1" dirty="0">
                <a:solidFill>
                  <a:srgbClr val="A0A1A7"/>
                </a:solidFill>
                <a:latin typeface="Consolas" panose="020B0609020204030204" pitchFamily="49" charset="0"/>
              </a:rPr>
              <a:t>// update the range of degrees of next 1/4 circle</a:t>
            </a:r>
            <a:endParaRPr lang="en-US" altLang="zh-CN" sz="800" dirty="0">
              <a:solidFill>
                <a:srgbClr val="5C5C5C"/>
              </a:solidFill>
              <a:latin typeface="Consolas" panose="020B0609020204030204" pitchFamily="49" charset="0"/>
            </a:endParaRP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startDegree</a:t>
            </a:r>
            <a:r>
              <a:rPr lang="en-US" altLang="zh-CN" sz="800" dirty="0">
                <a:solidFill>
                  <a:srgbClr val="5C5C5C"/>
                </a:solidFill>
                <a:latin typeface="Consolas" panose="020B0609020204030204" pitchFamily="49" charset="0"/>
              </a:rPr>
              <a:t> = (startDegree+</a:t>
            </a:r>
            <a:r>
              <a:rPr lang="en-US" altLang="zh-CN" sz="800" dirty="0">
                <a:solidFill>
                  <a:srgbClr val="986801"/>
                </a:solidFill>
                <a:latin typeface="Consolas" panose="020B0609020204030204" pitchFamily="49" charset="0"/>
              </a:rPr>
              <a:t>90</a:t>
            </a:r>
            <a:r>
              <a:rPr lang="en-US" altLang="zh-CN" sz="800" dirty="0">
                <a:solidFill>
                  <a:srgbClr val="5C5C5C"/>
                </a:solidFill>
                <a:latin typeface="Consolas" panose="020B0609020204030204" pitchFamily="49" charset="0"/>
              </a:rPr>
              <a:t>)%</a:t>
            </a:r>
            <a:r>
              <a:rPr lang="en-US" altLang="zh-CN" sz="800" dirty="0">
                <a:solidFill>
                  <a:srgbClr val="986801"/>
                </a:solidFill>
                <a:latin typeface="Consolas" panose="020B0609020204030204" pitchFamily="49" charset="0"/>
              </a:rPr>
              <a:t>360</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endDegree</a:t>
            </a:r>
            <a:r>
              <a:rPr lang="en-US" altLang="zh-CN" sz="800" dirty="0">
                <a:solidFill>
                  <a:srgbClr val="5C5C5C"/>
                </a:solidFill>
                <a:latin typeface="Consolas" panose="020B0609020204030204" pitchFamily="49" charset="0"/>
              </a:rPr>
              <a:t> = (endDegree+</a:t>
            </a:r>
            <a:r>
              <a:rPr lang="en-US" altLang="zh-CN" sz="800" dirty="0">
                <a:solidFill>
                  <a:srgbClr val="986801"/>
                </a:solidFill>
                <a:latin typeface="Consolas" panose="020B0609020204030204" pitchFamily="49" charset="0"/>
              </a:rPr>
              <a:t>90</a:t>
            </a:r>
            <a:r>
              <a:rPr lang="en-US" altLang="zh-CN" sz="800" dirty="0">
                <a:solidFill>
                  <a:srgbClr val="5C5C5C"/>
                </a:solidFill>
                <a:latin typeface="Consolas" panose="020B0609020204030204" pitchFamily="49" charset="0"/>
              </a:rPr>
              <a:t>)%</a:t>
            </a:r>
            <a:r>
              <a:rPr lang="en-US" altLang="zh-CN" sz="800" dirty="0">
                <a:solidFill>
                  <a:srgbClr val="986801"/>
                </a:solidFill>
                <a:latin typeface="Consolas" panose="020B0609020204030204" pitchFamily="49" charset="0"/>
              </a:rPr>
              <a:t>360</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p>
          <a:p>
            <a:pPr marL="0" indent="0">
              <a:buNone/>
            </a:pPr>
            <a:r>
              <a:rPr lang="en-US" altLang="zh-CN" sz="800" dirty="0">
                <a:solidFill>
                  <a:srgbClr val="5C5C5C"/>
                </a:solidFill>
                <a:latin typeface="Consolas" panose="020B0609020204030204" pitchFamily="49" charset="0"/>
              </a:rPr>
              <a:t>}</a:t>
            </a:r>
            <a:endParaRPr lang="en-US" altLang="zh-CN" sz="800" b="0" i="0" dirty="0">
              <a:solidFill>
                <a:srgbClr val="5C5C5C"/>
              </a:solidFill>
              <a:effectLst/>
              <a:latin typeface="Consolas" panose="020B0609020204030204" pitchFamily="49" charset="0"/>
            </a:endParaRPr>
          </a:p>
        </p:txBody>
      </p:sp>
      <p:sp>
        <p:nvSpPr>
          <p:cNvPr id="10" name="内容占位符 2">
            <a:extLst>
              <a:ext uri="{FF2B5EF4-FFF2-40B4-BE49-F238E27FC236}">
                <a16:creationId xmlns:a16="http://schemas.microsoft.com/office/drawing/2014/main" id="{ADC5F09A-6AF8-4F4B-95CC-6B58974CE076}"/>
              </a:ext>
            </a:extLst>
          </p:cNvPr>
          <p:cNvSpPr txBox="1">
            <a:spLocks/>
          </p:cNvSpPr>
          <p:nvPr/>
        </p:nvSpPr>
        <p:spPr bwMode="auto">
          <a:xfrm>
            <a:off x="5917454" y="1629569"/>
            <a:ext cx="3216202" cy="346481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lvl1pPr marL="342891" indent="-342891"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33" indent="-347654"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401" indent="-293681" algn="l" rtl="0" fontAlgn="base">
              <a:spcBef>
                <a:spcPct val="20000"/>
              </a:spcBef>
              <a:spcAft>
                <a:spcPct val="0"/>
              </a:spcAft>
              <a:buClr>
                <a:srgbClr val="9900CC"/>
              </a:buClr>
              <a:buSzPct val="70000"/>
              <a:buFont typeface="Wingdings" pitchFamily="2" charset="2"/>
              <a:buChar char="l"/>
              <a:defRPr sz="2000">
                <a:solidFill>
                  <a:schemeClr val="tx1"/>
                </a:solidFill>
                <a:latin typeface="+mn-lt"/>
                <a:ea typeface="+mn-ea"/>
              </a:defRPr>
            </a:lvl3pPr>
            <a:lvl4pPr marL="1281081" indent="-292093"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73" indent="-315905"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62" indent="-315905"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951" indent="-315905"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139" indent="-315905"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328" indent="-315905"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a:lstStyle>
          <a:p>
            <a:pPr marL="342891" marR="0" lvl="0" indent="-342891" algn="l" defTabSz="914400" rtl="0" eaLnBrk="1" fontAlgn="base" latinLnBrk="0" hangingPunct="1">
              <a:lnSpc>
                <a:spcPct val="100000"/>
              </a:lnSpc>
              <a:spcBef>
                <a:spcPts val="2400"/>
              </a:spcBef>
              <a:spcAft>
                <a:spcPct val="0"/>
              </a:spcAft>
              <a:buClr>
                <a:srgbClr val="FF0000"/>
              </a:buClr>
              <a:buSzPct val="70000"/>
              <a:buFont typeface="Wingdings" pitchFamily="2" charset="2"/>
              <a:buChar char="l"/>
              <a:tabLst/>
              <a:defRPr/>
            </a:pPr>
            <a:r>
              <a:rPr kumimoji="0" lang="en-US" altLang="zh-CN" sz="1800" b="0" i="0" u="none" strike="noStrike" kern="1200" cap="none" spc="0" normalizeH="0" baseline="0" noProof="0" dirty="0">
                <a:ln>
                  <a:noFill/>
                </a:ln>
                <a:solidFill>
                  <a:srgbClr val="000000"/>
                </a:solidFill>
                <a:effectLst/>
                <a:uLnTx/>
                <a:uFillTx/>
                <a:latin typeface="Arial"/>
                <a:cs typeface="+mn-cs"/>
              </a:rPr>
              <a:t>Put constant definitions up front.</a:t>
            </a:r>
          </a:p>
          <a:p>
            <a:pPr marL="342891" marR="0" lvl="0" indent="-342891" algn="l" defTabSz="914400" rtl="0" eaLnBrk="1" fontAlgn="base" latinLnBrk="0" hangingPunct="1">
              <a:lnSpc>
                <a:spcPct val="100000"/>
              </a:lnSpc>
              <a:spcBef>
                <a:spcPts val="2400"/>
              </a:spcBef>
              <a:spcAft>
                <a:spcPct val="0"/>
              </a:spcAft>
              <a:buClr>
                <a:srgbClr val="FF0000"/>
              </a:buClr>
              <a:buSzPct val="70000"/>
              <a:buFont typeface="Wingdings" pitchFamily="2" charset="2"/>
              <a:buChar char="l"/>
              <a:tabLst/>
              <a:defRPr/>
            </a:pPr>
            <a:r>
              <a:rPr kumimoji="0" lang="en-US" altLang="zh-CN" sz="1800" b="0" i="0" u="none" strike="noStrike" kern="1200" cap="none" spc="0" normalizeH="0" baseline="0" noProof="0" dirty="0">
                <a:ln>
                  <a:noFill/>
                </a:ln>
                <a:solidFill>
                  <a:srgbClr val="000000"/>
                </a:solidFill>
                <a:effectLst/>
                <a:uLnTx/>
                <a:uFillTx/>
                <a:latin typeface="Arial"/>
                <a:cs typeface="+mn-cs"/>
              </a:rPr>
              <a:t>Use descriptive names</a:t>
            </a:r>
          </a:p>
          <a:p>
            <a:pPr marL="342891" marR="0" lvl="0" indent="-342891" algn="l" defTabSz="914400" rtl="0" eaLnBrk="1" fontAlgn="base" latinLnBrk="0" hangingPunct="1">
              <a:lnSpc>
                <a:spcPct val="100000"/>
              </a:lnSpc>
              <a:spcBef>
                <a:spcPts val="2400"/>
              </a:spcBef>
              <a:spcAft>
                <a:spcPct val="0"/>
              </a:spcAft>
              <a:buClr>
                <a:srgbClr val="FF0000"/>
              </a:buClr>
              <a:buSzPct val="70000"/>
              <a:buFont typeface="Wingdings" pitchFamily="2" charset="2"/>
              <a:buChar char="l"/>
              <a:tabLst/>
              <a:defRPr/>
            </a:pPr>
            <a:r>
              <a:rPr kumimoji="0" lang="en-US" altLang="zh-CN" sz="1800" b="0" i="0" u="none" strike="noStrike" kern="1200" cap="none" spc="0" normalizeH="0" baseline="0" noProof="0" dirty="0">
                <a:ln>
                  <a:noFill/>
                </a:ln>
                <a:solidFill>
                  <a:srgbClr val="000000"/>
                </a:solidFill>
                <a:effectLst/>
                <a:uLnTx/>
                <a:uFillTx/>
                <a:latin typeface="Arial"/>
                <a:cs typeface="+mn-cs"/>
              </a:rPr>
              <a:t>Avoid repetitive code</a:t>
            </a:r>
          </a:p>
          <a:p>
            <a:pPr marL="342891" marR="0" lvl="0" indent="-342891" algn="l" defTabSz="914400" rtl="0" eaLnBrk="1" fontAlgn="base" latinLnBrk="0" hangingPunct="1">
              <a:lnSpc>
                <a:spcPct val="100000"/>
              </a:lnSpc>
              <a:spcBef>
                <a:spcPts val="2400"/>
              </a:spcBef>
              <a:spcAft>
                <a:spcPct val="0"/>
              </a:spcAft>
              <a:buClr>
                <a:srgbClr val="FF0000"/>
              </a:buClr>
              <a:buSzPct val="70000"/>
              <a:buFont typeface="Wingdings" pitchFamily="2" charset="2"/>
              <a:buChar char="l"/>
              <a:tabLst/>
              <a:defRPr/>
            </a:pPr>
            <a:r>
              <a:rPr kumimoji="0" lang="en-US" altLang="zh-CN" sz="1800" b="0" i="0" u="none" strike="noStrike" kern="1200" cap="none" spc="0" normalizeH="0" baseline="0" noProof="0" dirty="0">
                <a:ln>
                  <a:noFill/>
                </a:ln>
                <a:solidFill>
                  <a:srgbClr val="000000"/>
                </a:solidFill>
                <a:effectLst/>
                <a:uLnTx/>
                <a:uFillTx/>
                <a:latin typeface="Arial"/>
                <a:cs typeface="+mn-cs"/>
              </a:rPr>
              <a:t>Use comments to document the code</a:t>
            </a:r>
          </a:p>
          <a:p>
            <a:pPr marL="342891" marR="0" lvl="0" indent="-342891" algn="l" defTabSz="914400" rtl="0" eaLnBrk="1" fontAlgn="base" latinLnBrk="0" hangingPunct="1">
              <a:lnSpc>
                <a:spcPct val="100000"/>
              </a:lnSpc>
              <a:spcBef>
                <a:spcPts val="2400"/>
              </a:spcBef>
              <a:spcAft>
                <a:spcPct val="0"/>
              </a:spcAft>
              <a:buClr>
                <a:srgbClr val="FF0000"/>
              </a:buClr>
              <a:buSzPct val="70000"/>
              <a:buFont typeface="Wingdings" pitchFamily="2" charset="2"/>
              <a:buChar char="l"/>
              <a:tabLst/>
              <a:defRPr/>
            </a:pPr>
            <a:r>
              <a:rPr kumimoji="0" lang="en-US" altLang="zh-CN" sz="1800" b="0" i="0" u="none" strike="noStrike" kern="1200" cap="none" spc="0" normalizeH="0" baseline="0" noProof="0" dirty="0">
                <a:ln>
                  <a:noFill/>
                </a:ln>
                <a:solidFill>
                  <a:srgbClr val="000000"/>
                </a:solidFill>
                <a:effectLst/>
                <a:uLnTx/>
                <a:uFillTx/>
                <a:latin typeface="Arial"/>
                <a:cs typeface="+mn-cs"/>
              </a:rPr>
              <a:t>Avoid magic numbers</a:t>
            </a:r>
            <a:endParaRPr kumimoji="0" lang="en-US" altLang="zh-CN" sz="18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endParaRPr>
          </a:p>
        </p:txBody>
      </p:sp>
      <p:cxnSp>
        <p:nvCxnSpPr>
          <p:cNvPr id="13" name="直接箭头连接符 12"/>
          <p:cNvCxnSpPr/>
          <p:nvPr/>
        </p:nvCxnSpPr>
        <p:spPr>
          <a:xfrm flipH="1" flipV="1">
            <a:off x="933450" y="1390650"/>
            <a:ext cx="5114925" cy="457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flipH="1" flipV="1">
            <a:off x="1143000" y="1552575"/>
            <a:ext cx="4905375" cy="1133475"/>
          </a:xfrm>
          <a:prstGeom prst="straightConnector1">
            <a:avLst/>
          </a:prstGeom>
          <a:ln>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p:nvPr/>
        </p:nvCxnSpPr>
        <p:spPr>
          <a:xfrm flipH="1">
            <a:off x="1095375" y="2676525"/>
            <a:ext cx="4953000" cy="1304925"/>
          </a:xfrm>
          <a:prstGeom prst="straightConnector1">
            <a:avLst/>
          </a:prstGeom>
          <a:ln>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flipH="1">
            <a:off x="1381125" y="2686050"/>
            <a:ext cx="4667250" cy="2560737"/>
          </a:xfrm>
          <a:prstGeom prst="straightConnector1">
            <a:avLst/>
          </a:prstGeom>
          <a:ln>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flipH="1" flipV="1">
            <a:off x="1533525" y="2496691"/>
            <a:ext cx="4562475" cy="760859"/>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flipH="1">
            <a:off x="1381125" y="3257550"/>
            <a:ext cx="4667250" cy="419671"/>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flipH="1" flipV="1">
            <a:off x="3061556" y="2877120"/>
            <a:ext cx="2986819" cy="992312"/>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flipH="1">
            <a:off x="3595687" y="3869432"/>
            <a:ext cx="2452688" cy="1"/>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a:xfrm flipH="1">
            <a:off x="3714750" y="3857055"/>
            <a:ext cx="2333625" cy="86159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p:nvPr/>
        </p:nvCxnSpPr>
        <p:spPr>
          <a:xfrm flipH="1">
            <a:off x="2400300" y="4718645"/>
            <a:ext cx="3695700" cy="186730"/>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p:nvPr/>
        </p:nvCxnSpPr>
        <p:spPr>
          <a:xfrm flipH="1">
            <a:off x="3490912" y="4728170"/>
            <a:ext cx="2605088" cy="424966"/>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75300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sz="3600" dirty="0">
                <a:latin typeface="Calibri" panose="020F0502020204030204" pitchFamily="34" charset="0"/>
                <a:ea typeface="微软雅黑" panose="020B0503020204020204" pitchFamily="34" charset="-122"/>
                <a:cs typeface="Calibri" panose="020F0502020204030204" pitchFamily="34" charset="0"/>
              </a:rPr>
              <a:t> </a:t>
            </a:r>
            <a:r>
              <a:rPr lang="en-US" altLang="zh-CN" sz="3600" dirty="0">
                <a:latin typeface="Calibri" panose="020F0502020204030204" pitchFamily="34" charset="0"/>
                <a:ea typeface="微软雅黑" panose="020B0503020204020204" pitchFamily="34" charset="-122"/>
                <a:cs typeface="Calibri" panose="020F0502020204030204" pitchFamily="34" charset="0"/>
              </a:rPr>
              <a:t>Programming—event</a:t>
            </a:r>
            <a:endParaRPr lang="en-US" sz="3600" dirty="0">
              <a:latin typeface="Calibri" panose="020F0502020204030204" pitchFamily="34" charset="0"/>
              <a:ea typeface="微软雅黑" panose="020B0503020204020204" pitchFamily="34" charset="-122"/>
              <a:cs typeface="Calibri" panose="020F0502020204030204" pitchFamily="34" charset="0"/>
            </a:endParaRPr>
          </a:p>
        </p:txBody>
      </p:sp>
      <p:sp>
        <p:nvSpPr>
          <p:cNvPr id="5" name="内容占位符 2"/>
          <p:cNvSpPr>
            <a:spLocks noGrp="1"/>
          </p:cNvSpPr>
          <p:nvPr>
            <p:ph idx="1"/>
          </p:nvPr>
        </p:nvSpPr>
        <p:spPr>
          <a:xfrm>
            <a:off x="251522" y="1427908"/>
            <a:ext cx="8548350" cy="5160178"/>
          </a:xfrm>
        </p:spPr>
        <p:txBody>
          <a:bodyPr>
            <a:normAutofit/>
          </a:bodyPr>
          <a:lstStyle/>
          <a:p>
            <a:r>
              <a:rPr lang="en-US" altLang="zh-CN" sz="2400" dirty="0">
                <a:latin typeface="Calibri" panose="020F0502020204030204" pitchFamily="34" charset="0"/>
                <a:ea typeface="微软雅黑" panose="020B0503020204020204" pitchFamily="34" charset="-122"/>
                <a:cs typeface="Calibri" panose="020F0502020204030204" pitchFamily="34" charset="0"/>
              </a:rPr>
              <a:t>After Tom learns how to change the result of the calculator, he also needs to implement:   Read the input numbers when the button is clicked. Therefore, He learns the knowledge of event:  </a:t>
            </a:r>
          </a:p>
          <a:p>
            <a:pPr marL="0" indent="0">
              <a:buNone/>
            </a:pPr>
            <a:endParaRPr lang="en-US" altLang="zh-CN" sz="2400" dirty="0">
              <a:latin typeface="Calibri" panose="020F0502020204030204" pitchFamily="34" charset="0"/>
              <a:ea typeface="微软雅黑" panose="020B0503020204020204" pitchFamily="34" charset="-122"/>
              <a:cs typeface="Calibri" panose="020F0502020204030204" pitchFamily="34" charset="0"/>
            </a:endParaRPr>
          </a:p>
          <a:p>
            <a:r>
              <a:rPr lang="en-US" altLang="zh-CN" sz="2400" dirty="0">
                <a:latin typeface="Calibri" panose="020F0502020204030204" pitchFamily="34" charset="0"/>
                <a:ea typeface="微软雅黑" panose="020B0503020204020204" pitchFamily="34" charset="-122"/>
                <a:cs typeface="Calibri" panose="020F0502020204030204" pitchFamily="34" charset="0"/>
              </a:rPr>
              <a:t>3 Common events:  </a:t>
            </a:r>
            <a:endParaRPr lang="en-US" altLang="zh-CN" sz="2400" b="1" dirty="0">
              <a:latin typeface="Calibri" panose="020F0502020204030204" pitchFamily="34" charset="0"/>
              <a:ea typeface="微软雅黑" panose="020B0503020204020204" pitchFamily="34" charset="-122"/>
              <a:cs typeface="Calibri" panose="020F0502020204030204" pitchFamily="34" charset="0"/>
            </a:endParaRPr>
          </a:p>
          <a:p>
            <a:pPr lvl="1">
              <a:lnSpc>
                <a:spcPct val="110000"/>
              </a:lnSpc>
            </a:pPr>
            <a:r>
              <a:rPr lang="en-US" altLang="zh-CN" sz="2000" dirty="0">
                <a:latin typeface="Calibri" panose="020F0502020204030204" pitchFamily="34" charset="0"/>
                <a:ea typeface="微软雅黑" panose="020B0503020204020204" pitchFamily="34" charset="-122"/>
                <a:cs typeface="Calibri" panose="020F0502020204030204" pitchFamily="34" charset="0"/>
              </a:rPr>
              <a:t>User click a button(&lt;input type="button"  </a:t>
            </a:r>
            <a:r>
              <a:rPr lang="en-US"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onclick="</a:t>
            </a:r>
            <a:r>
              <a:rPr lang="en-US" altLang="zh-CN" sz="2000" i="1" dirty="0">
                <a:solidFill>
                  <a:srgbClr val="0070C0"/>
                </a:solidFill>
                <a:latin typeface="Calibri" panose="020F0502020204030204" pitchFamily="34" charset="0"/>
                <a:ea typeface="微软雅黑" panose="020B0503020204020204" pitchFamily="34" charset="-122"/>
                <a:cs typeface="Calibri" panose="020F0502020204030204" pitchFamily="34" charset="0"/>
              </a:rPr>
              <a:t>JS code</a:t>
            </a:r>
            <a:r>
              <a:rPr lang="en-US"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a:t>
            </a:r>
            <a:r>
              <a:rPr lang="en-US" altLang="zh-CN" sz="2000" dirty="0">
                <a:latin typeface="Calibri" panose="020F0502020204030204" pitchFamily="34" charset="0"/>
                <a:ea typeface="微软雅黑" panose="020B0503020204020204" pitchFamily="34" charset="-122"/>
                <a:cs typeface="Calibri" panose="020F0502020204030204" pitchFamily="34" charset="0"/>
              </a:rPr>
              <a:t>&gt;)</a:t>
            </a:r>
          </a:p>
          <a:p>
            <a:pPr lvl="1"/>
            <a:r>
              <a:rPr lang="en-US" altLang="zh-CN" sz="2000" dirty="0">
                <a:latin typeface="Calibri" panose="020F0502020204030204" pitchFamily="34" charset="0"/>
                <a:ea typeface="微软雅黑" panose="020B0503020204020204" pitchFamily="34" charset="-122"/>
                <a:cs typeface="Calibri" panose="020F0502020204030204" pitchFamily="34" charset="0"/>
              </a:rPr>
              <a:t>User change his/her input(&lt;input type="text" </a:t>
            </a:r>
            <a:r>
              <a:rPr lang="en-US"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oninput="</a:t>
            </a:r>
            <a:r>
              <a:rPr lang="en-US" altLang="zh-CN" sz="2000" i="1" dirty="0">
                <a:solidFill>
                  <a:srgbClr val="0070C0"/>
                </a:solidFill>
                <a:latin typeface="Calibri" panose="020F0502020204030204" pitchFamily="34" charset="0"/>
                <a:ea typeface="微软雅黑" panose="020B0503020204020204" pitchFamily="34" charset="-122"/>
                <a:cs typeface="Calibri" panose="020F0502020204030204" pitchFamily="34" charset="0"/>
              </a:rPr>
              <a:t>JS</a:t>
            </a:r>
            <a:r>
              <a:rPr lang="zh-CN" altLang="en-US" sz="2000" i="1" dirty="0">
                <a:solidFill>
                  <a:srgbClr val="0070C0"/>
                </a:solidFill>
                <a:latin typeface="Calibri" panose="020F0502020204030204" pitchFamily="34" charset="0"/>
                <a:ea typeface="微软雅黑" panose="020B0503020204020204" pitchFamily="34" charset="-122"/>
                <a:cs typeface="Calibri" panose="020F0502020204030204" pitchFamily="34" charset="0"/>
              </a:rPr>
              <a:t> </a:t>
            </a:r>
            <a:r>
              <a:rPr lang="en-US" altLang="zh-CN" sz="2000" i="1" dirty="0">
                <a:solidFill>
                  <a:srgbClr val="0070C0"/>
                </a:solidFill>
                <a:latin typeface="Calibri" panose="020F0502020204030204" pitchFamily="34" charset="0"/>
                <a:ea typeface="微软雅黑" panose="020B0503020204020204" pitchFamily="34" charset="-122"/>
                <a:cs typeface="Calibri" panose="020F0502020204030204" pitchFamily="34" charset="0"/>
              </a:rPr>
              <a:t>code</a:t>
            </a:r>
            <a:r>
              <a:rPr lang="en-US" altLang="zh-CN" sz="2000" dirty="0">
                <a:solidFill>
                  <a:srgbClr val="0070C0"/>
                </a:solidFill>
                <a:latin typeface="Calibri" panose="020F0502020204030204" pitchFamily="34" charset="0"/>
                <a:ea typeface="微软雅黑" panose="020B0503020204020204" pitchFamily="34" charset="-122"/>
                <a:cs typeface="Calibri" panose="020F0502020204030204" pitchFamily="34" charset="0"/>
              </a:rPr>
              <a:t>"</a:t>
            </a:r>
            <a:r>
              <a:rPr lang="en-US" altLang="zh-CN" sz="2000" dirty="0">
                <a:latin typeface="Calibri" panose="020F0502020204030204" pitchFamily="34" charset="0"/>
                <a:ea typeface="微软雅黑" panose="020B0503020204020204" pitchFamily="34" charset="-122"/>
                <a:cs typeface="Calibri" panose="020F0502020204030204" pitchFamily="34" charset="0"/>
              </a:rPr>
              <a:t>&gt;)</a:t>
            </a:r>
          </a:p>
          <a:p>
            <a:pPr lvl="1"/>
            <a:r>
              <a:rPr lang="en-US" altLang="zh-CN" sz="2000" dirty="0">
                <a:latin typeface="Calibri" panose="020F0502020204030204" pitchFamily="34" charset="0"/>
                <a:ea typeface="微软雅黑" panose="020B0503020204020204" pitchFamily="34" charset="-122"/>
                <a:cs typeface="Calibri" panose="020F0502020204030204" pitchFamily="34" charset="0"/>
              </a:rPr>
              <a:t>The browser completely loads a webpage (&lt;script&gt; window.onload = </a:t>
            </a:r>
            <a:r>
              <a:rPr lang="en-US" altLang="zh-CN" sz="2000" i="1" dirty="0">
                <a:latin typeface="Calibri" panose="020F0502020204030204" pitchFamily="34" charset="0"/>
                <a:ea typeface="微软雅黑" panose="020B0503020204020204" pitchFamily="34" charset="-122"/>
                <a:cs typeface="Calibri" panose="020F0502020204030204" pitchFamily="34" charset="0"/>
              </a:rPr>
              <a:t>a function definition </a:t>
            </a:r>
            <a:r>
              <a:rPr lang="en-US" altLang="zh-CN" sz="2000" dirty="0">
                <a:latin typeface="Calibri" panose="020F0502020204030204" pitchFamily="34" charset="0"/>
                <a:ea typeface="微软雅黑" panose="020B0503020204020204" pitchFamily="34" charset="-122"/>
                <a:cs typeface="Calibri" panose="020F0502020204030204" pitchFamily="34" charset="0"/>
              </a:rPr>
              <a:t>&lt;/script&gt;</a:t>
            </a:r>
            <a:r>
              <a:rPr lang="zh-CN" altLang="en-US" sz="2000" dirty="0">
                <a:latin typeface="Calibri" panose="020F0502020204030204" pitchFamily="34" charset="0"/>
                <a:ea typeface="微软雅黑" panose="020B0503020204020204" pitchFamily="34" charset="-122"/>
                <a:cs typeface="Calibri" panose="020F0502020204030204" pitchFamily="34" charset="0"/>
              </a:rPr>
              <a:t>）</a:t>
            </a:r>
            <a:endParaRPr lang="en-US" altLang="zh-CN" sz="2000" dirty="0">
              <a:latin typeface="Calibri" panose="020F0502020204030204" pitchFamily="34" charset="0"/>
              <a:ea typeface="微软雅黑" panose="020B0503020204020204" pitchFamily="34" charset="-122"/>
              <a:cs typeface="Calibri" panose="020F0502020204030204" pitchFamily="34" charset="0"/>
            </a:endParaRPr>
          </a:p>
          <a:p>
            <a:r>
              <a:rPr lang="en-US" altLang="zh-CN" sz="2400" dirty="0">
                <a:latin typeface="Calibri" panose="020F0502020204030204" pitchFamily="34" charset="0"/>
                <a:ea typeface="微软雅黑" panose="020B0503020204020204" pitchFamily="34" charset="-122"/>
                <a:cs typeface="Calibri" panose="020F0502020204030204" pitchFamily="34" charset="0"/>
              </a:rPr>
              <a:t>When an event happens, a JS code can be used to tackle the event.</a:t>
            </a:r>
          </a:p>
          <a:p>
            <a:endParaRPr lang="en-US" altLang="zh-CN" sz="2400" dirty="0">
              <a:latin typeface="Calibri" panose="020F0502020204030204" pitchFamily="34" charset="0"/>
              <a:ea typeface="微软雅黑" panose="020B0503020204020204" pitchFamily="34" charset="-122"/>
              <a:cs typeface="Calibri" panose="020F0502020204030204" pitchFamily="34" charset="0"/>
            </a:endParaRPr>
          </a:p>
        </p:txBody>
      </p:sp>
      <p:sp>
        <p:nvSpPr>
          <p:cNvPr id="2" name="灯片编号占位符 1"/>
          <p:cNvSpPr>
            <a:spLocks noGrp="1"/>
          </p:cNvSpPr>
          <p:nvPr>
            <p:ph type="sldNum" sz="quarter" idx="12"/>
          </p:nvPr>
        </p:nvSpPr>
        <p:spPr/>
        <p:txBody>
          <a:bodyPr/>
          <a:lstStyle/>
          <a:p>
            <a:fld id="{B624FEA1-8D4F-4C27-B315-433CCAC1694E}" type="slidenum">
              <a:rPr lang="en-US" altLang="zh-CN" kern="0" smtClean="0">
                <a:solidFill>
                  <a:srgbClr val="000000"/>
                </a:solidFill>
              </a:rPr>
              <a:pPr/>
              <a:t>50</a:t>
            </a:fld>
            <a:endParaRPr lang="en-US" altLang="zh-CN" kern="0" dirty="0">
              <a:solidFill>
                <a:srgbClr val="000000"/>
              </a:solidFill>
            </a:endParaRPr>
          </a:p>
        </p:txBody>
      </p:sp>
    </p:spTree>
    <p:extLst>
      <p:ext uri="{BB962C8B-B14F-4D97-AF65-F5344CB8AC3E}">
        <p14:creationId xmlns:p14="http://schemas.microsoft.com/office/powerpoint/2010/main" val="3770216327"/>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Add event</a:t>
            </a:r>
            <a:endParaRPr lang="zh-CN" altLang="en-US" dirty="0"/>
          </a:p>
        </p:txBody>
      </p:sp>
      <p:sp>
        <p:nvSpPr>
          <p:cNvPr id="3" name="内容占位符 2"/>
          <p:cNvSpPr>
            <a:spLocks noGrp="1"/>
          </p:cNvSpPr>
          <p:nvPr>
            <p:ph idx="1"/>
          </p:nvPr>
        </p:nvSpPr>
        <p:spPr/>
        <p:txBody>
          <a:bodyPr/>
          <a:lstStyle/>
          <a:p>
            <a:r>
              <a:rPr lang="en-US" altLang="zh-CN" sz="2400" dirty="0"/>
              <a:t>The </a:t>
            </a:r>
            <a:r>
              <a:rPr lang="en-US" altLang="zh-CN" sz="2400" dirty="0">
                <a:latin typeface="Calibri" panose="020F0502020204030204" pitchFamily="34" charset="0"/>
                <a:ea typeface="微软雅黑" panose="020B0503020204020204" pitchFamily="34" charset="-122"/>
                <a:cs typeface="Calibri" panose="020F0502020204030204" pitchFamily="34" charset="0"/>
              </a:rPr>
              <a:t>"</a:t>
            </a:r>
            <a:r>
              <a:rPr lang="en-US" altLang="zh-CN" sz="2400" dirty="0"/>
              <a:t>JS code</a:t>
            </a:r>
            <a:r>
              <a:rPr lang="en-US" altLang="zh-CN" sz="2400" dirty="0">
                <a:latin typeface="Calibri" panose="020F0502020204030204" pitchFamily="34" charset="0"/>
                <a:ea typeface="微软雅黑" panose="020B0503020204020204" pitchFamily="34" charset="-122"/>
                <a:cs typeface="Calibri" panose="020F0502020204030204" pitchFamily="34" charset="0"/>
              </a:rPr>
              <a:t>"</a:t>
            </a:r>
            <a:r>
              <a:rPr lang="en-US" altLang="zh-CN" sz="2400" dirty="0"/>
              <a:t> of onclick attribute is usually a function invocation statement. The code can be:  </a:t>
            </a:r>
            <a:endParaRPr lang="zh-CN" altLang="en-US" sz="2400" dirty="0"/>
          </a:p>
        </p:txBody>
      </p:sp>
      <p:sp>
        <p:nvSpPr>
          <p:cNvPr id="4" name="灯片编号占位符 3"/>
          <p:cNvSpPr>
            <a:spLocks noGrp="1"/>
          </p:cNvSpPr>
          <p:nvPr>
            <p:ph type="sldNum" sz="quarter" idx="12"/>
          </p:nvPr>
        </p:nvSpPr>
        <p:spPr/>
        <p:txBody>
          <a:bodyPr/>
          <a:lstStyle/>
          <a:p>
            <a:fld id="{B624FEA1-8D4F-4C27-B315-433CCAC1694E}" type="slidenum">
              <a:rPr lang="en-US" altLang="zh-CN" kern="0" smtClean="0">
                <a:solidFill>
                  <a:srgbClr val="000000"/>
                </a:solidFill>
              </a:rPr>
              <a:pPr/>
              <a:t>51</a:t>
            </a:fld>
            <a:endParaRPr lang="en-US" altLang="zh-CN" kern="0" dirty="0">
              <a:solidFill>
                <a:srgbClr val="000000"/>
              </a:solidFill>
            </a:endParaRPr>
          </a:p>
        </p:txBody>
      </p:sp>
      <p:sp>
        <p:nvSpPr>
          <p:cNvPr id="6" name="矩形 5">
            <a:extLst>
              <a:ext uri="{FF2B5EF4-FFF2-40B4-BE49-F238E27FC236}">
                <a16:creationId xmlns:a16="http://schemas.microsoft.com/office/drawing/2014/main" id="{CD0A2398-F674-4760-B5E6-8BA9A0E9AA37}"/>
              </a:ext>
            </a:extLst>
          </p:cNvPr>
          <p:cNvSpPr/>
          <p:nvPr/>
        </p:nvSpPr>
        <p:spPr>
          <a:xfrm>
            <a:off x="179512" y="1992543"/>
            <a:ext cx="1261884" cy="523220"/>
          </a:xfrm>
          <a:prstGeom prst="rect">
            <a:avLst/>
          </a:prstGeom>
        </p:spPr>
        <p:txBody>
          <a:bodyPr wrap="square">
            <a:spAutoFit/>
          </a:bodyPr>
          <a:lstStyle/>
          <a:p>
            <a:pPr lvl="0"/>
            <a:r>
              <a:rPr lang="en-US" sz="2800" b="1" dirty="0">
                <a:solidFill>
                  <a:prstClr val="black"/>
                </a:solidFill>
                <a:latin typeface="Calibri" panose="020F0502020204030204" pitchFamily="34" charset="0"/>
                <a:cs typeface="Calibri" panose="020F0502020204030204" pitchFamily="34" charset="0"/>
              </a:rPr>
              <a:t>Code:  </a:t>
            </a:r>
          </a:p>
        </p:txBody>
      </p:sp>
      <p:sp>
        <p:nvSpPr>
          <p:cNvPr id="8" name="矩形 7"/>
          <p:cNvSpPr/>
          <p:nvPr/>
        </p:nvSpPr>
        <p:spPr>
          <a:xfrm>
            <a:off x="251521" y="2398169"/>
            <a:ext cx="5163860" cy="3970318"/>
          </a:xfrm>
          <a:prstGeom prst="rect">
            <a:avLst/>
          </a:prstGeom>
        </p:spPr>
        <p:txBody>
          <a:bodyPr wrap="square">
            <a:spAutoFit/>
          </a:bodyPr>
          <a:lstStyle/>
          <a:p>
            <a:r>
              <a:rPr lang="en-US" altLang="zh-CN" dirty="0">
                <a:latin typeface="Calibri" panose="020F0502020204030204" pitchFamily="34" charset="0"/>
                <a:cs typeface="Calibri" panose="020F0502020204030204" pitchFamily="34" charset="0"/>
              </a:rPr>
              <a:t>… </a:t>
            </a:r>
          </a:p>
          <a:p>
            <a:r>
              <a:rPr lang="en-US" altLang="zh-CN" dirty="0">
                <a:latin typeface="Calibri" panose="020F0502020204030204" pitchFamily="34" charset="0"/>
                <a:cs typeface="Calibri" panose="020F0502020204030204" pitchFamily="34" charset="0"/>
              </a:rPr>
              <a:t>&lt;input type="button" value="Compute" </a:t>
            </a:r>
            <a:r>
              <a:rPr lang="en-US" altLang="zh-CN" dirty="0">
                <a:solidFill>
                  <a:srgbClr val="FF0000"/>
                </a:solidFill>
                <a:latin typeface="Calibri" panose="020F0502020204030204" pitchFamily="34" charset="0"/>
                <a:cs typeface="Calibri" panose="020F0502020204030204" pitchFamily="34" charset="0"/>
              </a:rPr>
              <a:t>onclick="run_calculater()"</a:t>
            </a:r>
            <a:r>
              <a:rPr lang="en-US" altLang="zh-CN" dirty="0">
                <a:latin typeface="Calibri" panose="020F0502020204030204" pitchFamily="34" charset="0"/>
                <a:cs typeface="Calibri" panose="020F0502020204030204" pitchFamily="34" charset="0"/>
              </a:rPr>
              <a:t>&gt;</a:t>
            </a:r>
          </a:p>
          <a:p>
            <a:r>
              <a:rPr lang="en-US" altLang="zh-CN" dirty="0">
                <a:latin typeface="Calibri" panose="020F0502020204030204" pitchFamily="34" charset="0"/>
                <a:cs typeface="Calibri" panose="020F0502020204030204" pitchFamily="34" charset="0"/>
              </a:rPr>
              <a:t>…</a:t>
            </a:r>
          </a:p>
          <a:p>
            <a:r>
              <a:rPr lang="en-US" altLang="zh-CN" dirty="0">
                <a:latin typeface="Calibri" panose="020F0502020204030204" pitchFamily="34" charset="0"/>
                <a:cs typeface="Calibri" panose="020F0502020204030204" pitchFamily="34" charset="0"/>
              </a:rPr>
              <a:t>&lt;script&gt;</a:t>
            </a:r>
          </a:p>
          <a:p>
            <a:r>
              <a:rPr lang="en-US" altLang="zh-CN" dirty="0">
                <a:solidFill>
                  <a:srgbClr val="FF0000"/>
                </a:solidFill>
                <a:latin typeface="Calibri" panose="020F0502020204030204" pitchFamily="34" charset="0"/>
                <a:cs typeface="Calibri" panose="020F0502020204030204" pitchFamily="34" charset="0"/>
              </a:rPr>
              <a:t>    function run_calculater(){</a:t>
            </a:r>
          </a:p>
          <a:p>
            <a:r>
              <a:rPr lang="en-US" altLang="zh-CN" dirty="0">
                <a:solidFill>
                  <a:srgbClr val="FF0000"/>
                </a:solidFill>
                <a:latin typeface="Calibri" panose="020F0502020204030204" pitchFamily="34" charset="0"/>
                <a:cs typeface="Calibri" panose="020F0502020204030204" pitchFamily="34" charset="0"/>
              </a:rPr>
              <a:t>    var operand1 = document.getElementById('operand1').value - 0;</a:t>
            </a:r>
          </a:p>
          <a:p>
            <a:r>
              <a:rPr lang="en-US" altLang="zh-CN" dirty="0">
                <a:solidFill>
                  <a:srgbClr val="FF0000"/>
                </a:solidFill>
                <a:latin typeface="Calibri" panose="020F0502020204030204" pitchFamily="34" charset="0"/>
                <a:cs typeface="Calibri" panose="020F0502020204030204" pitchFamily="34" charset="0"/>
              </a:rPr>
              <a:t>    var operand2 = document.getElementById('operand2').value - 0;</a:t>
            </a:r>
          </a:p>
          <a:p>
            <a:r>
              <a:rPr lang="en-US" altLang="zh-CN" dirty="0">
                <a:solidFill>
                  <a:srgbClr val="FF0000"/>
                </a:solidFill>
                <a:latin typeface="Calibri" panose="020F0502020204030204" pitchFamily="34" charset="0"/>
                <a:cs typeface="Calibri" panose="020F0502020204030204" pitchFamily="34" charset="0"/>
              </a:rPr>
              <a:t>    var z = operand1 + operand2;</a:t>
            </a:r>
          </a:p>
          <a:p>
            <a:r>
              <a:rPr lang="en-US" altLang="zh-CN" dirty="0">
                <a:solidFill>
                  <a:srgbClr val="FF0000"/>
                </a:solidFill>
                <a:latin typeface="Calibri" panose="020F0502020204030204" pitchFamily="34" charset="0"/>
                <a:cs typeface="Calibri" panose="020F0502020204030204" pitchFamily="34" charset="0"/>
              </a:rPr>
              <a:t>    document.getElementById('result').innerHTML = z;</a:t>
            </a:r>
          </a:p>
          <a:p>
            <a:r>
              <a:rPr lang="en-US" altLang="zh-CN" dirty="0">
                <a:solidFill>
                  <a:srgbClr val="FF0000"/>
                </a:solidFill>
                <a:latin typeface="Calibri" panose="020F0502020204030204" pitchFamily="34" charset="0"/>
                <a:cs typeface="Calibri" panose="020F0502020204030204" pitchFamily="34" charset="0"/>
              </a:rPr>
              <a:t>}</a:t>
            </a:r>
          </a:p>
          <a:p>
            <a:r>
              <a:rPr lang="en-US" altLang="zh-CN" dirty="0">
                <a:latin typeface="Calibri" panose="020F0502020204030204" pitchFamily="34" charset="0"/>
                <a:cs typeface="Calibri" panose="020F0502020204030204" pitchFamily="34" charset="0"/>
              </a:rPr>
              <a:t>&lt;/script&gt;</a:t>
            </a:r>
            <a:endParaRPr lang="zh-CN" altLang="en-US" dirty="0">
              <a:latin typeface="Calibri" panose="020F0502020204030204" pitchFamily="34" charset="0"/>
              <a:cs typeface="Calibri" panose="020F0502020204030204" pitchFamily="34" charset="0"/>
            </a:endParaRPr>
          </a:p>
        </p:txBody>
      </p:sp>
      <p:sp>
        <p:nvSpPr>
          <p:cNvPr id="9" name="矩形 8">
            <a:extLst>
              <a:ext uri="{FF2B5EF4-FFF2-40B4-BE49-F238E27FC236}">
                <a16:creationId xmlns:a16="http://schemas.microsoft.com/office/drawing/2014/main" id="{CD0A2398-F674-4760-B5E6-8BA9A0E9AA37}"/>
              </a:ext>
            </a:extLst>
          </p:cNvPr>
          <p:cNvSpPr/>
          <p:nvPr/>
        </p:nvSpPr>
        <p:spPr>
          <a:xfrm>
            <a:off x="5633056" y="1992543"/>
            <a:ext cx="1261884" cy="523220"/>
          </a:xfrm>
          <a:prstGeom prst="rect">
            <a:avLst/>
          </a:prstGeom>
        </p:spPr>
        <p:txBody>
          <a:bodyPr wrap="square">
            <a:spAutoFit/>
          </a:bodyPr>
          <a:lstStyle/>
          <a:p>
            <a:pPr lvl="0"/>
            <a:r>
              <a:rPr lang="en-US" altLang="zh-CN" sz="2800" b="1" dirty="0">
                <a:solidFill>
                  <a:prstClr val="black"/>
                </a:solidFill>
                <a:latin typeface="Calibri" panose="020F0502020204030204" pitchFamily="34" charset="0"/>
                <a:cs typeface="Calibri" panose="020F0502020204030204" pitchFamily="34" charset="0"/>
              </a:rPr>
              <a:t>Result:  </a:t>
            </a:r>
            <a:endParaRPr lang="en-US" sz="2800" b="1" dirty="0">
              <a:solidFill>
                <a:prstClr val="black"/>
              </a:solidFill>
              <a:latin typeface="Calibri" panose="020F0502020204030204" pitchFamily="34" charset="0"/>
              <a:cs typeface="Calibri" panose="020F0502020204030204" pitchFamily="34" charset="0"/>
            </a:endParaRPr>
          </a:p>
        </p:txBody>
      </p:sp>
      <p:sp>
        <p:nvSpPr>
          <p:cNvPr id="10" name="文本框 9"/>
          <p:cNvSpPr txBox="1"/>
          <p:nvPr/>
        </p:nvSpPr>
        <p:spPr>
          <a:xfrm>
            <a:off x="5597316" y="4087272"/>
            <a:ext cx="3536340"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After click “Compute“ button:  </a:t>
            </a:r>
            <a:endParaRPr lang="zh-CN" altLang="en-US" sz="1600" dirty="0">
              <a:latin typeface="Calibri" panose="020F0502020204030204" pitchFamily="34" charset="0"/>
              <a:cs typeface="Calibri" panose="020F0502020204030204" pitchFamily="34" charset="0"/>
            </a:endParaRPr>
          </a:p>
        </p:txBody>
      </p:sp>
      <p:pic>
        <p:nvPicPr>
          <p:cNvPr id="12" name="图片 11"/>
          <p:cNvPicPr>
            <a:picLocks noChangeAspect="1"/>
          </p:cNvPicPr>
          <p:nvPr/>
        </p:nvPicPr>
        <p:blipFill>
          <a:blip r:embed="rId3"/>
          <a:stretch>
            <a:fillRect/>
          </a:stretch>
        </p:blipFill>
        <p:spPr>
          <a:xfrm>
            <a:off x="5657826" y="4434210"/>
            <a:ext cx="3196735" cy="1537275"/>
          </a:xfrm>
          <a:prstGeom prst="rect">
            <a:avLst/>
          </a:prstGeom>
        </p:spPr>
      </p:pic>
      <p:pic>
        <p:nvPicPr>
          <p:cNvPr id="5" name="图片 4"/>
          <p:cNvPicPr>
            <a:picLocks noChangeAspect="1"/>
          </p:cNvPicPr>
          <p:nvPr/>
        </p:nvPicPr>
        <p:blipFill>
          <a:blip r:embed="rId4"/>
          <a:stretch>
            <a:fillRect/>
          </a:stretch>
        </p:blipFill>
        <p:spPr>
          <a:xfrm>
            <a:off x="5597316" y="2508060"/>
            <a:ext cx="3257245" cy="1519546"/>
          </a:xfrm>
          <a:prstGeom prst="rect">
            <a:avLst/>
          </a:prstGeom>
        </p:spPr>
      </p:pic>
    </p:spTree>
    <p:extLst>
      <p:ext uri="{BB962C8B-B14F-4D97-AF65-F5344CB8AC3E}">
        <p14:creationId xmlns:p14="http://schemas.microsoft.com/office/powerpoint/2010/main" val="1024763721"/>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sz="3600" b="1" dirty="0">
                <a:latin typeface="Calibri" panose="020F0502020204030204" pitchFamily="34" charset="0"/>
                <a:ea typeface="微软雅黑" panose="020B0503020204020204" pitchFamily="34" charset="-122"/>
                <a:cs typeface="Calibri" panose="020F0502020204030204" pitchFamily="34" charset="0"/>
              </a:rPr>
              <a:t>Section 2 Outline</a:t>
            </a:r>
            <a:endParaRPr lang="en-US" b="1"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Content Placeholder 2">
            <a:extLst>
              <a:ext uri="{FF2B5EF4-FFF2-40B4-BE49-F238E27FC236}">
                <a16:creationId xmlns:a16="http://schemas.microsoft.com/office/drawing/2014/main" id="{FE374A91-5687-4790-A58A-36FC48C127B0}"/>
              </a:ext>
            </a:extLst>
          </p:cNvPr>
          <p:cNvSpPr>
            <a:spLocks noGrp="1"/>
          </p:cNvSpPr>
          <p:nvPr>
            <p:ph idx="1"/>
          </p:nvPr>
        </p:nvSpPr>
        <p:spPr/>
        <p:txBody>
          <a:bodyPr>
            <a:normAutofit/>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Change the result of the web calculator</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object representing an HTML element</a:t>
            </a:r>
          </a:p>
          <a:p>
            <a:r>
              <a:rPr lang="en-US" altLang="zh-CN" dirty="0">
                <a:latin typeface="Calibri" panose="020F0502020204030204" pitchFamily="34" charset="0"/>
                <a:ea typeface="微软雅黑" panose="020B0503020204020204" pitchFamily="34" charset="-122"/>
                <a:cs typeface="Calibri" panose="020F0502020204030204" pitchFamily="34" charset="0"/>
              </a:rPr>
              <a:t>Read input operands</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JavaScript "onclick" event</a:t>
            </a:r>
          </a:p>
          <a:p>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Perform the selected computation</a:t>
            </a:r>
          </a:p>
          <a:p>
            <a:pPr lvl="1"/>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JavaScript Array object</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JavaScript for-loop</a:t>
            </a:r>
          </a:p>
        </p:txBody>
      </p:sp>
      <p:sp>
        <p:nvSpPr>
          <p:cNvPr id="4" name="灯片编号占位符 3"/>
          <p:cNvSpPr>
            <a:spLocks noGrp="1"/>
          </p:cNvSpPr>
          <p:nvPr>
            <p:ph type="sldNum" sz="quarter" idx="12"/>
          </p:nvPr>
        </p:nvSpPr>
        <p:spPr/>
        <p:txBody>
          <a:bodyPr/>
          <a:lstStyle/>
          <a:p>
            <a:fld id="{B624FEA1-8D4F-4C27-B315-433CCAC1694E}" type="slidenum">
              <a:rPr lang="en-US" altLang="zh-CN" kern="0" smtClean="0">
                <a:solidFill>
                  <a:srgbClr val="000000"/>
                </a:solidFill>
              </a:rPr>
              <a:pPr/>
              <a:t>52</a:t>
            </a:fld>
            <a:endParaRPr lang="en-US" altLang="zh-CN" kern="0" dirty="0">
              <a:solidFill>
                <a:srgbClr val="000000"/>
              </a:solidFill>
            </a:endParaRPr>
          </a:p>
        </p:txBody>
      </p:sp>
    </p:spTree>
    <p:extLst>
      <p:ext uri="{BB962C8B-B14F-4D97-AF65-F5344CB8AC3E}">
        <p14:creationId xmlns:p14="http://schemas.microsoft.com/office/powerpoint/2010/main" val="1267557638"/>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31B5149-13CE-4804-AE85-D7B4870BA809}"/>
              </a:ext>
            </a:extLst>
          </p:cNvPr>
          <p:cNvSpPr>
            <a:spLocks noGrp="1"/>
          </p:cNvSpPr>
          <p:nvPr>
            <p:ph type="title"/>
          </p:nvPr>
        </p:nvSpPr>
        <p:spPr>
          <a:xfrm>
            <a:off x="251521" y="122238"/>
            <a:ext cx="7801098" cy="858490"/>
          </a:xfrm>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sz="3600" dirty="0">
                <a:latin typeface="Calibri" panose="020F0502020204030204" pitchFamily="34" charset="0"/>
                <a:ea typeface="微软雅黑" panose="020B0503020204020204" pitchFamily="34" charset="-122"/>
                <a:cs typeface="Calibri" panose="020F0502020204030204" pitchFamily="34" charset="0"/>
              </a:rPr>
              <a:t> </a:t>
            </a:r>
            <a:r>
              <a:rPr lang="en-US" altLang="zh-CN" sz="3600" dirty="0">
                <a:latin typeface="Calibri" panose="020F0502020204030204" pitchFamily="34" charset="0"/>
                <a:ea typeface="微软雅黑" panose="020B0503020204020204" pitchFamily="34" charset="-122"/>
                <a:cs typeface="Calibri" panose="020F0502020204030204" pitchFamily="34" charset="0"/>
              </a:rPr>
              <a:t>Programming—Array object</a:t>
            </a:r>
            <a:endParaRPr lang="en-US" sz="3600" dirty="0">
              <a:latin typeface="Calibri" panose="020F0502020204030204" pitchFamily="34" charset="0"/>
              <a:ea typeface="微软雅黑" panose="020B0503020204020204" pitchFamily="34" charset="-122"/>
              <a:cs typeface="Calibri" panose="020F0502020204030204" pitchFamily="34" charset="0"/>
            </a:endParaRPr>
          </a:p>
        </p:txBody>
      </p:sp>
      <p:sp>
        <p:nvSpPr>
          <p:cNvPr id="5" name="内容占位符 2"/>
          <p:cNvSpPr>
            <a:spLocks noGrp="1"/>
          </p:cNvSpPr>
          <p:nvPr>
            <p:ph idx="1"/>
          </p:nvPr>
        </p:nvSpPr>
        <p:spPr>
          <a:xfrm>
            <a:off x="140110" y="1293130"/>
            <a:ext cx="8885903" cy="5229695"/>
          </a:xfrm>
        </p:spPr>
        <p:txBody>
          <a:bodyPr>
            <a:normAutofit/>
          </a:bodyPr>
          <a:lstStyle/>
          <a:p>
            <a:r>
              <a:rPr lang="en-US" altLang="zh-CN" sz="2400" dirty="0">
                <a:latin typeface="Calibri" panose="020F0502020204030204" pitchFamily="34" charset="0"/>
                <a:ea typeface="微软雅黑" panose="020B0503020204020204" pitchFamily="34" charset="-122"/>
                <a:cs typeface="Calibri" panose="020F0502020204030204" pitchFamily="34" charset="0"/>
              </a:rPr>
              <a:t>Tom reads the two operands of the calculator successfully, but he still needs to run the computing process, so he uses an array to store the five types of computation:  </a:t>
            </a:r>
          </a:p>
          <a:p>
            <a:pPr lvl="1"/>
            <a:r>
              <a:rPr lang="en-US" altLang="zh-CN" sz="2000" b="1" dirty="0">
                <a:latin typeface="Calibri" panose="020F0502020204030204" pitchFamily="34" charset="0"/>
                <a:ea typeface="微软雅黑" panose="020B0503020204020204" pitchFamily="34" charset="-122"/>
                <a:cs typeface="Calibri" panose="020F0502020204030204" pitchFamily="34" charset="0"/>
              </a:rPr>
              <a:t>Create</a:t>
            </a:r>
            <a:r>
              <a:rPr lang="en-US" altLang="zh-CN" sz="2000" dirty="0">
                <a:latin typeface="Calibri" panose="020F0502020204030204" pitchFamily="34" charset="0"/>
                <a:ea typeface="微软雅黑" panose="020B0503020204020204" pitchFamily="34" charset="-122"/>
                <a:cs typeface="Calibri" panose="020F0502020204030204" pitchFamily="34" charset="0"/>
              </a:rPr>
              <a:t> an Array</a:t>
            </a:r>
            <a:r>
              <a:rPr lang="zh-CN" altLang="en-US" sz="2000" dirty="0">
                <a:latin typeface="Calibri" panose="020F0502020204030204" pitchFamily="34" charset="0"/>
                <a:ea typeface="微软雅黑" panose="020B0503020204020204" pitchFamily="34" charset="-122"/>
                <a:cs typeface="Calibri" panose="020F0502020204030204" pitchFamily="34" charset="0"/>
              </a:rPr>
              <a:t> </a:t>
            </a:r>
            <a:r>
              <a:rPr lang="en-US" altLang="zh-CN" sz="2000" dirty="0">
                <a:latin typeface="Calibri" panose="020F0502020204030204" pitchFamily="34" charset="0"/>
                <a:ea typeface="微软雅黑" panose="020B0503020204020204" pitchFamily="34" charset="-122"/>
                <a:cs typeface="Calibri" panose="020F0502020204030204" pitchFamily="34" charset="0"/>
              </a:rPr>
              <a:t>object</a:t>
            </a:r>
            <a:endParaRPr lang="en-US" altLang="zh-CN" sz="2000" b="1" dirty="0">
              <a:latin typeface="Calibri" panose="020F0502020204030204" pitchFamily="34" charset="0"/>
              <a:ea typeface="微软雅黑" panose="020B0503020204020204" pitchFamily="34" charset="-122"/>
              <a:cs typeface="Calibri" panose="020F0502020204030204" pitchFamily="34" charset="0"/>
            </a:endParaRPr>
          </a:p>
          <a:p>
            <a:pPr marL="914400" lvl="2" indent="0">
              <a:buNone/>
            </a:pPr>
            <a:r>
              <a:rPr lang="en-US" altLang="zh-CN" sz="1800" dirty="0">
                <a:latin typeface="Calibri" panose="020F0502020204030204" pitchFamily="34" charset="0"/>
                <a:ea typeface="微软雅黑" panose="020B0503020204020204" pitchFamily="34" charset="-122"/>
                <a:cs typeface="Calibri" panose="020F0502020204030204" pitchFamily="34" charset="0"/>
              </a:rPr>
              <a:t>var ar = new Array();  	// variable ar stores an array (</a:t>
            </a:r>
            <a:r>
              <a:rPr lang="en-US" altLang="zh-CN" sz="1800" dirty="0">
                <a:solidFill>
                  <a:srgbClr val="FF0000"/>
                </a:solidFill>
                <a:latin typeface="Calibri" panose="020F0502020204030204" pitchFamily="34" charset="0"/>
                <a:ea typeface="微软雅黑" panose="020B0503020204020204" pitchFamily="34" charset="-122"/>
                <a:cs typeface="Calibri" panose="020F0502020204030204" pitchFamily="34" charset="0"/>
              </a:rPr>
              <a:t>No length specified, just                       </a:t>
            </a:r>
          </a:p>
          <a:p>
            <a:pPr marL="914400" lvl="2" indent="0">
              <a:buNone/>
            </a:pPr>
            <a:r>
              <a:rPr lang="en-US" altLang="zh-CN" sz="1800" dirty="0">
                <a:solidFill>
                  <a:srgbClr val="FF0000"/>
                </a:solidFill>
                <a:latin typeface="Calibri" panose="020F0502020204030204" pitchFamily="34" charset="0"/>
                <a:ea typeface="微软雅黑" panose="020B0503020204020204" pitchFamily="34" charset="-122"/>
                <a:cs typeface="Calibri" panose="020F0502020204030204" pitchFamily="34" charset="0"/>
              </a:rPr>
              <a:t>                                                   </a:t>
            </a:r>
            <a:r>
              <a:rPr lang="en-US" altLang="zh-CN" sz="1800" dirty="0">
                <a:latin typeface="Calibri" panose="020F0502020204030204" pitchFamily="34" charset="0"/>
                <a:ea typeface="微软雅黑" panose="020B0503020204020204" pitchFamily="34" charset="-122"/>
                <a:cs typeface="Calibri" panose="020F0502020204030204" pitchFamily="34" charset="0"/>
              </a:rPr>
              <a:t> // </a:t>
            </a:r>
            <a:r>
              <a:rPr lang="en-US" altLang="zh-CN" sz="1800" dirty="0">
                <a:solidFill>
                  <a:srgbClr val="FF0000"/>
                </a:solidFill>
                <a:latin typeface="Calibri" panose="020F0502020204030204" pitchFamily="34" charset="0"/>
                <a:ea typeface="微软雅黑" panose="020B0503020204020204" pitchFamily="34" charset="-122"/>
                <a:cs typeface="Calibri" panose="020F0502020204030204" pitchFamily="34" charset="0"/>
              </a:rPr>
              <a:t>assign, the length will be determined automatically</a:t>
            </a:r>
            <a:r>
              <a:rPr lang="en-US" altLang="zh-CN" sz="1800" dirty="0">
                <a:latin typeface="Calibri" panose="020F0502020204030204" pitchFamily="34" charset="0"/>
                <a:ea typeface="微软雅黑" panose="020B0503020204020204" pitchFamily="34" charset="-122"/>
                <a:cs typeface="Calibri" panose="020F0502020204030204" pitchFamily="34" charset="0"/>
              </a:rPr>
              <a:t>)</a:t>
            </a:r>
          </a:p>
          <a:p>
            <a:pPr marL="914400" lvl="2" indent="0">
              <a:buNone/>
            </a:pPr>
            <a:r>
              <a:rPr lang="en-US" altLang="zh-CN" sz="1800" dirty="0">
                <a:latin typeface="Calibri" panose="020F0502020204030204" pitchFamily="34" charset="0"/>
                <a:ea typeface="微软雅黑" panose="020B0503020204020204" pitchFamily="34" charset="-122"/>
                <a:cs typeface="Calibri" panose="020F0502020204030204" pitchFamily="34" charset="0"/>
              </a:rPr>
              <a:t>var ar = ["Java", "Script"];	// create an array using "[]"</a:t>
            </a:r>
          </a:p>
          <a:p>
            <a:pPr marL="914400" lvl="2" indent="0">
              <a:buNone/>
            </a:pPr>
            <a:r>
              <a:rPr lang="en-US" altLang="zh-CN" sz="1800" dirty="0">
                <a:latin typeface="Calibri" panose="020F0502020204030204" pitchFamily="34" charset="0"/>
                <a:ea typeface="微软雅黑" panose="020B0503020204020204" pitchFamily="34" charset="-122"/>
                <a:cs typeface="Calibri" panose="020F0502020204030204" pitchFamily="34" charset="0"/>
              </a:rPr>
              <a:t>var ar = [0, "ABC", [true,false]];   // one array can have different types of elements, </a:t>
            </a:r>
          </a:p>
          <a:p>
            <a:pPr marL="914400" lvl="2" indent="0">
              <a:buNone/>
            </a:pPr>
            <a:r>
              <a:rPr lang="en-US" altLang="zh-CN" sz="1800" dirty="0">
                <a:latin typeface="Calibri" panose="020F0502020204030204" pitchFamily="34" charset="0"/>
                <a:ea typeface="微软雅黑" panose="020B0503020204020204" pitchFamily="34" charset="-122"/>
                <a:cs typeface="Calibri" panose="020F0502020204030204" pitchFamily="34" charset="0"/>
              </a:rPr>
              <a:t>                                                          // and the index starts from 0</a:t>
            </a:r>
          </a:p>
          <a:p>
            <a:pPr lvl="1"/>
            <a:r>
              <a:rPr lang="en-US" altLang="zh-CN" sz="2000" b="1" dirty="0">
                <a:latin typeface="Calibri" panose="020F0502020204030204" pitchFamily="34" charset="0"/>
                <a:ea typeface="微软雅黑" panose="020B0503020204020204" pitchFamily="34" charset="-122"/>
                <a:cs typeface="Calibri" panose="020F0502020204030204" pitchFamily="34" charset="0"/>
              </a:rPr>
              <a:t>Change</a:t>
            </a:r>
            <a:r>
              <a:rPr lang="en-US" altLang="zh-CN" sz="2000" dirty="0">
                <a:latin typeface="Calibri" panose="020F0502020204030204" pitchFamily="34" charset="0"/>
                <a:ea typeface="微软雅黑" panose="020B0503020204020204" pitchFamily="34" charset="-122"/>
                <a:cs typeface="Calibri" panose="020F0502020204030204" pitchFamily="34" charset="0"/>
              </a:rPr>
              <a:t> an element of an array</a:t>
            </a:r>
            <a:endParaRPr lang="en-US" altLang="zh-CN" sz="2000" b="1" dirty="0">
              <a:latin typeface="Calibri" panose="020F0502020204030204" pitchFamily="34" charset="0"/>
              <a:ea typeface="微软雅黑" panose="020B0503020204020204" pitchFamily="34" charset="-122"/>
              <a:cs typeface="Calibri" panose="020F0502020204030204" pitchFamily="34" charset="0"/>
            </a:endParaRPr>
          </a:p>
          <a:p>
            <a:pPr marL="914400" lvl="2" indent="0">
              <a:buNone/>
            </a:pPr>
            <a:r>
              <a:rPr lang="en-US" altLang="zh-CN" sz="1800" dirty="0">
                <a:latin typeface="Calibri" panose="020F0502020204030204" pitchFamily="34" charset="0"/>
                <a:ea typeface="微软雅黑" panose="020B0503020204020204" pitchFamily="34" charset="-122"/>
                <a:cs typeface="Calibri" panose="020F0502020204030204" pitchFamily="34" charset="0"/>
              </a:rPr>
              <a:t>ar[0]=1;</a:t>
            </a:r>
          </a:p>
          <a:p>
            <a:pPr lvl="1"/>
            <a:r>
              <a:rPr lang="en-US" altLang="zh-CN" sz="2000" b="1" dirty="0">
                <a:latin typeface="Calibri" panose="020F0502020204030204" pitchFamily="34" charset="0"/>
                <a:ea typeface="微软雅黑" panose="020B0503020204020204" pitchFamily="34" charset="-122"/>
                <a:cs typeface="Calibri" panose="020F0502020204030204" pitchFamily="34" charset="0"/>
              </a:rPr>
              <a:t>Property</a:t>
            </a:r>
            <a:r>
              <a:rPr lang="en-US" altLang="zh-CN" sz="2000" dirty="0">
                <a:latin typeface="Calibri" panose="020F0502020204030204" pitchFamily="34" charset="0"/>
                <a:ea typeface="微软雅黑" panose="020B0503020204020204" pitchFamily="34" charset="-122"/>
                <a:cs typeface="Calibri" panose="020F0502020204030204" pitchFamily="34" charset="0"/>
              </a:rPr>
              <a:t> of an array</a:t>
            </a:r>
            <a:endParaRPr lang="en-US" altLang="zh-CN" sz="2000" b="1" dirty="0">
              <a:latin typeface="Calibri" panose="020F0502020204030204" pitchFamily="34" charset="0"/>
              <a:ea typeface="微软雅黑" panose="020B0503020204020204" pitchFamily="34" charset="-122"/>
              <a:cs typeface="Calibri" panose="020F0502020204030204" pitchFamily="34" charset="0"/>
            </a:endParaRPr>
          </a:p>
          <a:p>
            <a:pPr marL="914400" lvl="2" indent="0">
              <a:buNone/>
            </a:pPr>
            <a:r>
              <a:rPr lang="en-US" altLang="zh-CN" sz="1800" dirty="0">
                <a:latin typeface="Calibri" panose="020F0502020204030204" pitchFamily="34" charset="0"/>
                <a:ea typeface="微软雅黑" panose="020B0503020204020204" pitchFamily="34" charset="-122"/>
                <a:cs typeface="Calibri" panose="020F0502020204030204" pitchFamily="34" charset="0"/>
              </a:rPr>
              <a:t>var ar=[0,1,2];</a:t>
            </a:r>
          </a:p>
          <a:p>
            <a:pPr marL="914400" lvl="2" indent="0">
              <a:buNone/>
            </a:pPr>
            <a:r>
              <a:rPr lang="en-US" altLang="zh-CN" sz="1800" dirty="0">
                <a:latin typeface="Calibri" panose="020F0502020204030204" pitchFamily="34" charset="0"/>
                <a:ea typeface="微软雅黑" panose="020B0503020204020204" pitchFamily="34" charset="-122"/>
                <a:cs typeface="Calibri" panose="020F0502020204030204" pitchFamily="34" charset="0"/>
              </a:rPr>
              <a:t>var len = </a:t>
            </a:r>
            <a:r>
              <a:rPr lang="en-US" altLang="zh-CN" sz="1800" dirty="0">
                <a:solidFill>
                  <a:srgbClr val="0070C0"/>
                </a:solidFill>
                <a:latin typeface="Calibri" panose="020F0502020204030204" pitchFamily="34" charset="0"/>
                <a:ea typeface="微软雅黑" panose="020B0503020204020204" pitchFamily="34" charset="-122"/>
                <a:cs typeface="Calibri" panose="020F0502020204030204" pitchFamily="34" charset="0"/>
              </a:rPr>
              <a:t>ar.length</a:t>
            </a:r>
            <a:r>
              <a:rPr lang="en-US" altLang="zh-CN" sz="1800" dirty="0">
                <a:latin typeface="Calibri" panose="020F0502020204030204" pitchFamily="34" charset="0"/>
                <a:ea typeface="微软雅黑" panose="020B0503020204020204" pitchFamily="34" charset="-122"/>
                <a:cs typeface="Calibri" panose="020F0502020204030204" pitchFamily="34" charset="0"/>
              </a:rPr>
              <a:t>; // len=3, which is the length of the array</a:t>
            </a:r>
          </a:p>
        </p:txBody>
      </p:sp>
      <p:sp>
        <p:nvSpPr>
          <p:cNvPr id="2" name="灯片编号占位符 1"/>
          <p:cNvSpPr>
            <a:spLocks noGrp="1"/>
          </p:cNvSpPr>
          <p:nvPr>
            <p:ph type="sldNum" sz="quarter" idx="12"/>
          </p:nvPr>
        </p:nvSpPr>
        <p:spPr/>
        <p:txBody>
          <a:bodyPr/>
          <a:lstStyle/>
          <a:p>
            <a:fld id="{B624FEA1-8D4F-4C27-B315-433CCAC1694E}" type="slidenum">
              <a:rPr lang="en-US" altLang="zh-CN" kern="0" smtClean="0">
                <a:solidFill>
                  <a:srgbClr val="000000"/>
                </a:solidFill>
              </a:rPr>
              <a:pPr/>
              <a:t>53</a:t>
            </a:fld>
            <a:endParaRPr lang="en-US" altLang="zh-CN" kern="0" dirty="0">
              <a:solidFill>
                <a:srgbClr val="000000"/>
              </a:solidFill>
            </a:endParaRPr>
          </a:p>
        </p:txBody>
      </p:sp>
    </p:spTree>
    <p:extLst>
      <p:ext uri="{BB962C8B-B14F-4D97-AF65-F5344CB8AC3E}">
        <p14:creationId xmlns:p14="http://schemas.microsoft.com/office/powerpoint/2010/main" val="2351087643"/>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671416" y="1669708"/>
            <a:ext cx="2962543" cy="1449755"/>
          </a:xfrm>
          <a:prstGeom prst="rect">
            <a:avLst/>
          </a:prstGeom>
        </p:spPr>
      </p:pic>
      <p:pic>
        <p:nvPicPr>
          <p:cNvPr id="5" name="图片 4"/>
          <p:cNvPicPr>
            <a:picLocks noChangeAspect="1"/>
          </p:cNvPicPr>
          <p:nvPr/>
        </p:nvPicPr>
        <p:blipFill>
          <a:blip r:embed="rId4"/>
          <a:stretch>
            <a:fillRect/>
          </a:stretch>
        </p:blipFill>
        <p:spPr>
          <a:xfrm>
            <a:off x="5671416" y="3468388"/>
            <a:ext cx="2962543" cy="1435748"/>
          </a:xfrm>
          <a:prstGeom prst="rect">
            <a:avLst/>
          </a:prstGeom>
        </p:spPr>
      </p:pic>
      <p:sp>
        <p:nvSpPr>
          <p:cNvPr id="17" name="矩形 16"/>
          <p:cNvSpPr/>
          <p:nvPr/>
        </p:nvSpPr>
        <p:spPr>
          <a:xfrm>
            <a:off x="69306" y="1150472"/>
            <a:ext cx="5217191" cy="5078313"/>
          </a:xfrm>
          <a:prstGeom prst="rect">
            <a:avLst/>
          </a:prstGeom>
          <a:ln>
            <a:solidFill>
              <a:schemeClr val="accent1"/>
            </a:solidFill>
          </a:ln>
        </p:spPr>
        <p:txBody>
          <a:bodyPr wrap="square">
            <a:spAutoFit/>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&lt;script&gt;</a:t>
            </a:r>
          </a:p>
          <a:p>
            <a:r>
              <a:rPr lang="en-US" altLang="zh-CN" dirty="0">
                <a:latin typeface="Calibri" panose="020F0502020204030204" pitchFamily="34" charset="0"/>
                <a:ea typeface="微软雅黑" panose="020B0503020204020204" pitchFamily="34" charset="-122"/>
                <a:cs typeface="Calibri" panose="020F0502020204030204" pitchFamily="34" charset="0"/>
              </a:rPr>
              <a:t>…</a:t>
            </a:r>
          </a:p>
          <a:p>
            <a:r>
              <a:rPr lang="en-US" altLang="zh-CN" dirty="0">
                <a:solidFill>
                  <a:srgbClr val="FF0000"/>
                </a:solidFill>
                <a:latin typeface="Calibri" panose="020F0502020204030204" pitchFamily="34" charset="0"/>
                <a:cs typeface="Calibri" panose="020F0502020204030204" pitchFamily="34" charset="0"/>
              </a:rPr>
              <a:t>function add(x,y){ return x+y; } //Add</a:t>
            </a:r>
          </a:p>
          <a:p>
            <a:r>
              <a:rPr lang="en-US" altLang="zh-CN" dirty="0">
                <a:solidFill>
                  <a:srgbClr val="FF0000"/>
                </a:solidFill>
                <a:latin typeface="Calibri" panose="020F0502020204030204" pitchFamily="34" charset="0"/>
                <a:cs typeface="Calibri" panose="020F0502020204030204" pitchFamily="34" charset="0"/>
              </a:rPr>
              <a:t>function sub(x,y){ return x-y; } //Sub</a:t>
            </a:r>
          </a:p>
          <a:p>
            <a:r>
              <a:rPr lang="en-US" altLang="zh-CN" dirty="0">
                <a:solidFill>
                  <a:srgbClr val="FF0000"/>
                </a:solidFill>
                <a:latin typeface="Calibri" panose="020F0502020204030204" pitchFamily="34" charset="0"/>
                <a:cs typeface="Calibri" panose="020F0502020204030204" pitchFamily="34" charset="0"/>
              </a:rPr>
              <a:t>function mul(x,y){ return x*y; } //</a:t>
            </a:r>
            <a:r>
              <a:rPr lang="en-US" altLang="zh-CN" dirty="0" err="1">
                <a:solidFill>
                  <a:srgbClr val="FF0000"/>
                </a:solidFill>
                <a:latin typeface="Calibri" panose="020F0502020204030204" pitchFamily="34" charset="0"/>
                <a:cs typeface="Calibri" panose="020F0502020204030204" pitchFamily="34" charset="0"/>
              </a:rPr>
              <a:t>Mul</a:t>
            </a:r>
            <a:endParaRPr lang="en-US" altLang="zh-CN" dirty="0">
              <a:solidFill>
                <a:srgbClr val="FF0000"/>
              </a:solidFill>
              <a:latin typeface="Calibri" panose="020F0502020204030204" pitchFamily="34" charset="0"/>
              <a:cs typeface="Calibri" panose="020F0502020204030204" pitchFamily="34" charset="0"/>
            </a:endParaRPr>
          </a:p>
          <a:p>
            <a:r>
              <a:rPr lang="en-US" altLang="zh-CN" dirty="0">
                <a:solidFill>
                  <a:srgbClr val="FF0000"/>
                </a:solidFill>
                <a:latin typeface="Calibri" panose="020F0502020204030204" pitchFamily="34" charset="0"/>
                <a:cs typeface="Calibri" panose="020F0502020204030204" pitchFamily="34" charset="0"/>
              </a:rPr>
              <a:t>function div(</a:t>
            </a:r>
            <a:r>
              <a:rPr lang="en-US" altLang="zh-CN" dirty="0" err="1">
                <a:solidFill>
                  <a:srgbClr val="FF0000"/>
                </a:solidFill>
                <a:latin typeface="Calibri" panose="020F0502020204030204" pitchFamily="34" charset="0"/>
                <a:cs typeface="Calibri" panose="020F0502020204030204" pitchFamily="34" charset="0"/>
              </a:rPr>
              <a:t>x,y</a:t>
            </a:r>
            <a:r>
              <a:rPr lang="en-US" altLang="zh-CN" dirty="0">
                <a:solidFill>
                  <a:srgbClr val="FF0000"/>
                </a:solidFill>
                <a:latin typeface="Calibri" panose="020F0502020204030204" pitchFamily="34" charset="0"/>
                <a:cs typeface="Calibri" panose="020F0502020204030204" pitchFamily="34" charset="0"/>
              </a:rPr>
              <a:t>){ return x/y; } //</a:t>
            </a:r>
            <a:r>
              <a:rPr lang="en-US" altLang="zh-CN" dirty="0" err="1">
                <a:solidFill>
                  <a:srgbClr val="FF0000"/>
                </a:solidFill>
                <a:latin typeface="Calibri" panose="020F0502020204030204" pitchFamily="34" charset="0"/>
                <a:cs typeface="Calibri" panose="020F0502020204030204" pitchFamily="34" charset="0"/>
              </a:rPr>
              <a:t>Div</a:t>
            </a:r>
            <a:endParaRPr lang="en-US" altLang="zh-CN" dirty="0">
              <a:solidFill>
                <a:srgbClr val="FF0000"/>
              </a:solidFill>
              <a:latin typeface="Calibri" panose="020F0502020204030204" pitchFamily="34" charset="0"/>
              <a:cs typeface="Calibri" panose="020F0502020204030204" pitchFamily="34" charset="0"/>
            </a:endParaRPr>
          </a:p>
          <a:p>
            <a:r>
              <a:rPr lang="en-US" altLang="zh-CN" dirty="0">
                <a:solidFill>
                  <a:srgbClr val="FF0000"/>
                </a:solidFill>
                <a:latin typeface="Calibri" panose="020F0502020204030204" pitchFamily="34" charset="0"/>
                <a:cs typeface="Calibri" panose="020F0502020204030204" pitchFamily="34" charset="0"/>
              </a:rPr>
              <a:t>function mod(</a:t>
            </a:r>
            <a:r>
              <a:rPr lang="en-US" altLang="zh-CN" dirty="0" err="1">
                <a:solidFill>
                  <a:srgbClr val="FF0000"/>
                </a:solidFill>
                <a:latin typeface="Calibri" panose="020F0502020204030204" pitchFamily="34" charset="0"/>
                <a:cs typeface="Calibri" panose="020F0502020204030204" pitchFamily="34" charset="0"/>
              </a:rPr>
              <a:t>x,y</a:t>
            </a:r>
            <a:r>
              <a:rPr lang="en-US" altLang="zh-CN" dirty="0">
                <a:solidFill>
                  <a:srgbClr val="FF0000"/>
                </a:solidFill>
                <a:latin typeface="Calibri" panose="020F0502020204030204" pitchFamily="34" charset="0"/>
                <a:cs typeface="Calibri" panose="020F0502020204030204" pitchFamily="34" charset="0"/>
              </a:rPr>
              <a:t>){ return </a:t>
            </a:r>
            <a:r>
              <a:rPr lang="en-US" altLang="zh-CN" dirty="0" err="1">
                <a:solidFill>
                  <a:srgbClr val="FF0000"/>
                </a:solidFill>
                <a:latin typeface="Calibri" panose="020F0502020204030204" pitchFamily="34" charset="0"/>
                <a:cs typeface="Calibri" panose="020F0502020204030204" pitchFamily="34" charset="0"/>
              </a:rPr>
              <a:t>x%y</a:t>
            </a:r>
            <a:r>
              <a:rPr lang="en-US" altLang="zh-CN" dirty="0">
                <a:solidFill>
                  <a:srgbClr val="FF0000"/>
                </a:solidFill>
                <a:latin typeface="Calibri" panose="020F0502020204030204" pitchFamily="34" charset="0"/>
                <a:cs typeface="Calibri" panose="020F0502020204030204" pitchFamily="34" charset="0"/>
              </a:rPr>
              <a:t>; } //Mod</a:t>
            </a:r>
            <a:endPar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endParaRPr>
          </a:p>
          <a:p>
            <a:r>
              <a:rPr lang="en-US" altLang="zh-CN" dirty="0">
                <a:latin typeface="Calibri" panose="020F0502020204030204" pitchFamily="34" charset="0"/>
                <a:ea typeface="微软雅黑" panose="020B0503020204020204" pitchFamily="34" charset="-122"/>
                <a:cs typeface="Calibri" panose="020F0502020204030204" pitchFamily="34" charset="0"/>
              </a:rPr>
              <a:t>function </a:t>
            </a:r>
            <a:r>
              <a:rPr lang="en-US" altLang="zh-CN" dirty="0" err="1">
                <a:latin typeface="Calibri" panose="020F0502020204030204" pitchFamily="34" charset="0"/>
                <a:ea typeface="微软雅黑" panose="020B0503020204020204" pitchFamily="34" charset="-122"/>
                <a:cs typeface="Calibri" panose="020F0502020204030204" pitchFamily="34" charset="0"/>
              </a:rPr>
              <a:t>run_calculator</a:t>
            </a:r>
            <a:r>
              <a:rPr lang="en-US" altLang="zh-CN" dirty="0">
                <a:latin typeface="Calibri" panose="020F0502020204030204" pitchFamily="34" charset="0"/>
                <a:ea typeface="微软雅黑" panose="020B0503020204020204" pitchFamily="34" charset="-122"/>
                <a:cs typeface="Calibri" panose="020F0502020204030204" pitchFamily="34" charset="0"/>
              </a:rPr>
              <a:t>(){</a:t>
            </a:r>
          </a:p>
          <a:p>
            <a:r>
              <a:rPr lang="en-US" altLang="zh-CN" dirty="0">
                <a:latin typeface="Calibri" panose="020F0502020204030204" pitchFamily="34" charset="0"/>
                <a:cs typeface="Calibri" panose="020F0502020204030204" pitchFamily="34" charset="0"/>
              </a:rPr>
              <a:t>     </a:t>
            </a:r>
            <a:r>
              <a:rPr lang="en-US" altLang="zh-CN" dirty="0" err="1">
                <a:latin typeface="Calibri" panose="020F0502020204030204" pitchFamily="34" charset="0"/>
                <a:cs typeface="Calibri" panose="020F0502020204030204" pitchFamily="34" charset="0"/>
              </a:rPr>
              <a:t>var</a:t>
            </a:r>
            <a:r>
              <a:rPr lang="en-US" altLang="zh-CN" dirty="0">
                <a:latin typeface="Calibri" panose="020F0502020204030204" pitchFamily="34" charset="0"/>
                <a:cs typeface="Calibri" panose="020F0502020204030204" pitchFamily="34" charset="0"/>
              </a:rPr>
              <a:t> operand1 = </a:t>
            </a:r>
            <a:r>
              <a:rPr lang="en-US" altLang="zh-CN" dirty="0" err="1">
                <a:latin typeface="Calibri" panose="020F0502020204030204" pitchFamily="34" charset="0"/>
                <a:cs typeface="Calibri" panose="020F0502020204030204" pitchFamily="34" charset="0"/>
              </a:rPr>
              <a:t>document.getElementById</a:t>
            </a:r>
            <a:r>
              <a:rPr lang="en-US" altLang="zh-CN" dirty="0">
                <a:latin typeface="Calibri" panose="020F0502020204030204" pitchFamily="34" charset="0"/>
                <a:cs typeface="Calibri" panose="020F0502020204030204" pitchFamily="34" charset="0"/>
              </a:rPr>
              <a:t>('operand1').value - 0;</a:t>
            </a:r>
          </a:p>
          <a:p>
            <a:r>
              <a:rPr lang="en-US" altLang="zh-CN" dirty="0">
                <a:latin typeface="Calibri" panose="020F0502020204030204" pitchFamily="34" charset="0"/>
                <a:cs typeface="Calibri" panose="020F0502020204030204" pitchFamily="34" charset="0"/>
              </a:rPr>
              <a:t>     </a:t>
            </a:r>
            <a:r>
              <a:rPr lang="en-US" altLang="zh-CN" dirty="0" err="1">
                <a:latin typeface="Calibri" panose="020F0502020204030204" pitchFamily="34" charset="0"/>
                <a:cs typeface="Calibri" panose="020F0502020204030204" pitchFamily="34" charset="0"/>
              </a:rPr>
              <a:t>var</a:t>
            </a:r>
            <a:r>
              <a:rPr lang="en-US" altLang="zh-CN" dirty="0">
                <a:latin typeface="Calibri" panose="020F0502020204030204" pitchFamily="34" charset="0"/>
                <a:cs typeface="Calibri" panose="020F0502020204030204" pitchFamily="34" charset="0"/>
              </a:rPr>
              <a:t> operand2 = </a:t>
            </a:r>
            <a:r>
              <a:rPr lang="en-US" altLang="zh-CN" dirty="0" err="1">
                <a:latin typeface="Calibri" panose="020F0502020204030204" pitchFamily="34" charset="0"/>
                <a:cs typeface="Calibri" panose="020F0502020204030204" pitchFamily="34" charset="0"/>
              </a:rPr>
              <a:t>document.getElementById</a:t>
            </a:r>
            <a:r>
              <a:rPr lang="en-US" altLang="zh-CN" dirty="0">
                <a:latin typeface="Calibri" panose="020F0502020204030204" pitchFamily="34" charset="0"/>
                <a:cs typeface="Calibri" panose="020F0502020204030204" pitchFamily="34" charset="0"/>
              </a:rPr>
              <a:t>('operand2').value - 0;</a:t>
            </a:r>
          </a:p>
          <a:p>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     </a:t>
            </a:r>
            <a:r>
              <a:rPr lang="en-US" altLang="zh-CN" dirty="0" err="1">
                <a:solidFill>
                  <a:srgbClr val="FF0000"/>
                </a:solidFill>
                <a:latin typeface="Calibri" panose="020F0502020204030204" pitchFamily="34" charset="0"/>
                <a:ea typeface="微软雅黑" panose="020B0503020204020204" pitchFamily="34" charset="-122"/>
                <a:cs typeface="Calibri" panose="020F0502020204030204" pitchFamily="34" charset="0"/>
              </a:rPr>
              <a:t>var</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 </a:t>
            </a:r>
            <a:r>
              <a:rPr lang="en-US" altLang="zh-CN" dirty="0" err="1">
                <a:solidFill>
                  <a:srgbClr val="FF0000"/>
                </a:solidFill>
                <a:latin typeface="Calibri" panose="020F0502020204030204" pitchFamily="34" charset="0"/>
                <a:ea typeface="微软雅黑" panose="020B0503020204020204" pitchFamily="34" charset="-122"/>
                <a:cs typeface="Calibri" panose="020F0502020204030204" pitchFamily="34" charset="0"/>
              </a:rPr>
              <a:t>function_array</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 = [add, sub, </a:t>
            </a:r>
            <a:r>
              <a:rPr lang="en-US" altLang="zh-CN" dirty="0" err="1">
                <a:solidFill>
                  <a:srgbClr val="FF0000"/>
                </a:solidFill>
                <a:latin typeface="Calibri" panose="020F0502020204030204" pitchFamily="34" charset="0"/>
                <a:ea typeface="微软雅黑" panose="020B0503020204020204" pitchFamily="34" charset="-122"/>
                <a:cs typeface="Calibri" panose="020F0502020204030204" pitchFamily="34" charset="0"/>
              </a:rPr>
              <a:t>mul</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 div, mod];</a:t>
            </a:r>
          </a:p>
          <a:p>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     </a:t>
            </a:r>
            <a:r>
              <a:rPr lang="en-US" altLang="zh-CN" dirty="0" err="1">
                <a:solidFill>
                  <a:srgbClr val="FF0000"/>
                </a:solidFill>
                <a:latin typeface="Calibri" panose="020F0502020204030204" pitchFamily="34" charset="0"/>
                <a:ea typeface="微软雅黑" panose="020B0503020204020204" pitchFamily="34" charset="-122"/>
                <a:cs typeface="Calibri" panose="020F0502020204030204" pitchFamily="34" charset="0"/>
              </a:rPr>
              <a:t>var</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 z = </a:t>
            </a:r>
            <a:r>
              <a:rPr lang="en-US" altLang="zh-CN" dirty="0" err="1">
                <a:solidFill>
                  <a:srgbClr val="FF0000"/>
                </a:solidFill>
                <a:latin typeface="Calibri" panose="020F0502020204030204" pitchFamily="34" charset="0"/>
                <a:ea typeface="微软雅黑" panose="020B0503020204020204" pitchFamily="34" charset="-122"/>
                <a:cs typeface="Calibri" panose="020F0502020204030204" pitchFamily="34" charset="0"/>
              </a:rPr>
              <a:t>function_array</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[1](</a:t>
            </a:r>
            <a:r>
              <a:rPr lang="en-US" altLang="zh-CN" dirty="0">
                <a:solidFill>
                  <a:srgbClr val="FF0000"/>
                </a:solidFill>
                <a:latin typeface="Calibri" panose="020F0502020204030204" pitchFamily="34" charset="0"/>
                <a:cs typeface="Calibri" panose="020F0502020204030204" pitchFamily="34" charset="0"/>
              </a:rPr>
              <a:t>operand1</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 </a:t>
            </a:r>
            <a:r>
              <a:rPr lang="en-US" altLang="zh-CN" dirty="0">
                <a:solidFill>
                  <a:srgbClr val="FF0000"/>
                </a:solidFill>
                <a:latin typeface="Calibri" panose="020F0502020204030204" pitchFamily="34" charset="0"/>
                <a:cs typeface="Calibri" panose="020F0502020204030204" pitchFamily="34" charset="0"/>
              </a:rPr>
              <a:t>operand2</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a:t>
            </a:r>
          </a:p>
          <a:p>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     </a:t>
            </a:r>
            <a:r>
              <a:rPr lang="en-US" altLang="zh-CN" dirty="0" err="1">
                <a:solidFill>
                  <a:srgbClr val="FF0000"/>
                </a:solidFill>
                <a:latin typeface="Calibri" panose="020F0502020204030204" pitchFamily="34" charset="0"/>
                <a:ea typeface="微软雅黑" panose="020B0503020204020204" pitchFamily="34" charset="-122"/>
                <a:cs typeface="Calibri" panose="020F0502020204030204" pitchFamily="34" charset="0"/>
              </a:rPr>
              <a:t>document.getElementById</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("result").</a:t>
            </a:r>
            <a:r>
              <a:rPr lang="en-US" altLang="zh-CN" dirty="0" err="1">
                <a:solidFill>
                  <a:srgbClr val="FF0000"/>
                </a:solidFill>
                <a:latin typeface="Calibri" panose="020F0502020204030204" pitchFamily="34" charset="0"/>
                <a:ea typeface="微软雅黑" panose="020B0503020204020204" pitchFamily="34" charset="-122"/>
                <a:cs typeface="Calibri" panose="020F0502020204030204" pitchFamily="34" charset="0"/>
              </a:rPr>
              <a:t>innerHTML</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=z;</a:t>
            </a:r>
          </a:p>
          <a:p>
            <a:r>
              <a:rPr lang="en-US" altLang="zh-CN" dirty="0">
                <a:latin typeface="Calibri" panose="020F0502020204030204" pitchFamily="34" charset="0"/>
                <a:ea typeface="微软雅黑" panose="020B0503020204020204" pitchFamily="34" charset="-122"/>
                <a:cs typeface="Calibri" panose="020F0502020204030204" pitchFamily="34" charset="0"/>
              </a:rPr>
              <a:t>}</a:t>
            </a:r>
          </a:p>
          <a:p>
            <a:r>
              <a:rPr lang="en-US" altLang="zh-CN" dirty="0">
                <a:latin typeface="Calibri" panose="020F0502020204030204" pitchFamily="34" charset="0"/>
                <a:ea typeface="微软雅黑" panose="020B0503020204020204" pitchFamily="34" charset="-122"/>
                <a:cs typeface="Calibri" panose="020F0502020204030204" pitchFamily="34" charset="0"/>
              </a:rPr>
              <a:t>&lt;/script&gt;</a:t>
            </a:r>
          </a:p>
          <a:p>
            <a:endParaRPr lang="zh-CN" altLang="en-US" dirty="0">
              <a:latin typeface="Calibri" panose="020F0502020204030204" pitchFamily="34" charset="0"/>
              <a:ea typeface="微软雅黑" panose="020B0503020204020204" pitchFamily="34" charset="-122"/>
              <a:cs typeface="Calibri" panose="020F0502020204030204" pitchFamily="34" charset="0"/>
            </a:endParaRPr>
          </a:p>
        </p:txBody>
      </p:sp>
      <p:sp>
        <p:nvSpPr>
          <p:cNvPr id="18" name="矩形 17">
            <a:extLst>
              <a:ext uri="{FF2B5EF4-FFF2-40B4-BE49-F238E27FC236}">
                <a16:creationId xmlns:a16="http://schemas.microsoft.com/office/drawing/2014/main" id="{CD0A2398-F674-4760-B5E6-8BA9A0E9AA37}"/>
              </a:ext>
            </a:extLst>
          </p:cNvPr>
          <p:cNvSpPr/>
          <p:nvPr/>
        </p:nvSpPr>
        <p:spPr>
          <a:xfrm>
            <a:off x="5619569" y="1161290"/>
            <a:ext cx="1261884" cy="523220"/>
          </a:xfrm>
          <a:prstGeom prst="rect">
            <a:avLst/>
          </a:prstGeom>
        </p:spPr>
        <p:txBody>
          <a:bodyPr wrap="square">
            <a:spAutoFit/>
          </a:bodyPr>
          <a:lstStyle/>
          <a:p>
            <a:pPr lvl="0"/>
            <a:r>
              <a:rPr lang="en-US" altLang="zh-CN" sz="2800" b="1" dirty="0">
                <a:solidFill>
                  <a:prstClr val="black"/>
                </a:solidFill>
                <a:latin typeface="Calibri" panose="020F0502020204030204" pitchFamily="34" charset="0"/>
                <a:ea typeface="微软雅黑" panose="020B0503020204020204" pitchFamily="34" charset="-122"/>
                <a:cs typeface="Calibri" panose="020F0502020204030204" pitchFamily="34" charset="0"/>
              </a:rPr>
              <a:t>Result:  </a:t>
            </a:r>
            <a:endParaRPr lang="en-US" sz="2800" b="1" dirty="0">
              <a:solidFill>
                <a:prstClr val="black"/>
              </a:solidFill>
              <a:latin typeface="Calibri" panose="020F0502020204030204" pitchFamily="34" charset="0"/>
              <a:ea typeface="微软雅黑" panose="020B0503020204020204" pitchFamily="34" charset="-122"/>
              <a:cs typeface="Calibri" panose="020F0502020204030204" pitchFamily="34" charset="0"/>
            </a:endParaRPr>
          </a:p>
        </p:txBody>
      </p:sp>
      <p:cxnSp>
        <p:nvCxnSpPr>
          <p:cNvPr id="26" name="直接箭头连接符 25"/>
          <p:cNvCxnSpPr/>
          <p:nvPr/>
        </p:nvCxnSpPr>
        <p:spPr>
          <a:xfrm>
            <a:off x="6341806" y="2861187"/>
            <a:ext cx="0" cy="158299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8" name="Title 1">
            <a:extLst>
              <a:ext uri="{FF2B5EF4-FFF2-40B4-BE49-F238E27FC236}">
                <a16:creationId xmlns:a16="http://schemas.microsoft.com/office/drawing/2014/main" id="{731B5149-13CE-4804-AE85-D7B4870BA809}"/>
              </a:ext>
            </a:extLst>
          </p:cNvPr>
          <p:cNvSpPr>
            <a:spLocks noGrp="1"/>
          </p:cNvSpPr>
          <p:nvPr>
            <p:ph type="title"/>
          </p:nvPr>
        </p:nvSpPr>
        <p:spPr>
          <a:xfrm>
            <a:off x="141117" y="149115"/>
            <a:ext cx="5530299" cy="579122"/>
          </a:xfrm>
        </p:spPr>
        <p:txBody>
          <a:bodyPr>
            <a:noAutofit/>
          </a:bodyPr>
          <a:lstStyle/>
          <a:p>
            <a:r>
              <a:rPr lang="en-US" altLang="zh-CN" sz="3600" b="1" dirty="0">
                <a:latin typeface="Calibri" panose="020F0502020204030204" pitchFamily="34" charset="0"/>
                <a:ea typeface="微软雅黑" panose="020B0503020204020204" pitchFamily="34" charset="-122"/>
                <a:cs typeface="Calibri" panose="020F0502020204030204" pitchFamily="34" charset="0"/>
              </a:rPr>
              <a:t>Use an array of functions</a:t>
            </a:r>
            <a:endParaRPr lang="en-US" sz="4000" dirty="0">
              <a:latin typeface="Calibri" panose="020F0502020204030204" pitchFamily="34" charset="0"/>
              <a:ea typeface="微软雅黑" panose="020B0503020204020204" pitchFamily="34" charset="-122"/>
              <a:cs typeface="Calibri" panose="020F0502020204030204" pitchFamily="34" charset="0"/>
            </a:endParaRPr>
          </a:p>
        </p:txBody>
      </p:sp>
      <p:sp>
        <p:nvSpPr>
          <p:cNvPr id="2" name="灯片编号占位符 1"/>
          <p:cNvSpPr>
            <a:spLocks noGrp="1"/>
          </p:cNvSpPr>
          <p:nvPr>
            <p:ph type="sldNum" sz="quarter" idx="12"/>
          </p:nvPr>
        </p:nvSpPr>
        <p:spPr/>
        <p:txBody>
          <a:bodyPr/>
          <a:lstStyle/>
          <a:p>
            <a:fld id="{B624FEA1-8D4F-4C27-B315-433CCAC1694E}" type="slidenum">
              <a:rPr lang="en-US" altLang="zh-CN" kern="0" smtClean="0">
                <a:solidFill>
                  <a:srgbClr val="000000"/>
                </a:solidFill>
              </a:rPr>
              <a:pPr/>
              <a:t>54</a:t>
            </a:fld>
            <a:endParaRPr lang="en-US" altLang="zh-CN" kern="0">
              <a:solidFill>
                <a:srgbClr val="000000"/>
              </a:solidFill>
            </a:endParaRPr>
          </a:p>
        </p:txBody>
      </p:sp>
      <p:sp>
        <p:nvSpPr>
          <p:cNvPr id="10" name="文本框 9"/>
          <p:cNvSpPr txBox="1"/>
          <p:nvPr/>
        </p:nvSpPr>
        <p:spPr>
          <a:xfrm>
            <a:off x="5619569" y="3161435"/>
            <a:ext cx="3536340"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After click </a:t>
            </a:r>
            <a:r>
              <a:rPr lang="en-US" altLang="zh-CN" sz="1600" dirty="0">
                <a:latin typeface="Calibri" panose="020F0502020204030204" pitchFamily="34" charset="0"/>
                <a:ea typeface="微软雅黑" panose="020B0503020204020204" pitchFamily="34" charset="-122"/>
                <a:cs typeface="Calibri" panose="020F0502020204030204" pitchFamily="34" charset="0"/>
              </a:rPr>
              <a:t>"</a:t>
            </a:r>
            <a:r>
              <a:rPr lang="en-US" altLang="zh-CN" sz="1600" dirty="0">
                <a:latin typeface="Calibri" panose="020F0502020204030204" pitchFamily="34" charset="0"/>
                <a:cs typeface="Calibri" panose="020F0502020204030204" pitchFamily="34" charset="0"/>
              </a:rPr>
              <a:t>Compute</a:t>
            </a:r>
            <a:r>
              <a:rPr lang="en-US" altLang="zh-CN" sz="1600" dirty="0">
                <a:latin typeface="Calibri" panose="020F0502020204030204" pitchFamily="34" charset="0"/>
                <a:ea typeface="微软雅黑" panose="020B0503020204020204" pitchFamily="34" charset="-122"/>
                <a:cs typeface="Calibri" panose="020F0502020204030204" pitchFamily="34" charset="0"/>
              </a:rPr>
              <a:t>"</a:t>
            </a:r>
            <a:r>
              <a:rPr lang="en-US" altLang="zh-CN" sz="1600" dirty="0">
                <a:latin typeface="Calibri" panose="020F0502020204030204" pitchFamily="34" charset="0"/>
                <a:cs typeface="Calibri" panose="020F0502020204030204" pitchFamily="34" charset="0"/>
              </a:rPr>
              <a:t> button:  </a:t>
            </a:r>
            <a:endParaRPr lang="zh-CN" altLang="en-US"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69693458"/>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sz="3600" b="1" dirty="0">
                <a:latin typeface="Calibri" panose="020F0502020204030204" pitchFamily="34" charset="0"/>
                <a:ea typeface="微软雅黑" panose="020B0503020204020204" pitchFamily="34" charset="-122"/>
                <a:cs typeface="Calibri" panose="020F0502020204030204" pitchFamily="34" charset="0"/>
              </a:rPr>
              <a:t>Section 2 Outline</a:t>
            </a:r>
            <a:endParaRPr lang="en-US" b="1"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Content Placeholder 2">
            <a:extLst>
              <a:ext uri="{FF2B5EF4-FFF2-40B4-BE49-F238E27FC236}">
                <a16:creationId xmlns:a16="http://schemas.microsoft.com/office/drawing/2014/main" id="{FE374A91-5687-4790-A58A-36FC48C127B0}"/>
              </a:ext>
            </a:extLst>
          </p:cNvPr>
          <p:cNvSpPr>
            <a:spLocks noGrp="1"/>
          </p:cNvSpPr>
          <p:nvPr>
            <p:ph idx="1"/>
          </p:nvPr>
        </p:nvSpPr>
        <p:spPr/>
        <p:txBody>
          <a:bodyPr>
            <a:normAutofit/>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Change the result of the web calculator</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object representing an HTML element</a:t>
            </a:r>
          </a:p>
          <a:p>
            <a:r>
              <a:rPr lang="en-US" altLang="zh-CN" dirty="0">
                <a:latin typeface="Calibri" panose="020F0502020204030204" pitchFamily="34" charset="0"/>
                <a:ea typeface="微软雅黑" panose="020B0503020204020204" pitchFamily="34" charset="-122"/>
                <a:cs typeface="Calibri" panose="020F0502020204030204" pitchFamily="34" charset="0"/>
              </a:rPr>
              <a:t>Read operands user entered</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JavaScript "</a:t>
            </a:r>
            <a:r>
              <a:rPr lang="en-US" altLang="zh-CN" dirty="0" err="1">
                <a:latin typeface="Calibri" panose="020F0502020204030204" pitchFamily="34" charset="0"/>
                <a:ea typeface="微软雅黑" panose="020B0503020204020204" pitchFamily="34" charset="-122"/>
                <a:cs typeface="Calibri" panose="020F0502020204030204" pitchFamily="34" charset="0"/>
              </a:rPr>
              <a:t>onclick</a:t>
            </a:r>
            <a:r>
              <a:rPr lang="en-US" altLang="zh-CN" dirty="0">
                <a:latin typeface="Calibri" panose="020F0502020204030204" pitchFamily="34" charset="0"/>
                <a:ea typeface="微软雅黑" panose="020B0503020204020204" pitchFamily="34" charset="-122"/>
                <a:cs typeface="Calibri" panose="020F0502020204030204" pitchFamily="34" charset="0"/>
              </a:rPr>
              <a:t>" event</a:t>
            </a:r>
          </a:p>
          <a:p>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Perform the selected computation</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JavaScript Array object</a:t>
            </a:r>
          </a:p>
          <a:p>
            <a:pPr lvl="1"/>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JavaScript for-loop</a:t>
            </a:r>
          </a:p>
        </p:txBody>
      </p:sp>
      <p:sp>
        <p:nvSpPr>
          <p:cNvPr id="4" name="灯片编号占位符 3"/>
          <p:cNvSpPr>
            <a:spLocks noGrp="1"/>
          </p:cNvSpPr>
          <p:nvPr>
            <p:ph type="sldNum" sz="quarter" idx="12"/>
          </p:nvPr>
        </p:nvSpPr>
        <p:spPr/>
        <p:txBody>
          <a:bodyPr/>
          <a:lstStyle/>
          <a:p>
            <a:fld id="{B624FEA1-8D4F-4C27-B315-433CCAC1694E}" type="slidenum">
              <a:rPr lang="en-US" altLang="zh-CN" kern="0" smtClean="0">
                <a:solidFill>
                  <a:srgbClr val="000000"/>
                </a:solidFill>
              </a:rPr>
              <a:pPr/>
              <a:t>55</a:t>
            </a:fld>
            <a:endParaRPr lang="en-US" altLang="zh-CN" kern="0">
              <a:solidFill>
                <a:srgbClr val="000000"/>
              </a:solidFill>
            </a:endParaRPr>
          </a:p>
        </p:txBody>
      </p:sp>
    </p:spTree>
    <p:extLst>
      <p:ext uri="{BB962C8B-B14F-4D97-AF65-F5344CB8AC3E}">
        <p14:creationId xmlns:p14="http://schemas.microsoft.com/office/powerpoint/2010/main" val="169768279"/>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sz="3600" dirty="0">
                <a:latin typeface="Calibri" panose="020F0502020204030204" pitchFamily="34" charset="0"/>
                <a:ea typeface="微软雅黑" panose="020B0503020204020204" pitchFamily="34" charset="-122"/>
                <a:cs typeface="Calibri" panose="020F0502020204030204" pitchFamily="34" charset="0"/>
              </a:rPr>
              <a:t> </a:t>
            </a:r>
            <a:r>
              <a:rPr lang="en-US" altLang="zh-CN" sz="3600" dirty="0">
                <a:latin typeface="Calibri" panose="020F0502020204030204" pitchFamily="34" charset="0"/>
                <a:ea typeface="微软雅黑" panose="020B0503020204020204" pitchFamily="34" charset="-122"/>
                <a:cs typeface="Calibri" panose="020F0502020204030204" pitchFamily="34" charset="0"/>
              </a:rPr>
              <a:t>Programming—for loop</a:t>
            </a:r>
            <a:endParaRPr lang="en-US" sz="3600" dirty="0">
              <a:latin typeface="Calibri" panose="020F0502020204030204" pitchFamily="34" charset="0"/>
              <a:ea typeface="微软雅黑" panose="020B0503020204020204" pitchFamily="34" charset="-122"/>
              <a:cs typeface="Calibri" panose="020F0502020204030204" pitchFamily="34" charset="0"/>
            </a:endParaRPr>
          </a:p>
        </p:txBody>
      </p:sp>
      <p:sp>
        <p:nvSpPr>
          <p:cNvPr id="5" name="内容占位符 2"/>
          <p:cNvSpPr>
            <a:spLocks noGrp="1"/>
          </p:cNvSpPr>
          <p:nvPr>
            <p:ph idx="1"/>
          </p:nvPr>
        </p:nvSpPr>
        <p:spPr>
          <a:xfrm>
            <a:off x="494071" y="1214472"/>
            <a:ext cx="8030497" cy="4960187"/>
          </a:xfrm>
        </p:spPr>
        <p:txBody>
          <a:bodyPr>
            <a:normAutofit/>
          </a:bodyPr>
          <a:lstStyle/>
          <a:p>
            <a:r>
              <a:rPr lang="en-US" altLang="zh-CN" sz="2400" dirty="0">
                <a:latin typeface="Calibri" panose="020F0502020204030204" pitchFamily="34" charset="0"/>
                <a:ea typeface="微软雅黑" panose="020B0503020204020204" pitchFamily="34" charset="-122"/>
                <a:cs typeface="Calibri" panose="020F0502020204030204" pitchFamily="34" charset="0"/>
              </a:rPr>
              <a:t>In Tom’s blog, the calculator can only perform one kind of computation, so it still needs to traverse the five options to know the option selected by user. Therefore, Tom learns the knowledge about </a:t>
            </a:r>
            <a:r>
              <a:rPr lang="en-US" altLang="zh-CN" sz="2400" b="1" dirty="0">
                <a:latin typeface="Calibri" panose="020F0502020204030204" pitchFamily="34" charset="0"/>
                <a:ea typeface="微软雅黑" panose="020B0503020204020204" pitchFamily="34" charset="-122"/>
                <a:cs typeface="Calibri" panose="020F0502020204030204" pitchFamily="34" charset="0"/>
              </a:rPr>
              <a:t>for</a:t>
            </a:r>
            <a:r>
              <a:rPr lang="en-US" altLang="zh-CN" sz="2400" dirty="0">
                <a:latin typeface="Calibri" panose="020F0502020204030204" pitchFamily="34" charset="0"/>
                <a:ea typeface="微软雅黑" panose="020B0503020204020204" pitchFamily="34" charset="-122"/>
                <a:cs typeface="Calibri" panose="020F0502020204030204" pitchFamily="34" charset="0"/>
              </a:rPr>
              <a:t> loop:  </a:t>
            </a:r>
          </a:p>
          <a:p>
            <a:r>
              <a:rPr lang="en-US" altLang="zh-CN" sz="2400" dirty="0">
                <a:latin typeface="Calibri" panose="020F0502020204030204" pitchFamily="34" charset="0"/>
                <a:ea typeface="微软雅黑" panose="020B0503020204020204" pitchFamily="34" charset="-122"/>
                <a:cs typeface="Calibri" panose="020F0502020204030204" pitchFamily="34" charset="0"/>
              </a:rPr>
              <a:t>for loop:  </a:t>
            </a:r>
          </a:p>
          <a:p>
            <a:endParaRPr lang="en-US" altLang="zh-CN" sz="2400" dirty="0">
              <a:latin typeface="Calibri" panose="020F0502020204030204" pitchFamily="34" charset="0"/>
              <a:ea typeface="微软雅黑" panose="020B0503020204020204" pitchFamily="34" charset="-122"/>
              <a:cs typeface="Calibri" panose="020F0502020204030204" pitchFamily="34" charset="0"/>
            </a:endParaRPr>
          </a:p>
          <a:p>
            <a:endParaRPr lang="en-US" altLang="zh-CN" sz="2400" dirty="0">
              <a:latin typeface="Calibri" panose="020F0502020204030204" pitchFamily="34" charset="0"/>
              <a:ea typeface="微软雅黑" panose="020B0503020204020204" pitchFamily="34" charset="-122"/>
              <a:cs typeface="Calibri" panose="020F0502020204030204" pitchFamily="34" charset="0"/>
            </a:endParaRPr>
          </a:p>
          <a:p>
            <a:endParaRPr lang="en-US" altLang="zh-CN" sz="2400" dirty="0">
              <a:latin typeface="Calibri" panose="020F0502020204030204" pitchFamily="34" charset="0"/>
              <a:ea typeface="微软雅黑" panose="020B0503020204020204" pitchFamily="34" charset="-122"/>
              <a:cs typeface="Calibri" panose="020F0502020204030204" pitchFamily="34" charset="0"/>
            </a:endParaRPr>
          </a:p>
          <a:p>
            <a:endParaRPr lang="en-US" altLang="zh-CN" sz="2400" dirty="0">
              <a:latin typeface="Calibri" panose="020F0502020204030204" pitchFamily="34" charset="0"/>
              <a:ea typeface="微软雅黑" panose="020B0503020204020204" pitchFamily="34" charset="-122"/>
              <a:cs typeface="Calibri" panose="020F0502020204030204" pitchFamily="34" charset="0"/>
            </a:endParaRPr>
          </a:p>
          <a:p>
            <a:r>
              <a:rPr lang="en-US" altLang="zh-CN" sz="2400" dirty="0">
                <a:latin typeface="Calibri" panose="020F0502020204030204" pitchFamily="34" charset="0"/>
                <a:ea typeface="微软雅黑" panose="020B0503020204020204" pitchFamily="34" charset="-122"/>
                <a:cs typeface="Calibri" panose="020F0502020204030204" pitchFamily="34" charset="0"/>
              </a:rPr>
              <a:t>Similar to for loop in Go, the difference is that there is a pair of parenthesis after for in JS.</a:t>
            </a:r>
          </a:p>
          <a:p>
            <a:endParaRPr lang="en-US" altLang="zh-CN" sz="2400" dirty="0">
              <a:latin typeface="Calibri" panose="020F0502020204030204" pitchFamily="34" charset="0"/>
              <a:ea typeface="微软雅黑" panose="020B0503020204020204" pitchFamily="34" charset="-122"/>
              <a:cs typeface="Calibri" panose="020F0502020204030204" pitchFamily="34" charset="0"/>
            </a:endParaRPr>
          </a:p>
        </p:txBody>
      </p:sp>
      <p:sp>
        <p:nvSpPr>
          <p:cNvPr id="2" name="灯片编号占位符 1"/>
          <p:cNvSpPr>
            <a:spLocks noGrp="1"/>
          </p:cNvSpPr>
          <p:nvPr>
            <p:ph type="sldNum" sz="quarter" idx="12"/>
          </p:nvPr>
        </p:nvSpPr>
        <p:spPr/>
        <p:txBody>
          <a:bodyPr/>
          <a:lstStyle/>
          <a:p>
            <a:fld id="{B624FEA1-8D4F-4C27-B315-433CCAC1694E}" type="slidenum">
              <a:rPr lang="en-US" altLang="zh-CN" kern="0" smtClean="0">
                <a:solidFill>
                  <a:srgbClr val="000000"/>
                </a:solidFill>
              </a:rPr>
              <a:pPr/>
              <a:t>56</a:t>
            </a:fld>
            <a:endParaRPr lang="en-US" altLang="zh-CN" kern="0">
              <a:solidFill>
                <a:srgbClr val="000000"/>
              </a:solidFill>
            </a:endParaRPr>
          </a:p>
        </p:txBody>
      </p:sp>
      <p:sp>
        <p:nvSpPr>
          <p:cNvPr id="6" name="矩形 5"/>
          <p:cNvSpPr/>
          <p:nvPr/>
        </p:nvSpPr>
        <p:spPr>
          <a:xfrm>
            <a:off x="583530" y="3255344"/>
            <a:ext cx="8048949" cy="1515800"/>
          </a:xfrm>
          <a:prstGeom prst="rect">
            <a:avLst/>
          </a:prstGeom>
          <a:ln>
            <a:solidFill>
              <a:schemeClr val="accent1"/>
            </a:solidFill>
          </a:ln>
        </p:spPr>
        <p:txBody>
          <a:bodyPr wrap="square">
            <a:spAutoFit/>
          </a:bodyPr>
          <a:lstStyle/>
          <a:p>
            <a:pPr marL="342900" indent="-342900">
              <a:lnSpc>
                <a:spcPts val="3700"/>
              </a:lnSpc>
              <a:tabLst>
                <a:tab pos="457200" algn="l"/>
              </a:tabLst>
            </a:pPr>
            <a:r>
              <a:rPr lang="en-US" altLang="zh-CN" sz="2800" b="1" kern="0" dirty="0">
                <a:solidFill>
                  <a:srgbClr val="006699"/>
                </a:solidFill>
                <a:latin typeface="Consolas" panose="020B0609020204030204" pitchFamily="49" charset="0"/>
                <a:ea typeface="宋体" panose="02010600030101010101" pitchFamily="2" charset="-122"/>
                <a:cs typeface="宋体" panose="02010600030101010101" pitchFamily="2" charset="-122"/>
              </a:rPr>
              <a:t>for</a:t>
            </a:r>
            <a:r>
              <a:rPr lang="en-US" altLang="zh-CN" sz="2800" kern="0" dirty="0">
                <a:solidFill>
                  <a:srgbClr val="FF0000"/>
                </a:solidFill>
                <a:latin typeface="Consolas" panose="020B0609020204030204" pitchFamily="49" charset="0"/>
                <a:ea typeface="宋体" panose="02010600030101010101" pitchFamily="2" charset="-122"/>
                <a:cs typeface="宋体" panose="02010600030101010101" pitchFamily="2" charset="-122"/>
              </a:rPr>
              <a:t>(</a:t>
            </a:r>
            <a:r>
              <a:rPr lang="en-US" altLang="zh-CN" sz="2800" kern="0" dirty="0">
                <a:solidFill>
                  <a:srgbClr val="000000"/>
                </a:solidFill>
                <a:latin typeface="Consolas" panose="020B0609020204030204" pitchFamily="49" charset="0"/>
                <a:ea typeface="宋体" panose="02010600030101010101" pitchFamily="2" charset="-122"/>
                <a:cs typeface="宋体" panose="02010600030101010101" pitchFamily="2" charset="-122"/>
              </a:rPr>
              <a:t>statement1</a:t>
            </a:r>
            <a:r>
              <a:rPr lang="en-US" altLang="zh-CN" sz="2800" kern="0" dirty="0">
                <a:solidFill>
                  <a:srgbClr val="FF0000"/>
                </a:solidFill>
                <a:latin typeface="Consolas" panose="020B0609020204030204" pitchFamily="49" charset="0"/>
                <a:ea typeface="宋体" panose="02010600030101010101" pitchFamily="2" charset="-122"/>
                <a:cs typeface="宋体" panose="02010600030101010101" pitchFamily="2" charset="-122"/>
              </a:rPr>
              <a:t>;</a:t>
            </a:r>
            <a:r>
              <a:rPr lang="en-US" altLang="zh-CN" sz="2800" kern="0" dirty="0">
                <a:solidFill>
                  <a:srgbClr val="000000"/>
                </a:solidFill>
                <a:latin typeface="Consolas" panose="020B0609020204030204" pitchFamily="49" charset="0"/>
                <a:ea typeface="宋体" panose="02010600030101010101" pitchFamily="2" charset="-122"/>
                <a:cs typeface="宋体" panose="02010600030101010101" pitchFamily="2" charset="-122"/>
              </a:rPr>
              <a:t>expression1</a:t>
            </a:r>
            <a:r>
              <a:rPr lang="en-US" altLang="zh-CN" sz="2800" kern="0" dirty="0">
                <a:solidFill>
                  <a:srgbClr val="FF0000"/>
                </a:solidFill>
                <a:latin typeface="Consolas" panose="020B0609020204030204" pitchFamily="49" charset="0"/>
                <a:ea typeface="宋体" panose="02010600030101010101" pitchFamily="2" charset="-122"/>
                <a:cs typeface="宋体" panose="02010600030101010101" pitchFamily="2" charset="-122"/>
              </a:rPr>
              <a:t>;</a:t>
            </a:r>
            <a:r>
              <a:rPr lang="en-US" altLang="zh-CN" sz="2800" kern="0" dirty="0">
                <a:solidFill>
                  <a:srgbClr val="000000"/>
                </a:solidFill>
                <a:latin typeface="Consolas" panose="020B0609020204030204" pitchFamily="49" charset="0"/>
                <a:ea typeface="宋体" panose="02010600030101010101" pitchFamily="2" charset="-122"/>
                <a:cs typeface="宋体" panose="02010600030101010101" pitchFamily="2" charset="-122"/>
              </a:rPr>
              <a:t>statement2</a:t>
            </a:r>
            <a:r>
              <a:rPr lang="en-US" altLang="zh-CN" sz="2800" kern="0" dirty="0">
                <a:solidFill>
                  <a:srgbClr val="FF0000"/>
                </a:solidFill>
                <a:latin typeface="Consolas" panose="020B0609020204030204" pitchFamily="49" charset="0"/>
                <a:ea typeface="宋体" panose="02010600030101010101" pitchFamily="2" charset="-122"/>
                <a:cs typeface="宋体" panose="02010600030101010101" pitchFamily="2" charset="-122"/>
              </a:rPr>
              <a:t>)</a:t>
            </a:r>
            <a:r>
              <a:rPr lang="en-US" altLang="zh-CN" sz="2800" kern="0" dirty="0">
                <a:solidFill>
                  <a:srgbClr val="000000"/>
                </a:solidFill>
                <a:latin typeface="Consolas" panose="020B0609020204030204" pitchFamily="49" charset="0"/>
                <a:ea typeface="宋体" panose="02010600030101010101" pitchFamily="2" charset="-122"/>
                <a:cs typeface="宋体" panose="02010600030101010101" pitchFamily="2" charset="-122"/>
              </a:rPr>
              <a:t>{ </a:t>
            </a:r>
            <a:endParaRPr lang="zh-CN" altLang="zh-CN" sz="3600" kern="100" dirty="0">
              <a:latin typeface="等线" panose="02010600030101010101" pitchFamily="2" charset="-122"/>
              <a:cs typeface="Times New Roman" panose="02020603050405020304" pitchFamily="18" charset="0"/>
            </a:endParaRPr>
          </a:p>
          <a:p>
            <a:pPr marL="342900" indent="-342900">
              <a:lnSpc>
                <a:spcPts val="3700"/>
              </a:lnSpc>
              <a:tabLst>
                <a:tab pos="457200" algn="l"/>
              </a:tabLst>
            </a:pPr>
            <a:r>
              <a:rPr lang="en-US" altLang="zh-CN" sz="2800" kern="0" dirty="0">
                <a:solidFill>
                  <a:srgbClr val="000000"/>
                </a:solidFill>
                <a:latin typeface="Consolas" panose="020B0609020204030204" pitchFamily="49" charset="0"/>
                <a:ea typeface="宋体" panose="02010600030101010101" pitchFamily="2" charset="-122"/>
                <a:cs typeface="宋体" panose="02010600030101010101" pitchFamily="2" charset="-122"/>
              </a:rPr>
              <a:t>    </a:t>
            </a:r>
            <a:r>
              <a:rPr lang="en-US" altLang="zh-CN" sz="2800" kern="0" dirty="0">
                <a:solidFill>
                  <a:srgbClr val="008200"/>
                </a:solidFill>
                <a:latin typeface="Consolas" panose="020B0609020204030204" pitchFamily="49" charset="0"/>
                <a:ea typeface="宋体" panose="02010600030101010101" pitchFamily="2" charset="-122"/>
                <a:cs typeface="宋体" panose="02010600030101010101" pitchFamily="2" charset="-122"/>
              </a:rPr>
              <a:t>//some code</a:t>
            </a:r>
            <a:r>
              <a:rPr lang="en-US" altLang="zh-CN" sz="2800" kern="0" dirty="0">
                <a:solidFill>
                  <a:srgbClr val="000000"/>
                </a:solidFill>
                <a:latin typeface="Consolas" panose="020B0609020204030204" pitchFamily="49" charset="0"/>
                <a:ea typeface="宋体" panose="02010600030101010101" pitchFamily="2" charset="-122"/>
                <a:cs typeface="宋体" panose="02010600030101010101" pitchFamily="2" charset="-122"/>
              </a:rPr>
              <a:t>  </a:t>
            </a:r>
            <a:endParaRPr lang="zh-CN" altLang="zh-CN" sz="3600" kern="100" dirty="0">
              <a:latin typeface="等线" panose="02010600030101010101" pitchFamily="2" charset="-122"/>
              <a:cs typeface="Times New Roman" panose="02020603050405020304" pitchFamily="18" charset="0"/>
            </a:endParaRPr>
          </a:p>
          <a:p>
            <a:pPr marL="342900" indent="-342900">
              <a:lnSpc>
                <a:spcPts val="3700"/>
              </a:lnSpc>
              <a:tabLst>
                <a:tab pos="457200" algn="l"/>
              </a:tabLst>
            </a:pPr>
            <a:r>
              <a:rPr lang="en-US" altLang="zh-CN" sz="2800" kern="0" dirty="0">
                <a:solidFill>
                  <a:srgbClr val="000000"/>
                </a:solidFill>
                <a:latin typeface="Consolas" panose="020B0609020204030204" pitchFamily="49" charset="0"/>
                <a:ea typeface="宋体" panose="02010600030101010101" pitchFamily="2" charset="-122"/>
                <a:cs typeface="宋体" panose="02010600030101010101" pitchFamily="2" charset="-122"/>
              </a:rPr>
              <a:t>}  </a:t>
            </a:r>
            <a:endParaRPr lang="zh-CN" altLang="zh-CN" sz="3600" kern="100" dirty="0">
              <a:latin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10620545"/>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40212" y="1546368"/>
            <a:ext cx="5171117" cy="4403000"/>
          </a:xfrm>
          <a:prstGeom prst="rect">
            <a:avLst/>
          </a:prstGeom>
          <a:ln>
            <a:solidFill>
              <a:schemeClr val="accent1"/>
            </a:solidFill>
          </a:ln>
        </p:spPr>
        <p:txBody>
          <a:bodyPr wrap="square">
            <a:spAutoFit/>
          </a:bodyPr>
          <a:lstStyle/>
          <a:p>
            <a:r>
              <a:rPr lang="en-US" altLang="zh-CN" sz="2001" dirty="0">
                <a:latin typeface="Calibri" panose="020F0502020204030204" pitchFamily="34" charset="0"/>
                <a:ea typeface="微软雅黑" panose="020B0503020204020204" pitchFamily="34" charset="-122"/>
                <a:cs typeface="Calibri" panose="020F0502020204030204" pitchFamily="34" charset="0"/>
              </a:rPr>
              <a:t>Calculator:  </a:t>
            </a:r>
          </a:p>
          <a:p>
            <a:r>
              <a:rPr lang="en-US" altLang="zh-CN" sz="2001" dirty="0">
                <a:latin typeface="Calibri" panose="020F0502020204030204" pitchFamily="34" charset="0"/>
                <a:ea typeface="微软雅黑" panose="020B0503020204020204" pitchFamily="34" charset="-122"/>
                <a:cs typeface="Calibri" panose="020F0502020204030204" pitchFamily="34" charset="0"/>
              </a:rPr>
              <a:t>&lt;form&gt;</a:t>
            </a:r>
          </a:p>
          <a:p>
            <a:r>
              <a:rPr lang="en-US" altLang="zh-CN" sz="2001" dirty="0">
                <a:latin typeface="Calibri" panose="020F0502020204030204" pitchFamily="34" charset="0"/>
                <a:ea typeface="微软雅黑" panose="020B0503020204020204" pitchFamily="34" charset="-122"/>
                <a:cs typeface="Calibri" panose="020F0502020204030204" pitchFamily="34" charset="0"/>
              </a:rPr>
              <a:t>            Operands1:  &lt;input type="text"&gt;&lt;</a:t>
            </a:r>
            <a:r>
              <a:rPr lang="en-US" altLang="zh-CN" sz="2001" dirty="0" err="1">
                <a:latin typeface="Calibri" panose="020F0502020204030204" pitchFamily="34" charset="0"/>
                <a:ea typeface="微软雅黑" panose="020B0503020204020204" pitchFamily="34" charset="-122"/>
                <a:cs typeface="Calibri" panose="020F0502020204030204" pitchFamily="34" charset="0"/>
              </a:rPr>
              <a:t>br</a:t>
            </a:r>
            <a:r>
              <a:rPr lang="en-US" altLang="zh-CN" sz="2001" dirty="0">
                <a:latin typeface="Calibri" panose="020F0502020204030204" pitchFamily="34" charset="0"/>
                <a:ea typeface="微软雅黑" panose="020B0503020204020204" pitchFamily="34" charset="-122"/>
                <a:cs typeface="Calibri" panose="020F0502020204030204" pitchFamily="34" charset="0"/>
              </a:rPr>
              <a:t>/&gt;</a:t>
            </a:r>
          </a:p>
          <a:p>
            <a:r>
              <a:rPr lang="en-US" altLang="zh-CN" sz="2001" dirty="0">
                <a:latin typeface="Calibri" panose="020F0502020204030204" pitchFamily="34" charset="0"/>
                <a:ea typeface="微软雅黑" panose="020B0503020204020204" pitchFamily="34" charset="-122"/>
                <a:cs typeface="Calibri" panose="020F0502020204030204" pitchFamily="34" charset="0"/>
              </a:rPr>
              <a:t>            Operands2:  &lt;input type="text"&gt;</a:t>
            </a:r>
          </a:p>
          <a:p>
            <a:r>
              <a:rPr lang="en-US" altLang="zh-CN" sz="2001" dirty="0">
                <a:latin typeface="Calibri" panose="020F0502020204030204" pitchFamily="34" charset="0"/>
                <a:ea typeface="微软雅黑" panose="020B0503020204020204" pitchFamily="34" charset="-122"/>
                <a:cs typeface="Calibri" panose="020F0502020204030204" pitchFamily="34" charset="0"/>
              </a:rPr>
              <a:t>            &lt;</a:t>
            </a:r>
            <a:r>
              <a:rPr lang="en-US" altLang="zh-CN" sz="2001" dirty="0" err="1">
                <a:latin typeface="Calibri" panose="020F0502020204030204" pitchFamily="34" charset="0"/>
                <a:ea typeface="微软雅黑" panose="020B0503020204020204" pitchFamily="34" charset="-122"/>
                <a:cs typeface="Calibri" panose="020F0502020204030204" pitchFamily="34" charset="0"/>
              </a:rPr>
              <a:t>br</a:t>
            </a:r>
            <a:r>
              <a:rPr lang="en-US" altLang="zh-CN" sz="2001" dirty="0">
                <a:latin typeface="Calibri" panose="020F0502020204030204" pitchFamily="34" charset="0"/>
                <a:ea typeface="微软雅黑" panose="020B0503020204020204" pitchFamily="34" charset="-122"/>
                <a:cs typeface="Calibri" panose="020F0502020204030204" pitchFamily="34" charset="0"/>
              </a:rPr>
              <a:t>/&gt;</a:t>
            </a:r>
          </a:p>
          <a:p>
            <a:r>
              <a:rPr lang="en-US" altLang="zh-CN" sz="2001" dirty="0">
                <a:latin typeface="Calibri" panose="020F0502020204030204" pitchFamily="34" charset="0"/>
                <a:ea typeface="微软雅黑" panose="020B0503020204020204" pitchFamily="34" charset="-122"/>
                <a:cs typeface="Calibri" panose="020F0502020204030204" pitchFamily="34" charset="0"/>
              </a:rPr>
              <a:t>            &lt;input type="radio" name="op"&gt;Add</a:t>
            </a:r>
          </a:p>
          <a:p>
            <a:r>
              <a:rPr lang="en-US" altLang="zh-CN" sz="2001" dirty="0">
                <a:latin typeface="Calibri" panose="020F0502020204030204" pitchFamily="34" charset="0"/>
                <a:ea typeface="微软雅黑" panose="020B0503020204020204" pitchFamily="34" charset="-122"/>
                <a:cs typeface="Calibri" panose="020F0502020204030204" pitchFamily="34" charset="0"/>
              </a:rPr>
              <a:t>            &lt;input type="radio" name="op"&gt;Sub</a:t>
            </a:r>
          </a:p>
          <a:p>
            <a:r>
              <a:rPr lang="en-US" altLang="zh-CN" sz="2001" dirty="0">
                <a:latin typeface="Calibri" panose="020F0502020204030204" pitchFamily="34" charset="0"/>
                <a:ea typeface="微软雅黑" panose="020B0503020204020204" pitchFamily="34" charset="-122"/>
                <a:cs typeface="Calibri" panose="020F0502020204030204" pitchFamily="34" charset="0"/>
              </a:rPr>
              <a:t>            &lt;input type="radio" name="op"&gt;</a:t>
            </a:r>
            <a:r>
              <a:rPr lang="en-US" altLang="zh-CN" sz="2001" dirty="0" err="1">
                <a:latin typeface="Calibri" panose="020F0502020204030204" pitchFamily="34" charset="0"/>
                <a:ea typeface="微软雅黑" panose="020B0503020204020204" pitchFamily="34" charset="-122"/>
                <a:cs typeface="Calibri" panose="020F0502020204030204" pitchFamily="34" charset="0"/>
              </a:rPr>
              <a:t>Mul</a:t>
            </a:r>
            <a:endParaRPr lang="en-US" altLang="zh-CN" sz="2001" dirty="0">
              <a:latin typeface="Calibri" panose="020F0502020204030204" pitchFamily="34" charset="0"/>
              <a:ea typeface="微软雅黑" panose="020B0503020204020204" pitchFamily="34" charset="-122"/>
              <a:cs typeface="Calibri" panose="020F0502020204030204" pitchFamily="34" charset="0"/>
            </a:endParaRPr>
          </a:p>
          <a:p>
            <a:r>
              <a:rPr lang="en-US" altLang="zh-CN" sz="2001" dirty="0">
                <a:latin typeface="Calibri" panose="020F0502020204030204" pitchFamily="34" charset="0"/>
                <a:ea typeface="微软雅黑" panose="020B0503020204020204" pitchFamily="34" charset="-122"/>
                <a:cs typeface="Calibri" panose="020F0502020204030204" pitchFamily="34" charset="0"/>
              </a:rPr>
              <a:t>            &lt;input type="radio" name="op"&gt;</a:t>
            </a:r>
            <a:r>
              <a:rPr lang="en-US" altLang="zh-CN" sz="2001" dirty="0" err="1">
                <a:latin typeface="Calibri" panose="020F0502020204030204" pitchFamily="34" charset="0"/>
                <a:ea typeface="微软雅黑" panose="020B0503020204020204" pitchFamily="34" charset="-122"/>
                <a:cs typeface="Calibri" panose="020F0502020204030204" pitchFamily="34" charset="0"/>
              </a:rPr>
              <a:t>Div</a:t>
            </a:r>
            <a:endParaRPr lang="en-US" altLang="zh-CN" sz="2001" dirty="0">
              <a:latin typeface="Calibri" panose="020F0502020204030204" pitchFamily="34" charset="0"/>
              <a:ea typeface="微软雅黑" panose="020B0503020204020204" pitchFamily="34" charset="-122"/>
              <a:cs typeface="Calibri" panose="020F0502020204030204" pitchFamily="34" charset="0"/>
            </a:endParaRPr>
          </a:p>
          <a:p>
            <a:r>
              <a:rPr lang="en-US" altLang="zh-CN" sz="2001" dirty="0">
                <a:latin typeface="Calibri" panose="020F0502020204030204" pitchFamily="34" charset="0"/>
                <a:ea typeface="微软雅黑" panose="020B0503020204020204" pitchFamily="34" charset="-122"/>
                <a:cs typeface="Calibri" panose="020F0502020204030204" pitchFamily="34" charset="0"/>
              </a:rPr>
              <a:t>            &lt;input type="radio" name="op"&gt;Mod</a:t>
            </a:r>
          </a:p>
          <a:p>
            <a:r>
              <a:rPr lang="en-US" altLang="zh-CN" sz="2001" dirty="0">
                <a:latin typeface="Calibri" panose="020F0502020204030204" pitchFamily="34" charset="0"/>
                <a:ea typeface="微软雅黑" panose="020B0503020204020204" pitchFamily="34" charset="-122"/>
                <a:cs typeface="Calibri" panose="020F0502020204030204" pitchFamily="34" charset="0"/>
              </a:rPr>
              <a:t>            &lt;</a:t>
            </a:r>
            <a:r>
              <a:rPr lang="en-US" altLang="zh-CN" sz="2001" dirty="0" err="1">
                <a:latin typeface="Calibri" panose="020F0502020204030204" pitchFamily="34" charset="0"/>
                <a:ea typeface="微软雅黑" panose="020B0503020204020204" pitchFamily="34" charset="-122"/>
                <a:cs typeface="Calibri" panose="020F0502020204030204" pitchFamily="34" charset="0"/>
              </a:rPr>
              <a:t>br</a:t>
            </a:r>
            <a:r>
              <a:rPr lang="en-US" altLang="zh-CN" sz="2001" dirty="0">
                <a:latin typeface="Calibri" panose="020F0502020204030204" pitchFamily="34" charset="0"/>
                <a:ea typeface="微软雅黑" panose="020B0503020204020204" pitchFamily="34" charset="-122"/>
                <a:cs typeface="Calibri" panose="020F0502020204030204" pitchFamily="34" charset="0"/>
              </a:rPr>
              <a:t>/&gt;</a:t>
            </a:r>
          </a:p>
          <a:p>
            <a:r>
              <a:rPr lang="en-US" altLang="zh-CN" sz="2001" dirty="0">
                <a:solidFill>
                  <a:srgbClr val="FF0000"/>
                </a:solidFill>
                <a:latin typeface="Calibri" panose="020F0502020204030204" pitchFamily="34" charset="0"/>
                <a:ea typeface="微软雅黑" panose="020B0503020204020204" pitchFamily="34" charset="-122"/>
                <a:cs typeface="Calibri" panose="020F0502020204030204" pitchFamily="34" charset="0"/>
              </a:rPr>
              <a:t>            Result:   &lt;span&gt;</a:t>
            </a:r>
            <a:r>
              <a:rPr lang="en-US" altLang="zh-CN" sz="2001" dirty="0" err="1">
                <a:solidFill>
                  <a:srgbClr val="FF0000"/>
                </a:solidFill>
                <a:latin typeface="Calibri" panose="020F0502020204030204" pitchFamily="34" charset="0"/>
                <a:ea typeface="微软雅黑" panose="020B0503020204020204" pitchFamily="34" charset="-122"/>
                <a:cs typeface="Calibri" panose="020F0502020204030204" pitchFamily="34" charset="0"/>
              </a:rPr>
              <a:t>xxxx</a:t>
            </a:r>
            <a:r>
              <a:rPr lang="en-US" altLang="zh-CN" sz="2001" dirty="0">
                <a:solidFill>
                  <a:srgbClr val="FF0000"/>
                </a:solidFill>
                <a:latin typeface="Calibri" panose="020F0502020204030204" pitchFamily="34" charset="0"/>
                <a:ea typeface="微软雅黑" panose="020B0503020204020204" pitchFamily="34" charset="-122"/>
                <a:cs typeface="Calibri" panose="020F0502020204030204" pitchFamily="34" charset="0"/>
              </a:rPr>
              <a:t>&lt;/span&gt;</a:t>
            </a:r>
            <a:r>
              <a:rPr lang="en-US" altLang="zh-CN" sz="2001" dirty="0">
                <a:latin typeface="Calibri" panose="020F0502020204030204" pitchFamily="34" charset="0"/>
                <a:ea typeface="微软雅黑" panose="020B0503020204020204" pitchFamily="34" charset="-122"/>
                <a:cs typeface="Calibri" panose="020F0502020204030204" pitchFamily="34" charset="0"/>
              </a:rPr>
              <a:t>&lt;</a:t>
            </a:r>
            <a:r>
              <a:rPr lang="en-US" altLang="zh-CN" sz="2001" dirty="0" err="1">
                <a:latin typeface="Calibri" panose="020F0502020204030204" pitchFamily="34" charset="0"/>
                <a:ea typeface="微软雅黑" panose="020B0503020204020204" pitchFamily="34" charset="-122"/>
                <a:cs typeface="Calibri" panose="020F0502020204030204" pitchFamily="34" charset="0"/>
              </a:rPr>
              <a:t>br</a:t>
            </a:r>
            <a:r>
              <a:rPr lang="en-US" altLang="zh-CN" sz="2001" dirty="0">
                <a:latin typeface="Calibri" panose="020F0502020204030204" pitchFamily="34" charset="0"/>
                <a:ea typeface="微软雅黑" panose="020B0503020204020204" pitchFamily="34" charset="-122"/>
                <a:cs typeface="Calibri" panose="020F0502020204030204" pitchFamily="34" charset="0"/>
              </a:rPr>
              <a:t>/&gt; </a:t>
            </a:r>
          </a:p>
          <a:p>
            <a:r>
              <a:rPr lang="en-US" altLang="zh-CN" sz="2001" dirty="0">
                <a:latin typeface="Calibri" panose="020F0502020204030204" pitchFamily="34" charset="0"/>
                <a:ea typeface="微软雅黑" panose="020B0503020204020204" pitchFamily="34" charset="-122"/>
                <a:cs typeface="Calibri" panose="020F0502020204030204" pitchFamily="34" charset="0"/>
              </a:rPr>
              <a:t>            &lt;input type="button" value="Compute"&gt;</a:t>
            </a:r>
          </a:p>
          <a:p>
            <a:r>
              <a:rPr lang="en-US" altLang="zh-CN" sz="2001" dirty="0">
                <a:latin typeface="Calibri" panose="020F0502020204030204" pitchFamily="34" charset="0"/>
                <a:ea typeface="微软雅黑" panose="020B0503020204020204" pitchFamily="34" charset="-122"/>
                <a:cs typeface="Calibri" panose="020F0502020204030204" pitchFamily="34" charset="0"/>
              </a:rPr>
              <a:t>&lt;/form&gt;</a:t>
            </a:r>
          </a:p>
        </p:txBody>
      </p:sp>
      <p:sp>
        <p:nvSpPr>
          <p:cNvPr id="6" name="文本框 5">
            <a:extLst>
              <a:ext uri="{FF2B5EF4-FFF2-40B4-BE49-F238E27FC236}">
                <a16:creationId xmlns:a16="http://schemas.microsoft.com/office/drawing/2014/main" id="{53F3128E-F48E-41BC-B7C2-FAD4DC49E8B0}"/>
              </a:ext>
            </a:extLst>
          </p:cNvPr>
          <p:cNvSpPr txBox="1"/>
          <p:nvPr/>
        </p:nvSpPr>
        <p:spPr>
          <a:xfrm>
            <a:off x="221258" y="398319"/>
            <a:ext cx="6296719" cy="523220"/>
          </a:xfrm>
          <a:prstGeom prst="rect">
            <a:avLst/>
          </a:prstGeom>
          <a:noFill/>
        </p:spPr>
        <p:txBody>
          <a:bodyPr wrap="square" rtlCol="0">
            <a:spAutoFit/>
          </a:bodyPr>
          <a:lstStyle/>
          <a:p>
            <a:pPr>
              <a:defRPr/>
            </a:pPr>
            <a:r>
              <a:rPr lang="en-US" altLang="zh-CN" sz="2800" b="1" dirty="0">
                <a:solidFill>
                  <a:prstClr val="black"/>
                </a:solidFill>
                <a:latin typeface="Calibri" panose="020F0502020204030204" pitchFamily="34" charset="0"/>
                <a:ea typeface="微软雅黑" panose="020B0503020204020204" pitchFamily="34" charset="-122"/>
                <a:cs typeface="Calibri" panose="020F0502020204030204" pitchFamily="34" charset="0"/>
              </a:rPr>
              <a:t>Recall the HTML code of the calculator:  </a:t>
            </a:r>
            <a:endParaRPr lang="en-US" sz="2800" b="1" dirty="0">
              <a:solidFill>
                <a:prstClr val="black"/>
              </a:solidFill>
              <a:latin typeface="Calibri" panose="020F0502020204030204" pitchFamily="34" charset="0"/>
              <a:ea typeface="微软雅黑" panose="020B0503020204020204" pitchFamily="34" charset="-122"/>
              <a:cs typeface="Calibri" panose="020F0502020204030204" pitchFamily="34" charset="0"/>
            </a:endParaRPr>
          </a:p>
        </p:txBody>
      </p:sp>
      <p:sp>
        <p:nvSpPr>
          <p:cNvPr id="7" name="矩形 6">
            <a:extLst>
              <a:ext uri="{FF2B5EF4-FFF2-40B4-BE49-F238E27FC236}">
                <a16:creationId xmlns:a16="http://schemas.microsoft.com/office/drawing/2014/main" id="{CD0A2398-F674-4760-B5E6-8BA9A0E9AA37}"/>
              </a:ext>
            </a:extLst>
          </p:cNvPr>
          <p:cNvSpPr/>
          <p:nvPr/>
        </p:nvSpPr>
        <p:spPr>
          <a:xfrm>
            <a:off x="5529316" y="2043018"/>
            <a:ext cx="1261884" cy="523220"/>
          </a:xfrm>
          <a:prstGeom prst="rect">
            <a:avLst/>
          </a:prstGeom>
        </p:spPr>
        <p:txBody>
          <a:bodyPr wrap="square">
            <a:spAutoFit/>
          </a:bodyPr>
          <a:lstStyle/>
          <a:p>
            <a:pPr>
              <a:defRPr/>
            </a:pPr>
            <a:r>
              <a:rPr lang="en-US" altLang="zh-CN" sz="2800" b="1" dirty="0">
                <a:solidFill>
                  <a:prstClr val="black"/>
                </a:solidFill>
                <a:latin typeface="Calibri" panose="020F0502020204030204" pitchFamily="34" charset="0"/>
                <a:ea typeface="等线" panose="02010600030101010101" pitchFamily="2" charset="-122"/>
                <a:cs typeface="Calibri" panose="020F0502020204030204" pitchFamily="34" charset="0"/>
              </a:rPr>
              <a:t>Result:  </a:t>
            </a:r>
            <a:endParaRPr lang="en-US" sz="2800" b="1" dirty="0">
              <a:solidFill>
                <a:prstClr val="black"/>
              </a:solidFill>
              <a:latin typeface="Calibri" panose="020F0502020204030204" pitchFamily="34" charset="0"/>
              <a:cs typeface="Calibri" panose="020F0502020204030204" pitchFamily="34" charset="0"/>
            </a:endParaRPr>
          </a:p>
        </p:txBody>
      </p:sp>
      <p:sp>
        <p:nvSpPr>
          <p:cNvPr id="5" name="矩形 4"/>
          <p:cNvSpPr/>
          <p:nvPr/>
        </p:nvSpPr>
        <p:spPr>
          <a:xfrm>
            <a:off x="917698" y="3183493"/>
            <a:ext cx="4160776" cy="143408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灯片编号占位符 2"/>
          <p:cNvSpPr>
            <a:spLocks noGrp="1"/>
          </p:cNvSpPr>
          <p:nvPr>
            <p:ph type="sldNum" sz="quarter" idx="12"/>
          </p:nvPr>
        </p:nvSpPr>
        <p:spPr/>
        <p:txBody>
          <a:bodyPr/>
          <a:lstStyle/>
          <a:p>
            <a:fld id="{B624FEA1-8D4F-4C27-B315-433CCAC1694E}" type="slidenum">
              <a:rPr lang="en-US" altLang="zh-CN" kern="0" smtClean="0">
                <a:solidFill>
                  <a:srgbClr val="000000"/>
                </a:solidFill>
              </a:rPr>
              <a:pPr/>
              <a:t>57</a:t>
            </a:fld>
            <a:endParaRPr lang="en-US" altLang="zh-CN" kern="0">
              <a:solidFill>
                <a:srgbClr val="000000"/>
              </a:solidFill>
            </a:endParaRPr>
          </a:p>
        </p:txBody>
      </p:sp>
      <p:pic>
        <p:nvPicPr>
          <p:cNvPr id="2" name="图片 1"/>
          <p:cNvPicPr>
            <a:picLocks noChangeAspect="1"/>
          </p:cNvPicPr>
          <p:nvPr/>
        </p:nvPicPr>
        <p:blipFill>
          <a:blip r:embed="rId3"/>
          <a:stretch>
            <a:fillRect/>
          </a:stretch>
        </p:blipFill>
        <p:spPr>
          <a:xfrm>
            <a:off x="5529316" y="2566238"/>
            <a:ext cx="3339381" cy="1596085"/>
          </a:xfrm>
          <a:prstGeom prst="rect">
            <a:avLst/>
          </a:prstGeom>
        </p:spPr>
      </p:pic>
    </p:spTree>
    <p:extLst>
      <p:ext uri="{BB962C8B-B14F-4D97-AF65-F5344CB8AC3E}">
        <p14:creationId xmlns:p14="http://schemas.microsoft.com/office/powerpoint/2010/main" val="3133175476"/>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129636" y="1589350"/>
            <a:ext cx="5462077" cy="3970318"/>
          </a:xfrm>
          <a:prstGeom prst="rect">
            <a:avLst/>
          </a:prstGeom>
          <a:ln>
            <a:solidFill>
              <a:schemeClr val="accent1"/>
            </a:solidFill>
          </a:ln>
        </p:spPr>
        <p:txBody>
          <a:bodyPr wrap="square">
            <a:spAutoFit/>
          </a:bodyPr>
          <a:lstStyle/>
          <a:p>
            <a:r>
              <a:rPr lang="en-US" altLang="zh-CN" dirty="0">
                <a:latin typeface="Calibri" panose="020F0502020204030204" pitchFamily="34" charset="0"/>
                <a:cs typeface="Calibri" panose="020F0502020204030204" pitchFamily="34" charset="0"/>
              </a:rPr>
              <a:t>function </a:t>
            </a:r>
            <a:r>
              <a:rPr lang="en-US" altLang="zh-CN" dirty="0" err="1">
                <a:latin typeface="Calibri" panose="020F0502020204030204" pitchFamily="34" charset="0"/>
                <a:cs typeface="Calibri" panose="020F0502020204030204" pitchFamily="34" charset="0"/>
              </a:rPr>
              <a:t>run_calculater</a:t>
            </a:r>
            <a:r>
              <a:rPr lang="en-US" altLang="zh-CN" dirty="0">
                <a:latin typeface="Calibri" panose="020F0502020204030204" pitchFamily="34" charset="0"/>
                <a:cs typeface="Calibri" panose="020F0502020204030204" pitchFamily="34" charset="0"/>
              </a:rPr>
              <a:t>(){</a:t>
            </a:r>
          </a:p>
          <a:p>
            <a:r>
              <a:rPr lang="en-US" altLang="zh-CN" dirty="0">
                <a:latin typeface="Calibri" panose="020F0502020204030204" pitchFamily="34" charset="0"/>
                <a:cs typeface="Calibri" panose="020F0502020204030204" pitchFamily="34" charset="0"/>
              </a:rPr>
              <a:t>    …</a:t>
            </a:r>
          </a:p>
          <a:p>
            <a:r>
              <a:rPr lang="en-US" altLang="zh-CN" dirty="0">
                <a:latin typeface="Calibri" panose="020F0502020204030204" pitchFamily="34" charset="0"/>
                <a:cs typeface="Calibri" panose="020F0502020204030204" pitchFamily="34" charset="0"/>
              </a:rPr>
              <a:t>    </a:t>
            </a:r>
            <a:r>
              <a:rPr lang="en-US" altLang="zh-CN" dirty="0" err="1">
                <a:latin typeface="Calibri" panose="020F0502020204030204" pitchFamily="34" charset="0"/>
                <a:cs typeface="Calibri" panose="020F0502020204030204" pitchFamily="34" charset="0"/>
              </a:rPr>
              <a:t>var</a:t>
            </a:r>
            <a:r>
              <a:rPr lang="en-US" altLang="zh-CN" dirty="0">
                <a:latin typeface="Calibri" panose="020F0502020204030204" pitchFamily="34" charset="0"/>
                <a:cs typeface="Calibri" panose="020F0502020204030204" pitchFamily="34" charset="0"/>
              </a:rPr>
              <a:t> </a:t>
            </a:r>
            <a:r>
              <a:rPr lang="en-US" altLang="zh-CN" dirty="0" err="1">
                <a:latin typeface="Calibri" panose="020F0502020204030204" pitchFamily="34" charset="0"/>
                <a:cs typeface="Calibri" panose="020F0502020204030204" pitchFamily="34" charset="0"/>
              </a:rPr>
              <a:t>function_array</a:t>
            </a:r>
            <a:r>
              <a:rPr lang="en-US" altLang="zh-CN" dirty="0">
                <a:latin typeface="Calibri" panose="020F0502020204030204" pitchFamily="34" charset="0"/>
                <a:cs typeface="Calibri" panose="020F0502020204030204" pitchFamily="34" charset="0"/>
              </a:rPr>
              <a:t> = [add, sub, </a:t>
            </a:r>
            <a:r>
              <a:rPr lang="en-US" altLang="zh-CN" dirty="0" err="1">
                <a:latin typeface="Calibri" panose="020F0502020204030204" pitchFamily="34" charset="0"/>
                <a:cs typeface="Calibri" panose="020F0502020204030204" pitchFamily="34" charset="0"/>
              </a:rPr>
              <a:t>mul</a:t>
            </a:r>
            <a:r>
              <a:rPr lang="en-US" altLang="zh-CN" dirty="0">
                <a:latin typeface="Calibri" panose="020F0502020204030204" pitchFamily="34" charset="0"/>
                <a:cs typeface="Calibri" panose="020F0502020204030204" pitchFamily="34" charset="0"/>
              </a:rPr>
              <a:t>, div, mod];</a:t>
            </a:r>
          </a:p>
          <a:p>
            <a:r>
              <a:rPr lang="en-US" altLang="zh-CN" dirty="0">
                <a:latin typeface="Calibri" panose="020F0502020204030204" pitchFamily="34" charset="0"/>
                <a:cs typeface="Calibri" panose="020F0502020204030204" pitchFamily="34" charset="0"/>
              </a:rPr>
              <a:t>    </a:t>
            </a:r>
            <a:r>
              <a:rPr lang="en-US" altLang="zh-CN" dirty="0" err="1">
                <a:solidFill>
                  <a:srgbClr val="FF0000"/>
                </a:solidFill>
                <a:latin typeface="Calibri" panose="020F0502020204030204" pitchFamily="34" charset="0"/>
                <a:cs typeface="Calibri" panose="020F0502020204030204" pitchFamily="34" charset="0"/>
              </a:rPr>
              <a:t>var</a:t>
            </a:r>
            <a:r>
              <a:rPr lang="en-US" altLang="zh-CN" dirty="0">
                <a:solidFill>
                  <a:srgbClr val="FF0000"/>
                </a:solidFill>
                <a:latin typeface="Calibri" panose="020F0502020204030204" pitchFamily="34" charset="0"/>
                <a:cs typeface="Calibri" panose="020F0502020204030204" pitchFamily="34" charset="0"/>
              </a:rPr>
              <a:t> options = </a:t>
            </a:r>
            <a:r>
              <a:rPr lang="en-US" altLang="zh-CN" dirty="0" err="1">
                <a:solidFill>
                  <a:srgbClr val="FF0000"/>
                </a:solidFill>
                <a:latin typeface="Calibri" panose="020F0502020204030204" pitchFamily="34" charset="0"/>
                <a:cs typeface="Calibri" panose="020F0502020204030204" pitchFamily="34" charset="0"/>
              </a:rPr>
              <a:t>document.getElementsByName</a:t>
            </a:r>
            <a:r>
              <a:rPr lang="en-US" altLang="zh-CN" dirty="0">
                <a:solidFill>
                  <a:srgbClr val="FF0000"/>
                </a:solidFill>
                <a:latin typeface="Calibri" panose="020F0502020204030204" pitchFamily="34" charset="0"/>
                <a:cs typeface="Calibri" panose="020F0502020204030204" pitchFamily="34" charset="0"/>
              </a:rPr>
              <a:t>("op");</a:t>
            </a:r>
          </a:p>
          <a:p>
            <a:r>
              <a:rPr lang="en-US" altLang="zh-CN" dirty="0">
                <a:latin typeface="Calibri" panose="020F0502020204030204" pitchFamily="34" charset="0"/>
                <a:cs typeface="Calibri" panose="020F0502020204030204" pitchFamily="34" charset="0"/>
              </a:rPr>
              <a:t>    </a:t>
            </a:r>
            <a:r>
              <a:rPr lang="en-US" altLang="zh-CN" dirty="0" err="1">
                <a:solidFill>
                  <a:srgbClr val="FF0000"/>
                </a:solidFill>
                <a:latin typeface="Calibri" panose="020F0502020204030204" pitchFamily="34" charset="0"/>
                <a:cs typeface="Calibri" panose="020F0502020204030204" pitchFamily="34" charset="0"/>
              </a:rPr>
              <a:t>var</a:t>
            </a:r>
            <a:r>
              <a:rPr lang="en-US" altLang="zh-CN" dirty="0">
                <a:solidFill>
                  <a:srgbClr val="FF0000"/>
                </a:solidFill>
                <a:latin typeface="Calibri" panose="020F0502020204030204" pitchFamily="34" charset="0"/>
                <a:cs typeface="Calibri" panose="020F0502020204030204" pitchFamily="34" charset="0"/>
              </a:rPr>
              <a:t> z;</a:t>
            </a:r>
          </a:p>
          <a:p>
            <a:r>
              <a:rPr lang="en-US" altLang="zh-CN" dirty="0">
                <a:solidFill>
                  <a:srgbClr val="FF0000"/>
                </a:solidFill>
                <a:latin typeface="Calibri" panose="020F0502020204030204" pitchFamily="34" charset="0"/>
                <a:cs typeface="Calibri" panose="020F0502020204030204" pitchFamily="34" charset="0"/>
              </a:rPr>
              <a:t>    </a:t>
            </a:r>
            <a:r>
              <a:rPr lang="en-US" altLang="zh-CN" dirty="0" err="1">
                <a:solidFill>
                  <a:srgbClr val="FF0000"/>
                </a:solidFill>
                <a:latin typeface="Calibri" panose="020F0502020204030204" pitchFamily="34" charset="0"/>
                <a:cs typeface="Calibri" panose="020F0502020204030204" pitchFamily="34" charset="0"/>
              </a:rPr>
              <a:t>var</a:t>
            </a:r>
            <a:r>
              <a:rPr lang="en-US" altLang="zh-CN" dirty="0">
                <a:solidFill>
                  <a:srgbClr val="FF0000"/>
                </a:solidFill>
                <a:latin typeface="Calibri" panose="020F0502020204030204" pitchFamily="34" charset="0"/>
                <a:cs typeface="Calibri" panose="020F0502020204030204" pitchFamily="34" charset="0"/>
              </a:rPr>
              <a:t> </a:t>
            </a:r>
            <a:r>
              <a:rPr lang="en-US" altLang="zh-CN" dirty="0" err="1">
                <a:solidFill>
                  <a:srgbClr val="FF0000"/>
                </a:solidFill>
                <a:latin typeface="Calibri" panose="020F0502020204030204" pitchFamily="34" charset="0"/>
                <a:cs typeface="Calibri" panose="020F0502020204030204" pitchFamily="34" charset="0"/>
              </a:rPr>
              <a:t>is_found</a:t>
            </a:r>
            <a:r>
              <a:rPr lang="en-US" altLang="zh-CN" dirty="0">
                <a:solidFill>
                  <a:srgbClr val="FF0000"/>
                </a:solidFill>
                <a:latin typeface="Calibri" panose="020F0502020204030204" pitchFamily="34" charset="0"/>
                <a:cs typeface="Calibri" panose="020F0502020204030204" pitchFamily="34" charset="0"/>
              </a:rPr>
              <a:t> = false;</a:t>
            </a:r>
          </a:p>
          <a:p>
            <a:r>
              <a:rPr lang="en-US" altLang="zh-CN" dirty="0">
                <a:solidFill>
                  <a:srgbClr val="FF0000"/>
                </a:solidFill>
                <a:latin typeface="Calibri" panose="020F0502020204030204" pitchFamily="34" charset="0"/>
                <a:cs typeface="Calibri" panose="020F0502020204030204" pitchFamily="34" charset="0"/>
              </a:rPr>
              <a:t>    for(</a:t>
            </a:r>
            <a:r>
              <a:rPr lang="en-US" altLang="zh-CN" dirty="0" err="1">
                <a:solidFill>
                  <a:srgbClr val="FF0000"/>
                </a:solidFill>
                <a:latin typeface="Calibri" panose="020F0502020204030204" pitchFamily="34" charset="0"/>
                <a:cs typeface="Calibri" panose="020F0502020204030204" pitchFamily="34" charset="0"/>
              </a:rPr>
              <a:t>var</a:t>
            </a:r>
            <a:r>
              <a:rPr lang="en-US" altLang="zh-CN" dirty="0">
                <a:solidFill>
                  <a:srgbClr val="FF0000"/>
                </a:solidFill>
                <a:latin typeface="Calibri" panose="020F0502020204030204" pitchFamily="34" charset="0"/>
                <a:cs typeface="Calibri" panose="020F0502020204030204" pitchFamily="34" charset="0"/>
              </a:rPr>
              <a:t> </a:t>
            </a:r>
            <a:r>
              <a:rPr lang="en-US" altLang="zh-CN" dirty="0" err="1">
                <a:solidFill>
                  <a:srgbClr val="FF0000"/>
                </a:solidFill>
                <a:latin typeface="Calibri" panose="020F0502020204030204" pitchFamily="34" charset="0"/>
                <a:cs typeface="Calibri" panose="020F0502020204030204" pitchFamily="34" charset="0"/>
              </a:rPr>
              <a:t>i</a:t>
            </a:r>
            <a:r>
              <a:rPr lang="en-US" altLang="zh-CN" dirty="0">
                <a:solidFill>
                  <a:srgbClr val="FF0000"/>
                </a:solidFill>
                <a:latin typeface="Calibri" panose="020F0502020204030204" pitchFamily="34" charset="0"/>
                <a:cs typeface="Calibri" panose="020F0502020204030204" pitchFamily="34" charset="0"/>
              </a:rPr>
              <a:t>=0; </a:t>
            </a:r>
            <a:r>
              <a:rPr lang="en-US" altLang="zh-CN" dirty="0" err="1">
                <a:solidFill>
                  <a:srgbClr val="FF0000"/>
                </a:solidFill>
                <a:latin typeface="Calibri" panose="020F0502020204030204" pitchFamily="34" charset="0"/>
                <a:cs typeface="Calibri" panose="020F0502020204030204" pitchFamily="34" charset="0"/>
              </a:rPr>
              <a:t>i</a:t>
            </a:r>
            <a:r>
              <a:rPr lang="en-US" altLang="zh-CN" dirty="0">
                <a:solidFill>
                  <a:srgbClr val="FF0000"/>
                </a:solidFill>
                <a:latin typeface="Calibri" panose="020F0502020204030204" pitchFamily="34" charset="0"/>
                <a:cs typeface="Calibri" panose="020F0502020204030204" pitchFamily="34" charset="0"/>
              </a:rPr>
              <a:t>&lt;</a:t>
            </a:r>
            <a:r>
              <a:rPr lang="en-US" altLang="zh-CN" dirty="0" err="1">
                <a:solidFill>
                  <a:srgbClr val="FF0000"/>
                </a:solidFill>
                <a:latin typeface="Calibri" panose="020F0502020204030204" pitchFamily="34" charset="0"/>
                <a:cs typeface="Calibri" panose="020F0502020204030204" pitchFamily="34" charset="0"/>
              </a:rPr>
              <a:t>function_array.length</a:t>
            </a:r>
            <a:r>
              <a:rPr lang="en-US" altLang="zh-CN" dirty="0">
                <a:solidFill>
                  <a:srgbClr val="FF0000"/>
                </a:solidFill>
                <a:latin typeface="Calibri" panose="020F0502020204030204" pitchFamily="34" charset="0"/>
                <a:cs typeface="Calibri" panose="020F0502020204030204" pitchFamily="34" charset="0"/>
              </a:rPr>
              <a:t> &amp;&amp; !</a:t>
            </a:r>
            <a:r>
              <a:rPr lang="en-US" altLang="zh-CN" dirty="0" err="1">
                <a:solidFill>
                  <a:srgbClr val="FF0000"/>
                </a:solidFill>
                <a:latin typeface="Calibri" panose="020F0502020204030204" pitchFamily="34" charset="0"/>
                <a:cs typeface="Calibri" panose="020F0502020204030204" pitchFamily="34" charset="0"/>
              </a:rPr>
              <a:t>is_found</a:t>
            </a:r>
            <a:r>
              <a:rPr lang="en-US" altLang="zh-CN" dirty="0">
                <a:solidFill>
                  <a:srgbClr val="FF0000"/>
                </a:solidFill>
                <a:latin typeface="Calibri" panose="020F0502020204030204" pitchFamily="34" charset="0"/>
                <a:cs typeface="Calibri" panose="020F0502020204030204" pitchFamily="34" charset="0"/>
              </a:rPr>
              <a:t>; </a:t>
            </a:r>
            <a:r>
              <a:rPr lang="en-US" altLang="zh-CN" dirty="0" err="1">
                <a:solidFill>
                  <a:srgbClr val="FF0000"/>
                </a:solidFill>
                <a:latin typeface="Calibri" panose="020F0502020204030204" pitchFamily="34" charset="0"/>
                <a:cs typeface="Calibri" panose="020F0502020204030204" pitchFamily="34" charset="0"/>
              </a:rPr>
              <a:t>i</a:t>
            </a:r>
            <a:r>
              <a:rPr lang="en-US" altLang="zh-CN" dirty="0">
                <a:solidFill>
                  <a:srgbClr val="FF0000"/>
                </a:solidFill>
                <a:latin typeface="Calibri" panose="020F0502020204030204" pitchFamily="34" charset="0"/>
                <a:cs typeface="Calibri" panose="020F0502020204030204" pitchFamily="34" charset="0"/>
              </a:rPr>
              <a:t>++){</a:t>
            </a:r>
          </a:p>
          <a:p>
            <a:r>
              <a:rPr lang="en-US" altLang="zh-CN" dirty="0">
                <a:solidFill>
                  <a:srgbClr val="FF0000"/>
                </a:solidFill>
                <a:latin typeface="Calibri" panose="020F0502020204030204" pitchFamily="34" charset="0"/>
                <a:cs typeface="Calibri" panose="020F0502020204030204" pitchFamily="34" charset="0"/>
              </a:rPr>
              <a:t>        if(options[</a:t>
            </a:r>
            <a:r>
              <a:rPr lang="en-US" altLang="zh-CN" dirty="0" err="1">
                <a:solidFill>
                  <a:srgbClr val="FF0000"/>
                </a:solidFill>
                <a:latin typeface="Calibri" panose="020F0502020204030204" pitchFamily="34" charset="0"/>
                <a:cs typeface="Calibri" panose="020F0502020204030204" pitchFamily="34" charset="0"/>
              </a:rPr>
              <a:t>i</a:t>
            </a:r>
            <a:r>
              <a:rPr lang="en-US" altLang="zh-CN" dirty="0">
                <a:solidFill>
                  <a:srgbClr val="FF0000"/>
                </a:solidFill>
                <a:latin typeface="Calibri" panose="020F0502020204030204" pitchFamily="34" charset="0"/>
                <a:cs typeface="Calibri" panose="020F0502020204030204" pitchFamily="34" charset="0"/>
              </a:rPr>
              <a:t>].checked == true){</a:t>
            </a:r>
          </a:p>
          <a:p>
            <a:r>
              <a:rPr lang="en-US" altLang="zh-CN" dirty="0">
                <a:solidFill>
                  <a:srgbClr val="FF0000"/>
                </a:solidFill>
                <a:latin typeface="Calibri" panose="020F0502020204030204" pitchFamily="34" charset="0"/>
                <a:cs typeface="Calibri" panose="020F0502020204030204" pitchFamily="34" charset="0"/>
              </a:rPr>
              <a:t>            z = </a:t>
            </a:r>
            <a:r>
              <a:rPr lang="en-US" altLang="zh-CN" dirty="0" err="1">
                <a:solidFill>
                  <a:srgbClr val="FF0000"/>
                </a:solidFill>
                <a:latin typeface="Calibri" panose="020F0502020204030204" pitchFamily="34" charset="0"/>
                <a:cs typeface="Calibri" panose="020F0502020204030204" pitchFamily="34" charset="0"/>
              </a:rPr>
              <a:t>function_array</a:t>
            </a:r>
            <a:r>
              <a:rPr lang="en-US" altLang="zh-CN" dirty="0">
                <a:solidFill>
                  <a:srgbClr val="FF0000"/>
                </a:solidFill>
                <a:latin typeface="Calibri" panose="020F0502020204030204" pitchFamily="34" charset="0"/>
                <a:cs typeface="Calibri" panose="020F0502020204030204" pitchFamily="34" charset="0"/>
              </a:rPr>
              <a:t>[</a:t>
            </a:r>
            <a:r>
              <a:rPr lang="en-US" altLang="zh-CN" dirty="0" err="1">
                <a:solidFill>
                  <a:srgbClr val="FF0000"/>
                </a:solidFill>
                <a:latin typeface="Calibri" panose="020F0502020204030204" pitchFamily="34" charset="0"/>
                <a:cs typeface="Calibri" panose="020F0502020204030204" pitchFamily="34" charset="0"/>
              </a:rPr>
              <a:t>i</a:t>
            </a:r>
            <a:r>
              <a:rPr lang="en-US" altLang="zh-CN" dirty="0">
                <a:solidFill>
                  <a:srgbClr val="FF0000"/>
                </a:solidFill>
                <a:latin typeface="Calibri" panose="020F0502020204030204" pitchFamily="34" charset="0"/>
                <a:cs typeface="Calibri" panose="020F0502020204030204" pitchFamily="34" charset="0"/>
              </a:rPr>
              <a:t>](operand1, operand2);</a:t>
            </a:r>
          </a:p>
          <a:p>
            <a:r>
              <a:rPr lang="en-US" altLang="zh-CN" dirty="0">
                <a:solidFill>
                  <a:srgbClr val="FF0000"/>
                </a:solidFill>
                <a:latin typeface="Calibri" panose="020F0502020204030204" pitchFamily="34" charset="0"/>
                <a:cs typeface="Calibri" panose="020F0502020204030204" pitchFamily="34" charset="0"/>
              </a:rPr>
              <a:t>            </a:t>
            </a:r>
            <a:r>
              <a:rPr lang="en-US" altLang="zh-CN" dirty="0" err="1">
                <a:solidFill>
                  <a:srgbClr val="FF0000"/>
                </a:solidFill>
                <a:latin typeface="Calibri" panose="020F0502020204030204" pitchFamily="34" charset="0"/>
                <a:cs typeface="Calibri" panose="020F0502020204030204" pitchFamily="34" charset="0"/>
              </a:rPr>
              <a:t>is_found</a:t>
            </a:r>
            <a:r>
              <a:rPr lang="en-US" altLang="zh-CN" dirty="0">
                <a:solidFill>
                  <a:srgbClr val="FF0000"/>
                </a:solidFill>
                <a:latin typeface="Calibri" panose="020F0502020204030204" pitchFamily="34" charset="0"/>
                <a:cs typeface="Calibri" panose="020F0502020204030204" pitchFamily="34" charset="0"/>
              </a:rPr>
              <a:t> = true;</a:t>
            </a:r>
          </a:p>
          <a:p>
            <a:r>
              <a:rPr lang="en-US" altLang="zh-CN" dirty="0">
                <a:solidFill>
                  <a:srgbClr val="FF0000"/>
                </a:solidFill>
                <a:latin typeface="Calibri" panose="020F0502020204030204" pitchFamily="34" charset="0"/>
                <a:cs typeface="Calibri" panose="020F0502020204030204" pitchFamily="34" charset="0"/>
              </a:rPr>
              <a:t>         }</a:t>
            </a:r>
          </a:p>
          <a:p>
            <a:r>
              <a:rPr lang="en-US" altLang="zh-CN" dirty="0">
                <a:solidFill>
                  <a:srgbClr val="FF0000"/>
                </a:solidFill>
                <a:latin typeface="Calibri" panose="020F0502020204030204" pitchFamily="34" charset="0"/>
                <a:cs typeface="Calibri" panose="020F0502020204030204" pitchFamily="34" charset="0"/>
              </a:rPr>
              <a:t>     }</a:t>
            </a:r>
          </a:p>
          <a:p>
            <a:r>
              <a:rPr lang="en-US" altLang="zh-CN" dirty="0">
                <a:latin typeface="Calibri" panose="020F0502020204030204" pitchFamily="34" charset="0"/>
                <a:cs typeface="Calibri" panose="020F0502020204030204" pitchFamily="34" charset="0"/>
              </a:rPr>
              <a:t>     </a:t>
            </a:r>
            <a:r>
              <a:rPr lang="en-US" altLang="zh-CN" dirty="0" err="1">
                <a:latin typeface="Calibri" panose="020F0502020204030204" pitchFamily="34" charset="0"/>
                <a:cs typeface="Calibri" panose="020F0502020204030204" pitchFamily="34" charset="0"/>
              </a:rPr>
              <a:t>document.getElementById</a:t>
            </a:r>
            <a:r>
              <a:rPr lang="en-US" altLang="zh-CN" dirty="0">
                <a:latin typeface="Calibri" panose="020F0502020204030204" pitchFamily="34" charset="0"/>
                <a:cs typeface="Calibri" panose="020F0502020204030204" pitchFamily="34" charset="0"/>
              </a:rPr>
              <a:t>('result').</a:t>
            </a:r>
            <a:r>
              <a:rPr lang="en-US" altLang="zh-CN" dirty="0" err="1">
                <a:latin typeface="Calibri" panose="020F0502020204030204" pitchFamily="34" charset="0"/>
                <a:cs typeface="Calibri" panose="020F0502020204030204" pitchFamily="34" charset="0"/>
              </a:rPr>
              <a:t>innerHTML</a:t>
            </a:r>
            <a:r>
              <a:rPr lang="en-US" altLang="zh-CN" dirty="0">
                <a:latin typeface="Calibri" panose="020F0502020204030204" pitchFamily="34" charset="0"/>
                <a:cs typeface="Calibri" panose="020F0502020204030204" pitchFamily="34" charset="0"/>
              </a:rPr>
              <a:t> = z;</a:t>
            </a:r>
          </a:p>
          <a:p>
            <a:r>
              <a:rPr lang="en-US" altLang="zh-CN" dirty="0">
                <a:latin typeface="Calibri" panose="020F0502020204030204" pitchFamily="34" charset="0"/>
                <a:cs typeface="Calibri" panose="020F0502020204030204" pitchFamily="34" charset="0"/>
              </a:rPr>
              <a:t>}</a:t>
            </a:r>
          </a:p>
        </p:txBody>
      </p:sp>
      <p:sp>
        <p:nvSpPr>
          <p:cNvPr id="18" name="矩形 17">
            <a:extLst>
              <a:ext uri="{FF2B5EF4-FFF2-40B4-BE49-F238E27FC236}">
                <a16:creationId xmlns:a16="http://schemas.microsoft.com/office/drawing/2014/main" id="{CD0A2398-F674-4760-B5E6-8BA9A0E9AA37}"/>
              </a:ext>
            </a:extLst>
          </p:cNvPr>
          <p:cNvSpPr/>
          <p:nvPr/>
        </p:nvSpPr>
        <p:spPr>
          <a:xfrm>
            <a:off x="5997698" y="1026321"/>
            <a:ext cx="1261884" cy="523220"/>
          </a:xfrm>
          <a:prstGeom prst="rect">
            <a:avLst/>
          </a:prstGeom>
        </p:spPr>
        <p:txBody>
          <a:bodyPr wrap="square">
            <a:spAutoFit/>
          </a:bodyPr>
          <a:lstStyle/>
          <a:p>
            <a:pPr lvl="0"/>
            <a:r>
              <a:rPr lang="en-US" altLang="zh-CN" sz="2800" b="1" dirty="0">
                <a:solidFill>
                  <a:prstClr val="black"/>
                </a:solidFill>
                <a:latin typeface="Calibri" panose="020F0502020204030204" pitchFamily="34" charset="0"/>
                <a:ea typeface="微软雅黑" panose="020B0503020204020204" pitchFamily="34" charset="-122"/>
                <a:cs typeface="Calibri" panose="020F0502020204030204" pitchFamily="34" charset="0"/>
              </a:rPr>
              <a:t>Result:  </a:t>
            </a:r>
            <a:endParaRPr lang="en-US" sz="2800" b="1" dirty="0">
              <a:solidFill>
                <a:prstClr val="black"/>
              </a:solidFill>
              <a:latin typeface="Calibri" panose="020F0502020204030204" pitchFamily="34" charset="0"/>
              <a:ea typeface="微软雅黑" panose="020B0503020204020204" pitchFamily="34" charset="-122"/>
              <a:cs typeface="Calibri" panose="020F0502020204030204" pitchFamily="34" charset="0"/>
            </a:endParaRPr>
          </a:p>
        </p:txBody>
      </p:sp>
      <p:sp>
        <p:nvSpPr>
          <p:cNvPr id="28" name="Title 1">
            <a:extLst>
              <a:ext uri="{FF2B5EF4-FFF2-40B4-BE49-F238E27FC236}">
                <a16:creationId xmlns:a16="http://schemas.microsoft.com/office/drawing/2014/main" id="{731B5149-13CE-4804-AE85-D7B4870BA809}"/>
              </a:ext>
            </a:extLst>
          </p:cNvPr>
          <p:cNvSpPr>
            <a:spLocks noGrp="1"/>
          </p:cNvSpPr>
          <p:nvPr>
            <p:ph type="title"/>
          </p:nvPr>
        </p:nvSpPr>
        <p:spPr>
          <a:xfrm>
            <a:off x="129636" y="360619"/>
            <a:ext cx="6884717" cy="443373"/>
          </a:xfrm>
        </p:spPr>
        <p:txBody>
          <a:bodyPr/>
          <a:lstStyle/>
          <a:p>
            <a:r>
              <a:rPr lang="en-US" altLang="zh-CN" sz="3600" b="1" dirty="0">
                <a:latin typeface="Calibri" panose="020F0502020204030204" pitchFamily="34" charset="0"/>
                <a:ea typeface="微软雅黑" panose="020B0503020204020204" pitchFamily="34" charset="-122"/>
                <a:cs typeface="Calibri" panose="020F0502020204030204" pitchFamily="34" charset="0"/>
              </a:rPr>
              <a:t>Traverse array by for loop</a:t>
            </a:r>
            <a:endParaRPr lang="en-US" sz="4000" dirty="0">
              <a:latin typeface="Calibri" panose="020F0502020204030204" pitchFamily="34" charset="0"/>
              <a:ea typeface="微软雅黑" panose="020B0503020204020204" pitchFamily="34" charset="-122"/>
              <a:cs typeface="Calibri" panose="020F0502020204030204" pitchFamily="34" charset="0"/>
            </a:endParaRPr>
          </a:p>
        </p:txBody>
      </p:sp>
      <p:sp>
        <p:nvSpPr>
          <p:cNvPr id="20" name="文本框 19"/>
          <p:cNvSpPr txBox="1"/>
          <p:nvPr/>
        </p:nvSpPr>
        <p:spPr>
          <a:xfrm>
            <a:off x="5907852" y="3256280"/>
            <a:ext cx="3589153"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After clicking </a:t>
            </a:r>
            <a:r>
              <a:rPr lang="en-US" altLang="zh-CN" sz="1600" dirty="0">
                <a:latin typeface="Calibri" panose="020F0502020204030204" pitchFamily="34" charset="0"/>
                <a:ea typeface="微软雅黑" panose="020B0503020204020204" pitchFamily="34" charset="-122"/>
                <a:cs typeface="Calibri" panose="020F0502020204030204" pitchFamily="34" charset="0"/>
              </a:rPr>
              <a:t>"</a:t>
            </a:r>
            <a:r>
              <a:rPr lang="en-US" altLang="zh-CN" sz="1600" dirty="0">
                <a:latin typeface="Calibri" panose="020F0502020204030204" pitchFamily="34" charset="0"/>
                <a:cs typeface="Calibri" panose="020F0502020204030204" pitchFamily="34" charset="0"/>
              </a:rPr>
              <a:t>Compute</a:t>
            </a:r>
            <a:r>
              <a:rPr lang="en-US" altLang="zh-CN" sz="1600" dirty="0">
                <a:latin typeface="Calibri" panose="020F0502020204030204" pitchFamily="34" charset="0"/>
                <a:ea typeface="微软雅黑" panose="020B0503020204020204" pitchFamily="34" charset="-122"/>
                <a:cs typeface="Calibri" panose="020F0502020204030204" pitchFamily="34" charset="0"/>
              </a:rPr>
              <a:t>"</a:t>
            </a:r>
            <a:r>
              <a:rPr lang="en-US" altLang="zh-CN" sz="1600" dirty="0">
                <a:latin typeface="Calibri" panose="020F0502020204030204" pitchFamily="34" charset="0"/>
                <a:cs typeface="Calibri" panose="020F0502020204030204" pitchFamily="34" charset="0"/>
              </a:rPr>
              <a:t> button:  </a:t>
            </a:r>
            <a:endParaRPr lang="zh-CN" altLang="en-US" sz="1600" dirty="0">
              <a:latin typeface="Calibri" panose="020F0502020204030204" pitchFamily="34" charset="0"/>
              <a:cs typeface="Calibri" panose="020F0502020204030204" pitchFamily="34" charset="0"/>
            </a:endParaRPr>
          </a:p>
        </p:txBody>
      </p:sp>
      <p:sp>
        <p:nvSpPr>
          <p:cNvPr id="6" name="灯片编号占位符 5"/>
          <p:cNvSpPr>
            <a:spLocks noGrp="1"/>
          </p:cNvSpPr>
          <p:nvPr>
            <p:ph type="sldNum" sz="quarter" idx="12"/>
          </p:nvPr>
        </p:nvSpPr>
        <p:spPr/>
        <p:txBody>
          <a:bodyPr/>
          <a:lstStyle/>
          <a:p>
            <a:fld id="{B624FEA1-8D4F-4C27-B315-433CCAC1694E}" type="slidenum">
              <a:rPr lang="en-US" altLang="zh-CN" kern="0" smtClean="0">
                <a:solidFill>
                  <a:srgbClr val="000000"/>
                </a:solidFill>
              </a:rPr>
              <a:pPr/>
              <a:t>58</a:t>
            </a:fld>
            <a:endParaRPr lang="en-US" altLang="zh-CN" kern="0">
              <a:solidFill>
                <a:srgbClr val="000000"/>
              </a:solidFill>
            </a:endParaRPr>
          </a:p>
        </p:txBody>
      </p:sp>
      <p:pic>
        <p:nvPicPr>
          <p:cNvPr id="9" name="图片 8"/>
          <p:cNvPicPr>
            <a:picLocks noChangeAspect="1"/>
          </p:cNvPicPr>
          <p:nvPr/>
        </p:nvPicPr>
        <p:blipFill>
          <a:blip r:embed="rId3"/>
          <a:stretch>
            <a:fillRect/>
          </a:stretch>
        </p:blipFill>
        <p:spPr>
          <a:xfrm>
            <a:off x="5982679" y="3690370"/>
            <a:ext cx="2995200" cy="1356447"/>
          </a:xfrm>
          <a:prstGeom prst="rect">
            <a:avLst/>
          </a:prstGeom>
        </p:spPr>
      </p:pic>
      <p:pic>
        <p:nvPicPr>
          <p:cNvPr id="2" name="图片 1"/>
          <p:cNvPicPr>
            <a:picLocks noChangeAspect="1"/>
          </p:cNvPicPr>
          <p:nvPr/>
        </p:nvPicPr>
        <p:blipFill>
          <a:blip r:embed="rId4"/>
          <a:stretch>
            <a:fillRect/>
          </a:stretch>
        </p:blipFill>
        <p:spPr>
          <a:xfrm>
            <a:off x="5982678" y="1771870"/>
            <a:ext cx="2995200" cy="1388875"/>
          </a:xfrm>
          <a:prstGeom prst="rect">
            <a:avLst/>
          </a:prstGeom>
        </p:spPr>
      </p:pic>
      <p:cxnSp>
        <p:nvCxnSpPr>
          <p:cNvPr id="25" name="直接箭头连接符 24"/>
          <p:cNvCxnSpPr/>
          <p:nvPr/>
        </p:nvCxnSpPr>
        <p:spPr>
          <a:xfrm flipH="1">
            <a:off x="6695768" y="2927541"/>
            <a:ext cx="3396" cy="164445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786108"/>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06" name="Rectangle 2"/>
          <p:cNvSpPr>
            <a:spLocks noGrp="1" noChangeArrowheads="1"/>
          </p:cNvSpPr>
          <p:nvPr>
            <p:ph type="ctrTitle" idx="4294967295"/>
          </p:nvPr>
        </p:nvSpPr>
        <p:spPr>
          <a:xfrm>
            <a:off x="-1524000" y="1484317"/>
            <a:ext cx="12192000" cy="5113337"/>
          </a:xfrm>
          <a:noFill/>
        </p:spPr>
        <p:txBody>
          <a:bodyPr anchor="ctr"/>
          <a:lstStyle/>
          <a:p>
            <a:pPr algn="ctr"/>
            <a:br>
              <a:rPr lang="zh-CN" altLang="en-US" dirty="0"/>
            </a:br>
            <a:r>
              <a:rPr lang="en-US" altLang="zh-CN" sz="4800" dirty="0"/>
              <a:t>Section 3</a:t>
            </a:r>
            <a:br>
              <a:rPr lang="en-US" altLang="zh-CN" sz="4800" dirty="0"/>
            </a:br>
            <a:br>
              <a:rPr lang="zh-CN" altLang="en-US" sz="6600" dirty="0"/>
            </a:br>
            <a:endParaRPr lang="en-US" altLang="zh-CN" sz="1800" dirty="0"/>
          </a:p>
        </p:txBody>
      </p:sp>
      <p:pic>
        <p:nvPicPr>
          <p:cNvPr id="9" name="Picture 2" descr="http://www.gucas.ac.cn/newStyle/images/lougou.png"/>
          <p:cNvPicPr>
            <a:picLocks noChangeAspect="1" noChangeArrowheads="1"/>
          </p:cNvPicPr>
          <p:nvPr/>
        </p:nvPicPr>
        <p:blipFill>
          <a:blip r:embed="rId3" cstate="print"/>
          <a:srcRect/>
          <a:stretch>
            <a:fillRect/>
          </a:stretch>
        </p:blipFill>
        <p:spPr bwMode="auto">
          <a:xfrm>
            <a:off x="-108520" y="2"/>
            <a:ext cx="4381500" cy="1047751"/>
          </a:xfrm>
          <a:prstGeom prst="rect">
            <a:avLst/>
          </a:prstGeom>
          <a:noFill/>
        </p:spPr>
      </p:pic>
      <p:sp>
        <p:nvSpPr>
          <p:cNvPr id="2" name="矩形 1"/>
          <p:cNvSpPr/>
          <p:nvPr/>
        </p:nvSpPr>
        <p:spPr>
          <a:xfrm>
            <a:off x="7630660" y="2"/>
            <a:ext cx="1756147" cy="646331"/>
          </a:xfrm>
          <a:prstGeom prst="rect">
            <a:avLst/>
          </a:prstGeom>
        </p:spPr>
        <p:txBody>
          <a:bodyPr wrap="square">
            <a:spAutoFit/>
          </a:bodyPr>
          <a:lstStyle/>
          <a:p>
            <a:r>
              <a:rPr lang="en-US" altLang="zh-CN" sz="3600" dirty="0"/>
              <a:t>CS101</a:t>
            </a:r>
            <a:endParaRPr lang="zh-CN" altLang="en-US" sz="3600" dirty="0"/>
          </a:p>
        </p:txBody>
      </p:sp>
      <p:sp>
        <p:nvSpPr>
          <p:cNvPr id="5" name="灯片编号占位符 4"/>
          <p:cNvSpPr>
            <a:spLocks noGrp="1"/>
          </p:cNvSpPr>
          <p:nvPr>
            <p:ph type="sldNum" sz="quarter" idx="12"/>
          </p:nvPr>
        </p:nvSpPr>
        <p:spPr/>
        <p:txBody>
          <a:bodyPr/>
          <a:lstStyle/>
          <a:p>
            <a:fld id="{57D72BA7-A053-4C77-BE4A-2C9478A22DA6}" type="slidenum">
              <a:rPr lang="en-US" altLang="zh-CN" kern="0" smtClean="0">
                <a:solidFill>
                  <a:srgbClr val="000000"/>
                </a:solidFill>
              </a:rPr>
              <a:pPr/>
              <a:t>59</a:t>
            </a:fld>
            <a:endParaRPr lang="en-US" altLang="zh-CN" kern="0">
              <a:solidFill>
                <a:srgbClr val="000000"/>
              </a:solidFill>
            </a:endParaRPr>
          </a:p>
        </p:txBody>
      </p:sp>
    </p:spTree>
    <p:extLst>
      <p:ext uri="{BB962C8B-B14F-4D97-AF65-F5344CB8AC3E}">
        <p14:creationId xmlns:p14="http://schemas.microsoft.com/office/powerpoint/2010/main" val="2350410395"/>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Examples – Tips</a:t>
            </a:r>
            <a:endParaRPr lang="zh-CN" altLang="en-US" sz="3600" dirty="0">
              <a:latin typeface="Calibri" panose="020F0502020204030204" pitchFamily="34" charset="0"/>
              <a:ea typeface="微软雅黑" panose="020B0503020204020204" pitchFamily="34" charset="-122"/>
              <a:cs typeface="Calibri" panose="020F0502020204030204" pitchFamily="34" charset="0"/>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8" name="内容占位符 7"/>
          <p:cNvSpPr>
            <a:spLocks noGrp="1"/>
          </p:cNvSpPr>
          <p:nvPr>
            <p:ph idx="1"/>
          </p:nvPr>
        </p:nvSpPr>
        <p:spPr>
          <a:xfrm>
            <a:off x="74737" y="1133128"/>
            <a:ext cx="6078413" cy="5472608"/>
          </a:xfrm>
        </p:spPr>
        <p:txBody>
          <a:bodyPr/>
          <a:lstStyle/>
          <a:p>
            <a:pPr marL="0" indent="0">
              <a:buNone/>
            </a:pPr>
            <a:r>
              <a:rPr lang="en-US" altLang="zh-CN" sz="800" i="1" dirty="0">
                <a:solidFill>
                  <a:srgbClr val="A0A1A7"/>
                </a:solidFill>
                <a:latin typeface="Consolas" panose="020B0609020204030204" pitchFamily="49" charset="0"/>
              </a:rPr>
              <a:t>// code executed directly:  </a:t>
            </a:r>
            <a:endParaRPr lang="en-US" altLang="zh-CN" sz="800" dirty="0">
              <a:solidFill>
                <a:srgbClr val="5C5C5C"/>
              </a:solidFill>
              <a:latin typeface="Consolas" panose="020B0609020204030204" pitchFamily="49" charset="0"/>
            </a:endParaRPr>
          </a:p>
          <a:p>
            <a:pPr marL="0" indent="0">
              <a:buNone/>
            </a:pP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len</a:t>
            </a:r>
            <a:r>
              <a:rPr lang="en-US" altLang="zh-CN" sz="800" dirty="0">
                <a:solidFill>
                  <a:srgbClr val="5C5C5C"/>
                </a:solidFill>
                <a:latin typeface="Consolas" panose="020B0609020204030204" pitchFamily="49" charset="0"/>
              </a:rPr>
              <a:t> = </a:t>
            </a:r>
            <a:r>
              <a:rPr lang="en-US" altLang="zh-CN" sz="800" dirty="0">
                <a:solidFill>
                  <a:srgbClr val="986801"/>
                </a:solidFill>
                <a:latin typeface="Consolas" panose="020B0609020204030204" pitchFamily="49" charset="0"/>
              </a:rPr>
              <a:t>14</a:t>
            </a:r>
            <a:r>
              <a:rPr lang="en-US" altLang="zh-CN" sz="800" dirty="0">
                <a:solidFill>
                  <a:srgbClr val="5C5C5C"/>
                </a:solidFill>
                <a:latin typeface="Consolas" panose="020B0609020204030204" pitchFamily="49" charset="0"/>
              </a:rPr>
              <a:t>; </a:t>
            </a:r>
            <a:r>
              <a:rPr lang="en-US" altLang="zh-CN" sz="800" i="1" dirty="0">
                <a:solidFill>
                  <a:srgbClr val="A0A1A7"/>
                </a:solidFill>
                <a:latin typeface="Consolas" panose="020B0609020204030204" pitchFamily="49" charset="0"/>
              </a:rPr>
              <a:t>// the number of </a:t>
            </a:r>
            <a:r>
              <a:rPr lang="en-US" altLang="zh-CN" sz="800" i="1" dirty="0" err="1">
                <a:solidFill>
                  <a:srgbClr val="A0A1A7"/>
                </a:solidFill>
                <a:latin typeface="Consolas" panose="020B0609020204030204" pitchFamily="49" charset="0"/>
              </a:rPr>
              <a:t>Fibonicaii</a:t>
            </a:r>
            <a:r>
              <a:rPr lang="en-US" altLang="zh-CN" sz="800" i="1" dirty="0">
                <a:solidFill>
                  <a:srgbClr val="A0A1A7"/>
                </a:solidFill>
                <a:latin typeface="Consolas" panose="020B0609020204030204" pitchFamily="49" charset="0"/>
              </a:rPr>
              <a:t> numbers to form the Curve (Global variable)</a:t>
            </a:r>
            <a:endParaRPr lang="en-US" altLang="zh-CN" sz="800" dirty="0">
              <a:solidFill>
                <a:srgbClr val="5C5C5C"/>
              </a:solidFill>
              <a:latin typeface="Consolas" panose="020B0609020204030204" pitchFamily="49" charset="0"/>
            </a:endParaRPr>
          </a:p>
          <a:p>
            <a:pPr marL="0" indent="0">
              <a:buNone/>
            </a:pP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fibonaciiArray</a:t>
            </a:r>
            <a:r>
              <a:rPr lang="en-US" altLang="zh-CN" sz="800" dirty="0">
                <a:solidFill>
                  <a:srgbClr val="5C5C5C"/>
                </a:solidFill>
                <a:latin typeface="Consolas" panose="020B0609020204030204" pitchFamily="49" charset="0"/>
              </a:rPr>
              <a:t> = </a:t>
            </a:r>
            <a:r>
              <a:rPr lang="en-US" altLang="zh-CN" sz="800" dirty="0">
                <a:solidFill>
                  <a:srgbClr val="A626A4"/>
                </a:solidFill>
                <a:latin typeface="Consolas" panose="020B0609020204030204" pitchFamily="49" charset="0"/>
              </a:rPr>
              <a:t>new</a:t>
            </a:r>
            <a:r>
              <a:rPr lang="en-US" altLang="zh-CN" sz="800" dirty="0">
                <a:solidFill>
                  <a:srgbClr val="5C5C5C"/>
                </a:solidFill>
                <a:latin typeface="Consolas" panose="020B0609020204030204" pitchFamily="49" charset="0"/>
              </a:rPr>
              <a:t> </a:t>
            </a:r>
            <a:r>
              <a:rPr lang="en-US" altLang="zh-CN" sz="800" dirty="0">
                <a:solidFill>
                  <a:srgbClr val="C18401"/>
                </a:solidFill>
                <a:latin typeface="Consolas" panose="020B0609020204030204" pitchFamily="49" charset="0"/>
              </a:rPr>
              <a:t>Array</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len</a:t>
            </a:r>
            <a:r>
              <a:rPr lang="en-US" altLang="zh-CN" sz="800" dirty="0">
                <a:solidFill>
                  <a:srgbClr val="5C5C5C"/>
                </a:solidFill>
                <a:latin typeface="Consolas" panose="020B0609020204030204" pitchFamily="49" charset="0"/>
              </a:rPr>
              <a:t>); </a:t>
            </a:r>
            <a:r>
              <a:rPr lang="en-US" altLang="zh-CN" sz="800" i="1" dirty="0">
                <a:solidFill>
                  <a:srgbClr val="A0A1A7"/>
                </a:solidFill>
                <a:latin typeface="Consolas" panose="020B0609020204030204" pitchFamily="49" charset="0"/>
              </a:rPr>
              <a:t>// </a:t>
            </a:r>
            <a:r>
              <a:rPr lang="en-US" altLang="zh-CN" sz="800" i="1" dirty="0" err="1">
                <a:solidFill>
                  <a:srgbClr val="A0A1A7"/>
                </a:solidFill>
                <a:latin typeface="Consolas" panose="020B0609020204030204" pitchFamily="49" charset="0"/>
              </a:rPr>
              <a:t>Fibonicaii</a:t>
            </a:r>
            <a:r>
              <a:rPr lang="en-US" altLang="zh-CN" sz="800" i="1" dirty="0">
                <a:solidFill>
                  <a:srgbClr val="A0A1A7"/>
                </a:solidFill>
                <a:latin typeface="Consolas" panose="020B0609020204030204" pitchFamily="49" charset="0"/>
              </a:rPr>
              <a:t> numbers to form the Curve</a:t>
            </a:r>
            <a:endParaRPr lang="en-US" altLang="zh-CN" sz="800" dirty="0">
              <a:solidFill>
                <a:srgbClr val="5C5C5C"/>
              </a:solidFill>
              <a:latin typeface="Consolas" panose="020B0609020204030204" pitchFamily="49" charset="0"/>
            </a:endParaRPr>
          </a:p>
          <a:p>
            <a:pPr marL="0" indent="0">
              <a:buNone/>
            </a:pPr>
            <a:r>
              <a:rPr lang="en-US" altLang="zh-CN" sz="800" dirty="0" err="1">
                <a:solidFill>
                  <a:srgbClr val="5C5C5C"/>
                </a:solidFill>
                <a:latin typeface="Consolas" panose="020B0609020204030204" pitchFamily="49" charset="0"/>
              </a:rPr>
              <a:t>calculate_fibnacii</a:t>
            </a:r>
            <a:r>
              <a:rPr lang="en-US" altLang="zh-CN" sz="800" dirty="0">
                <a:solidFill>
                  <a:srgbClr val="5C5C5C"/>
                </a:solidFill>
                <a:latin typeface="Consolas" panose="020B0609020204030204" pitchFamily="49" charset="0"/>
              </a:rPr>
              <a:t>();</a:t>
            </a:r>
          </a:p>
          <a:p>
            <a:pPr marL="0" indent="0">
              <a:buNone/>
            </a:pPr>
            <a:r>
              <a:rPr lang="en-US" altLang="zh-CN" sz="800" dirty="0" err="1">
                <a:solidFill>
                  <a:srgbClr val="5C5C5C"/>
                </a:solidFill>
                <a:latin typeface="Consolas" panose="020B0609020204030204" pitchFamily="49" charset="0"/>
              </a:rPr>
              <a:t>drawFibonacciArc</a:t>
            </a:r>
            <a:r>
              <a:rPr lang="en-US" altLang="zh-CN" sz="800" dirty="0">
                <a:solidFill>
                  <a:srgbClr val="5C5C5C"/>
                </a:solidFill>
                <a:latin typeface="Consolas" panose="020B0609020204030204" pitchFamily="49" charset="0"/>
              </a:rPr>
              <a:t>();</a:t>
            </a:r>
          </a:p>
          <a:p>
            <a:pPr marL="0" indent="0">
              <a:buNone/>
            </a:pPr>
            <a:r>
              <a:rPr lang="en-US" altLang="zh-CN" sz="800" i="1" dirty="0">
                <a:solidFill>
                  <a:srgbClr val="A0A1A7"/>
                </a:solidFill>
                <a:latin typeface="Consolas" panose="020B0609020204030204" pitchFamily="49" charset="0"/>
              </a:rPr>
              <a:t>// function definition:  </a:t>
            </a:r>
            <a:endParaRPr lang="en-US" altLang="zh-CN" sz="800" dirty="0">
              <a:solidFill>
                <a:srgbClr val="5C5C5C"/>
              </a:solidFill>
              <a:latin typeface="Consolas" panose="020B0609020204030204" pitchFamily="49" charset="0"/>
            </a:endParaRPr>
          </a:p>
          <a:p>
            <a:pPr marL="0" indent="0">
              <a:buNone/>
            </a:pPr>
            <a:r>
              <a:rPr lang="en-US" altLang="zh-CN" sz="800" dirty="0">
                <a:solidFill>
                  <a:srgbClr val="A626A4"/>
                </a:solidFill>
                <a:latin typeface="Consolas" panose="020B0609020204030204" pitchFamily="49" charset="0"/>
              </a:rPr>
              <a:t>function</a:t>
            </a:r>
            <a:r>
              <a:rPr lang="en-US" altLang="zh-CN" sz="800" dirty="0">
                <a:solidFill>
                  <a:srgbClr val="5C5C5C"/>
                </a:solidFill>
                <a:latin typeface="Consolas" panose="020B0609020204030204" pitchFamily="49" charset="0"/>
              </a:rPr>
              <a:t> </a:t>
            </a:r>
            <a:r>
              <a:rPr lang="en-US" altLang="zh-CN" sz="800" dirty="0" err="1">
                <a:solidFill>
                  <a:srgbClr val="4078F2"/>
                </a:solidFill>
                <a:latin typeface="Consolas" panose="020B0609020204030204" pitchFamily="49" charset="0"/>
              </a:rPr>
              <a:t>calculate_fibnacii</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fibonaciiArray</a:t>
            </a:r>
            <a:r>
              <a:rPr lang="en-US" altLang="zh-CN" sz="800" dirty="0">
                <a:solidFill>
                  <a:srgbClr val="5C5C5C"/>
                </a:solidFill>
                <a:latin typeface="Consolas" panose="020B0609020204030204" pitchFamily="49" charset="0"/>
              </a:rPr>
              <a:t>[</a:t>
            </a:r>
            <a:r>
              <a:rPr lang="en-US" altLang="zh-CN" sz="800" dirty="0">
                <a:solidFill>
                  <a:srgbClr val="986801"/>
                </a:solidFill>
                <a:latin typeface="Consolas" panose="020B0609020204030204" pitchFamily="49" charset="0"/>
              </a:rPr>
              <a:t>0</a:t>
            </a:r>
            <a:r>
              <a:rPr lang="en-US" altLang="zh-CN" sz="800" dirty="0">
                <a:solidFill>
                  <a:srgbClr val="5C5C5C"/>
                </a:solidFill>
                <a:latin typeface="Consolas" panose="020B0609020204030204" pitchFamily="49" charset="0"/>
              </a:rPr>
              <a:t>] = </a:t>
            </a:r>
            <a:r>
              <a:rPr lang="en-US" altLang="zh-CN" sz="800" dirty="0">
                <a:solidFill>
                  <a:srgbClr val="986801"/>
                </a:solidFill>
                <a:latin typeface="Consolas" panose="020B0609020204030204" pitchFamily="49" charset="0"/>
              </a:rPr>
              <a:t>1</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fibonaciiArray</a:t>
            </a:r>
            <a:r>
              <a:rPr lang="en-US" altLang="zh-CN" sz="800" dirty="0">
                <a:solidFill>
                  <a:srgbClr val="5C5C5C"/>
                </a:solidFill>
                <a:latin typeface="Consolas" panose="020B0609020204030204" pitchFamily="49" charset="0"/>
              </a:rPr>
              <a:t>[</a:t>
            </a:r>
            <a:r>
              <a:rPr lang="en-US" altLang="zh-CN" sz="800" dirty="0">
                <a:solidFill>
                  <a:srgbClr val="986801"/>
                </a:solidFill>
                <a:latin typeface="Consolas" panose="020B0609020204030204" pitchFamily="49" charset="0"/>
              </a:rPr>
              <a:t>1</a:t>
            </a:r>
            <a:r>
              <a:rPr lang="en-US" altLang="zh-CN" sz="800" dirty="0">
                <a:solidFill>
                  <a:srgbClr val="5C5C5C"/>
                </a:solidFill>
                <a:latin typeface="Consolas" panose="020B0609020204030204" pitchFamily="49" charset="0"/>
              </a:rPr>
              <a:t>] = </a:t>
            </a:r>
            <a:r>
              <a:rPr lang="en-US" altLang="zh-CN" sz="800" dirty="0">
                <a:solidFill>
                  <a:srgbClr val="986801"/>
                </a:solidFill>
                <a:latin typeface="Consolas" panose="020B0609020204030204" pitchFamily="49" charset="0"/>
              </a:rPr>
              <a:t>1</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dirty="0">
                <a:solidFill>
                  <a:srgbClr val="A626A4"/>
                </a:solidFill>
                <a:latin typeface="Consolas" panose="020B0609020204030204" pitchFamily="49" charset="0"/>
              </a:rPr>
              <a:t>for</a:t>
            </a:r>
            <a:r>
              <a:rPr lang="en-US" altLang="zh-CN" sz="800" dirty="0">
                <a:solidFill>
                  <a:srgbClr val="5C5C5C"/>
                </a:solidFill>
                <a:latin typeface="Consolas" panose="020B0609020204030204" pitchFamily="49" charset="0"/>
              </a:rPr>
              <a:t>(</a:t>
            </a: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i</a:t>
            </a:r>
            <a:r>
              <a:rPr lang="en-US" altLang="zh-CN" sz="800" dirty="0">
                <a:solidFill>
                  <a:srgbClr val="5C5C5C"/>
                </a:solidFill>
                <a:latin typeface="Consolas" panose="020B0609020204030204" pitchFamily="49" charset="0"/>
              </a:rPr>
              <a:t>=</a:t>
            </a:r>
            <a:r>
              <a:rPr lang="en-US" altLang="zh-CN" sz="800" dirty="0">
                <a:solidFill>
                  <a:srgbClr val="986801"/>
                </a:solidFill>
                <a:latin typeface="Consolas" panose="020B0609020204030204" pitchFamily="49" charset="0"/>
              </a:rPr>
              <a:t>2</a:t>
            </a:r>
            <a:r>
              <a:rPr lang="en-US" altLang="zh-CN" sz="800" dirty="0">
                <a:solidFill>
                  <a:srgbClr val="5C5C5C"/>
                </a:solidFill>
                <a:latin typeface="Consolas" panose="020B0609020204030204" pitchFamily="49" charset="0"/>
              </a:rPr>
              <a:t>;i&lt;</a:t>
            </a:r>
            <a:r>
              <a:rPr lang="en-US" altLang="zh-CN" sz="800" dirty="0" err="1">
                <a:solidFill>
                  <a:srgbClr val="5C5C5C"/>
                </a:solidFill>
                <a:latin typeface="Consolas" panose="020B0609020204030204" pitchFamily="49" charset="0"/>
              </a:rPr>
              <a:t>len;i</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fibonaciiArray</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i</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fibonaciiArray</a:t>
            </a:r>
            <a:r>
              <a:rPr lang="en-US" altLang="zh-CN" sz="800" dirty="0">
                <a:solidFill>
                  <a:srgbClr val="5C5C5C"/>
                </a:solidFill>
                <a:latin typeface="Consolas" panose="020B0609020204030204" pitchFamily="49" charset="0"/>
              </a:rPr>
              <a:t>[i</a:t>
            </a:r>
            <a:r>
              <a:rPr lang="en-US" altLang="zh-CN" sz="800" dirty="0">
                <a:solidFill>
                  <a:srgbClr val="986801"/>
                </a:solidFill>
                <a:latin typeface="Consolas" panose="020B0609020204030204" pitchFamily="49" charset="0"/>
              </a:rPr>
              <a:t>-1</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fibonaciiArray</a:t>
            </a:r>
            <a:r>
              <a:rPr lang="en-US" altLang="zh-CN" sz="800" dirty="0">
                <a:solidFill>
                  <a:srgbClr val="5C5C5C"/>
                </a:solidFill>
                <a:latin typeface="Consolas" panose="020B0609020204030204" pitchFamily="49" charset="0"/>
              </a:rPr>
              <a:t>[i</a:t>
            </a:r>
            <a:r>
              <a:rPr lang="en-US" altLang="zh-CN" sz="800" dirty="0">
                <a:solidFill>
                  <a:srgbClr val="986801"/>
                </a:solidFill>
                <a:latin typeface="Consolas" panose="020B0609020204030204" pitchFamily="49" charset="0"/>
              </a:rPr>
              <a:t>-2</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a:t>
            </a:r>
          </a:p>
          <a:p>
            <a:pPr marL="0" indent="0">
              <a:buNone/>
            </a:pPr>
            <a:r>
              <a:rPr lang="en-US" altLang="zh-CN" sz="800" dirty="0">
                <a:solidFill>
                  <a:srgbClr val="A626A4"/>
                </a:solidFill>
                <a:latin typeface="Consolas" panose="020B0609020204030204" pitchFamily="49" charset="0"/>
              </a:rPr>
              <a:t>function</a:t>
            </a:r>
            <a:r>
              <a:rPr lang="en-US" altLang="zh-CN" sz="800" dirty="0">
                <a:solidFill>
                  <a:srgbClr val="5C5C5C"/>
                </a:solidFill>
                <a:latin typeface="Consolas" panose="020B0609020204030204" pitchFamily="49" charset="0"/>
              </a:rPr>
              <a:t> </a:t>
            </a:r>
            <a:r>
              <a:rPr lang="en-US" altLang="zh-CN" sz="800" dirty="0" err="1">
                <a:solidFill>
                  <a:srgbClr val="4078F2"/>
                </a:solidFill>
                <a:latin typeface="Consolas" panose="020B0609020204030204" pitchFamily="49" charset="0"/>
              </a:rPr>
              <a:t>drawFibonacciArc</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i="1" dirty="0">
                <a:solidFill>
                  <a:srgbClr val="A0A1A7"/>
                </a:solidFill>
                <a:latin typeface="Consolas" panose="020B0609020204030204" pitchFamily="49" charset="0"/>
              </a:rPr>
              <a:t>// show the whole curve by draw many 1/4 circles</a:t>
            </a:r>
            <a:endParaRPr lang="en-US" altLang="zh-CN" sz="800" dirty="0">
              <a:solidFill>
                <a:srgbClr val="5C5C5C"/>
              </a:solidFill>
              <a:latin typeface="Consolas" panose="020B0609020204030204" pitchFamily="49" charset="0"/>
            </a:endParaRP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canvas = </a:t>
            </a:r>
            <a:r>
              <a:rPr lang="en-US" altLang="zh-CN" sz="800" dirty="0" err="1">
                <a:solidFill>
                  <a:srgbClr val="C18401"/>
                </a:solidFill>
                <a:latin typeface="Consolas" panose="020B0609020204030204" pitchFamily="49" charset="0"/>
              </a:rPr>
              <a:t>document</a:t>
            </a:r>
            <a:r>
              <a:rPr lang="en-US" altLang="zh-CN" sz="800" dirty="0" err="1">
                <a:solidFill>
                  <a:srgbClr val="5C5C5C"/>
                </a:solidFill>
                <a:latin typeface="Consolas" panose="020B0609020204030204" pitchFamily="49" charset="0"/>
              </a:rPr>
              <a:t>.getElementById</a:t>
            </a:r>
            <a:r>
              <a:rPr lang="en-US" altLang="zh-CN" sz="800" dirty="0">
                <a:solidFill>
                  <a:srgbClr val="5C5C5C"/>
                </a:solidFill>
                <a:latin typeface="Consolas" panose="020B0609020204030204" pitchFamily="49" charset="0"/>
              </a:rPr>
              <a:t>(</a:t>
            </a:r>
            <a:r>
              <a:rPr lang="en-US" altLang="zh-CN" sz="800" dirty="0">
                <a:solidFill>
                  <a:srgbClr val="50A14F"/>
                </a:solidFill>
                <a:latin typeface="Consolas" panose="020B0609020204030204" pitchFamily="49" charset="0"/>
              </a:rPr>
              <a:t>"</a:t>
            </a:r>
            <a:r>
              <a:rPr lang="en-US" altLang="zh-CN" sz="800" dirty="0" err="1">
                <a:solidFill>
                  <a:srgbClr val="50A14F"/>
                </a:solidFill>
                <a:latin typeface="Consolas" panose="020B0609020204030204" pitchFamily="49" charset="0"/>
              </a:rPr>
              <a:t>myCanvas</a:t>
            </a:r>
            <a:r>
              <a:rPr lang="en-US" altLang="zh-CN" sz="800" dirty="0">
                <a:solidFill>
                  <a:srgbClr val="50A14F"/>
                </a:solidFill>
                <a:latin typeface="Consolas" panose="020B0609020204030204" pitchFamily="49" charset="0"/>
              </a:rPr>
              <a:t>"</a:t>
            </a:r>
            <a:r>
              <a:rPr lang="en-US" altLang="zh-CN" sz="800" dirty="0">
                <a:solidFill>
                  <a:srgbClr val="5C5C5C"/>
                </a:solidFill>
                <a:latin typeface="Consolas" panose="020B0609020204030204" pitchFamily="49" charset="0"/>
              </a:rPr>
              <a:t>); </a:t>
            </a:r>
            <a:r>
              <a:rPr lang="en-US" altLang="zh-CN" sz="800" i="1" dirty="0">
                <a:solidFill>
                  <a:srgbClr val="A0A1A7"/>
                </a:solidFill>
                <a:latin typeface="Consolas" panose="020B0609020204030204" pitchFamily="49" charset="0"/>
              </a:rPr>
              <a:t>// get Canvas</a:t>
            </a:r>
            <a:endParaRPr lang="en-US" altLang="zh-CN" sz="800" dirty="0">
              <a:solidFill>
                <a:srgbClr val="5C5C5C"/>
              </a:solidFill>
              <a:latin typeface="Consolas" panose="020B0609020204030204" pitchFamily="49" charset="0"/>
            </a:endParaRP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ctx</a:t>
            </a:r>
            <a:r>
              <a:rPr lang="en-US" altLang="zh-CN" sz="800" dirty="0">
                <a:solidFill>
                  <a:srgbClr val="5C5C5C"/>
                </a:solidFill>
                <a:latin typeface="Consolas" panose="020B0609020204030204" pitchFamily="49" charset="0"/>
              </a:rPr>
              <a:t> = </a:t>
            </a:r>
            <a:r>
              <a:rPr lang="en-US" altLang="zh-CN" sz="800" dirty="0" err="1">
                <a:solidFill>
                  <a:srgbClr val="5C5C5C"/>
                </a:solidFill>
                <a:latin typeface="Consolas" panose="020B0609020204030204" pitchFamily="49" charset="0"/>
              </a:rPr>
              <a:t>canvas.getContext</a:t>
            </a:r>
            <a:r>
              <a:rPr lang="en-US" altLang="zh-CN" sz="800" dirty="0">
                <a:solidFill>
                  <a:srgbClr val="5C5C5C"/>
                </a:solidFill>
                <a:latin typeface="Consolas" panose="020B0609020204030204" pitchFamily="49" charset="0"/>
              </a:rPr>
              <a:t>(</a:t>
            </a:r>
            <a:r>
              <a:rPr lang="en-US" altLang="zh-CN" sz="800" dirty="0">
                <a:solidFill>
                  <a:srgbClr val="50A14F"/>
                </a:solidFill>
                <a:latin typeface="Consolas" panose="020B0609020204030204" pitchFamily="49" charset="0"/>
              </a:rPr>
              <a:t>"2d"</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x0 = </a:t>
            </a:r>
            <a:r>
              <a:rPr lang="en-US" altLang="zh-CN" sz="800" dirty="0">
                <a:solidFill>
                  <a:srgbClr val="986801"/>
                </a:solidFill>
                <a:latin typeface="Consolas" panose="020B0609020204030204" pitchFamily="49" charset="0"/>
              </a:rPr>
              <a:t>400</a:t>
            </a:r>
            <a:r>
              <a:rPr lang="en-US" altLang="zh-CN" sz="800" dirty="0">
                <a:solidFill>
                  <a:srgbClr val="5C5C5C"/>
                </a:solidFill>
                <a:latin typeface="Consolas" panose="020B0609020204030204" pitchFamily="49" charset="0"/>
              </a:rPr>
              <a:t>, y0 = </a:t>
            </a:r>
            <a:r>
              <a:rPr lang="en-US" altLang="zh-CN" sz="800" dirty="0">
                <a:solidFill>
                  <a:srgbClr val="986801"/>
                </a:solidFill>
                <a:latin typeface="Consolas" panose="020B0609020204030204" pitchFamily="49" charset="0"/>
              </a:rPr>
              <a:t>200</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x = x0, y = y0, </a:t>
            </a:r>
            <a:r>
              <a:rPr lang="en-US" altLang="zh-CN" sz="800" dirty="0" err="1">
                <a:solidFill>
                  <a:srgbClr val="5C5C5C"/>
                </a:solidFill>
                <a:latin typeface="Consolas" panose="020B0609020204030204" pitchFamily="49" charset="0"/>
              </a:rPr>
              <a:t>startDegree</a:t>
            </a:r>
            <a:r>
              <a:rPr lang="en-US" altLang="zh-CN" sz="800" dirty="0">
                <a:solidFill>
                  <a:srgbClr val="5C5C5C"/>
                </a:solidFill>
                <a:latin typeface="Consolas" panose="020B0609020204030204" pitchFamily="49" charset="0"/>
              </a:rPr>
              <a:t> = </a:t>
            </a:r>
            <a:r>
              <a:rPr lang="en-US" altLang="zh-CN" sz="800" dirty="0">
                <a:solidFill>
                  <a:srgbClr val="986801"/>
                </a:solidFill>
                <a:latin typeface="Consolas" panose="020B0609020204030204" pitchFamily="49" charset="0"/>
              </a:rPr>
              <a:t>0</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endDegree</a:t>
            </a:r>
            <a:r>
              <a:rPr lang="en-US" altLang="zh-CN" sz="800" dirty="0">
                <a:solidFill>
                  <a:srgbClr val="5C5C5C"/>
                </a:solidFill>
                <a:latin typeface="Consolas" panose="020B0609020204030204" pitchFamily="49" charset="0"/>
              </a:rPr>
              <a:t> = </a:t>
            </a:r>
            <a:r>
              <a:rPr lang="en-US" altLang="zh-CN" sz="800" dirty="0">
                <a:solidFill>
                  <a:srgbClr val="986801"/>
                </a:solidFill>
                <a:latin typeface="Consolas" panose="020B0609020204030204" pitchFamily="49" charset="0"/>
              </a:rPr>
              <a:t>90</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p>
          <a:p>
            <a:pPr marL="0" indent="0">
              <a:buNone/>
            </a:pPr>
            <a:r>
              <a:rPr lang="en-US" altLang="zh-CN" sz="800" dirty="0">
                <a:solidFill>
                  <a:srgbClr val="5C5C5C"/>
                </a:solidFill>
                <a:latin typeface="Consolas" panose="020B0609020204030204" pitchFamily="49" charset="0"/>
              </a:rPr>
              <a:t>    </a:t>
            </a:r>
            <a:r>
              <a:rPr lang="en-US" altLang="zh-CN" sz="800" dirty="0">
                <a:solidFill>
                  <a:srgbClr val="A626A4"/>
                </a:solidFill>
                <a:latin typeface="Consolas" panose="020B0609020204030204" pitchFamily="49" charset="0"/>
              </a:rPr>
              <a:t>for</a:t>
            </a:r>
            <a:r>
              <a:rPr lang="en-US" altLang="zh-CN" sz="800" dirty="0">
                <a:solidFill>
                  <a:srgbClr val="5C5C5C"/>
                </a:solidFill>
                <a:latin typeface="Consolas" panose="020B0609020204030204" pitchFamily="49" charset="0"/>
              </a:rPr>
              <a:t> (</a:t>
            </a: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i</a:t>
            </a:r>
            <a:r>
              <a:rPr lang="en-US" altLang="zh-CN" sz="800" dirty="0">
                <a:solidFill>
                  <a:srgbClr val="5C5C5C"/>
                </a:solidFill>
                <a:latin typeface="Consolas" panose="020B0609020204030204" pitchFamily="49" charset="0"/>
              </a:rPr>
              <a:t> = </a:t>
            </a:r>
            <a:r>
              <a:rPr lang="en-US" altLang="zh-CN" sz="800" dirty="0">
                <a:solidFill>
                  <a:srgbClr val="986801"/>
                </a:solidFill>
                <a:latin typeface="Consolas" panose="020B0609020204030204" pitchFamily="49" charset="0"/>
              </a:rPr>
              <a:t>0</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i</a:t>
            </a:r>
            <a:r>
              <a:rPr lang="en-US" altLang="zh-CN" sz="800" dirty="0">
                <a:solidFill>
                  <a:srgbClr val="5C5C5C"/>
                </a:solidFill>
                <a:latin typeface="Consolas" panose="020B0609020204030204" pitchFamily="49" charset="0"/>
              </a:rPr>
              <a:t> &lt; </a:t>
            </a:r>
            <a:r>
              <a:rPr lang="en-US" altLang="zh-CN" sz="800" dirty="0" err="1">
                <a:solidFill>
                  <a:srgbClr val="5C5C5C"/>
                </a:solidFill>
                <a:latin typeface="Consolas" panose="020B0609020204030204" pitchFamily="49" charset="0"/>
              </a:rPr>
              <a:t>len</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i</a:t>
            </a:r>
            <a:r>
              <a:rPr lang="en-US" altLang="zh-CN" sz="800" dirty="0">
                <a:solidFill>
                  <a:srgbClr val="5C5C5C"/>
                </a:solidFill>
                <a:latin typeface="Consolas" panose="020B0609020204030204" pitchFamily="49" charset="0"/>
              </a:rPr>
              <a:t>++) {</a:t>
            </a:r>
          </a:p>
          <a:p>
            <a:pPr marL="0" indent="0">
              <a:buNone/>
            </a:pPr>
            <a:r>
              <a:rPr lang="en-US" altLang="zh-CN" sz="800" dirty="0">
                <a:solidFill>
                  <a:srgbClr val="5C5C5C"/>
                </a:solidFill>
                <a:latin typeface="Consolas" panose="020B0609020204030204" pitchFamily="49" charset="0"/>
              </a:rPr>
              <a:t>        </a:t>
            </a:r>
            <a:r>
              <a:rPr lang="en-US" altLang="zh-CN" sz="800" i="1" dirty="0">
                <a:solidFill>
                  <a:srgbClr val="A0A1A7"/>
                </a:solidFill>
                <a:latin typeface="Consolas" panose="020B0609020204030204" pitchFamily="49" charset="0"/>
              </a:rPr>
              <a:t>// Draw 1/4 Circle whose radius is </a:t>
            </a:r>
            <a:r>
              <a:rPr lang="en-US" altLang="zh-CN" sz="800" i="1" dirty="0" err="1">
                <a:solidFill>
                  <a:srgbClr val="A0A1A7"/>
                </a:solidFill>
                <a:latin typeface="Consolas" panose="020B0609020204030204" pitchFamily="49" charset="0"/>
              </a:rPr>
              <a:t>fibonaciiNumber</a:t>
            </a:r>
            <a:r>
              <a:rPr lang="en-US" altLang="zh-CN" sz="800" i="1" dirty="0">
                <a:solidFill>
                  <a:srgbClr val="A0A1A7"/>
                </a:solidFill>
                <a:latin typeface="Consolas" panose="020B0609020204030204" pitchFamily="49" charset="0"/>
              </a:rPr>
              <a:t>[</a:t>
            </a:r>
            <a:r>
              <a:rPr lang="en-US" altLang="zh-CN" sz="800" i="1" dirty="0" err="1">
                <a:solidFill>
                  <a:srgbClr val="A0A1A7"/>
                </a:solidFill>
                <a:latin typeface="Consolas" panose="020B0609020204030204" pitchFamily="49" charset="0"/>
              </a:rPr>
              <a:t>i</a:t>
            </a:r>
            <a:r>
              <a:rPr lang="en-US" altLang="zh-CN" sz="800" i="1" dirty="0">
                <a:solidFill>
                  <a:srgbClr val="A0A1A7"/>
                </a:solidFill>
                <a:latin typeface="Consolas" panose="020B0609020204030204" pitchFamily="49" charset="0"/>
              </a:rPr>
              <a:t>]</a:t>
            </a:r>
            <a:endParaRPr lang="en-US" altLang="zh-CN" sz="800" dirty="0">
              <a:solidFill>
                <a:srgbClr val="5C5C5C"/>
              </a:solidFill>
              <a:latin typeface="Consolas" panose="020B0609020204030204" pitchFamily="49" charset="0"/>
            </a:endParaRP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radius = </a:t>
            </a:r>
            <a:r>
              <a:rPr lang="en-US" altLang="zh-CN" sz="800" dirty="0" err="1">
                <a:solidFill>
                  <a:srgbClr val="5C5C5C"/>
                </a:solidFill>
                <a:latin typeface="Consolas" panose="020B0609020204030204" pitchFamily="49" charset="0"/>
              </a:rPr>
              <a:t>fibonaciiArray</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i</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ctx.beginPath</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ctx.strokeStyle</a:t>
            </a:r>
            <a:r>
              <a:rPr lang="en-US" altLang="zh-CN" sz="800" dirty="0">
                <a:solidFill>
                  <a:srgbClr val="5C5C5C"/>
                </a:solidFill>
                <a:latin typeface="Consolas" panose="020B0609020204030204" pitchFamily="49" charset="0"/>
              </a:rPr>
              <a:t> = </a:t>
            </a:r>
            <a:r>
              <a:rPr lang="en-US" altLang="zh-CN" sz="800" dirty="0">
                <a:solidFill>
                  <a:srgbClr val="50A14F"/>
                </a:solidFill>
                <a:latin typeface="Consolas" panose="020B0609020204030204" pitchFamily="49" charset="0"/>
              </a:rPr>
              <a:t>"black"</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ctx.arc(</a:t>
            </a:r>
            <a:r>
              <a:rPr lang="en-US" altLang="zh-CN" sz="800" dirty="0" err="1">
                <a:solidFill>
                  <a:srgbClr val="5C5C5C"/>
                </a:solidFill>
                <a:latin typeface="Consolas" panose="020B0609020204030204" pitchFamily="49" charset="0"/>
              </a:rPr>
              <a:t>x,y,radius</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startDegree</a:t>
            </a:r>
            <a:r>
              <a:rPr lang="en-US" altLang="zh-CN" sz="800" dirty="0">
                <a:solidFill>
                  <a:srgbClr val="5C5C5C"/>
                </a:solidFill>
                <a:latin typeface="Consolas" panose="020B0609020204030204" pitchFamily="49" charset="0"/>
              </a:rPr>
              <a:t>/</a:t>
            </a:r>
            <a:r>
              <a:rPr lang="en-US" altLang="zh-CN" sz="800" dirty="0">
                <a:solidFill>
                  <a:srgbClr val="986801"/>
                </a:solidFill>
                <a:latin typeface="Consolas" panose="020B0609020204030204" pitchFamily="49" charset="0"/>
              </a:rPr>
              <a:t>180</a:t>
            </a:r>
            <a:r>
              <a:rPr lang="en-US" altLang="zh-CN" sz="800" dirty="0">
                <a:solidFill>
                  <a:srgbClr val="5C5C5C"/>
                </a:solidFill>
                <a:latin typeface="Consolas" panose="020B0609020204030204" pitchFamily="49" charset="0"/>
              </a:rPr>
              <a:t>)*</a:t>
            </a:r>
            <a:r>
              <a:rPr lang="en-US" altLang="zh-CN" sz="800" dirty="0" err="1">
                <a:solidFill>
                  <a:srgbClr val="C18401"/>
                </a:solidFill>
                <a:latin typeface="Consolas" panose="020B0609020204030204" pitchFamily="49" charset="0"/>
              </a:rPr>
              <a:t>Math</a:t>
            </a:r>
            <a:r>
              <a:rPr lang="en-US" altLang="zh-CN" sz="800" dirty="0" err="1">
                <a:solidFill>
                  <a:srgbClr val="5C5C5C"/>
                </a:solidFill>
                <a:latin typeface="Consolas" panose="020B0609020204030204" pitchFamily="49" charset="0"/>
              </a:rPr>
              <a:t>.PI</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endDegree</a:t>
            </a:r>
            <a:r>
              <a:rPr lang="en-US" altLang="zh-CN" sz="800" dirty="0">
                <a:solidFill>
                  <a:srgbClr val="5C5C5C"/>
                </a:solidFill>
                <a:latin typeface="Consolas" panose="020B0609020204030204" pitchFamily="49" charset="0"/>
              </a:rPr>
              <a:t>/</a:t>
            </a:r>
            <a:r>
              <a:rPr lang="en-US" altLang="zh-CN" sz="800" dirty="0">
                <a:solidFill>
                  <a:srgbClr val="986801"/>
                </a:solidFill>
                <a:latin typeface="Consolas" panose="020B0609020204030204" pitchFamily="49" charset="0"/>
              </a:rPr>
              <a:t>180</a:t>
            </a:r>
            <a:r>
              <a:rPr lang="en-US" altLang="zh-CN" sz="800" dirty="0">
                <a:solidFill>
                  <a:srgbClr val="5C5C5C"/>
                </a:solidFill>
                <a:latin typeface="Consolas" panose="020B0609020204030204" pitchFamily="49" charset="0"/>
              </a:rPr>
              <a:t>)*</a:t>
            </a:r>
            <a:r>
              <a:rPr lang="en-US" altLang="zh-CN" sz="800" dirty="0" err="1">
                <a:solidFill>
                  <a:srgbClr val="C18401"/>
                </a:solidFill>
                <a:latin typeface="Consolas" panose="020B0609020204030204" pitchFamily="49" charset="0"/>
              </a:rPr>
              <a:t>Math</a:t>
            </a:r>
            <a:r>
              <a:rPr lang="en-US" altLang="zh-CN" sz="800" dirty="0" err="1">
                <a:solidFill>
                  <a:srgbClr val="5C5C5C"/>
                </a:solidFill>
                <a:latin typeface="Consolas" panose="020B0609020204030204" pitchFamily="49" charset="0"/>
              </a:rPr>
              <a:t>.PI</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ctx.stroke</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i="1" dirty="0">
                <a:solidFill>
                  <a:srgbClr val="A0A1A7"/>
                </a:solidFill>
                <a:latin typeface="Consolas" panose="020B0609020204030204" pitchFamily="49" charset="0"/>
              </a:rPr>
              <a:t>// update the position of the center of next 1/4 circle</a:t>
            </a:r>
            <a:endParaRPr lang="en-US" altLang="zh-CN" sz="800" dirty="0">
              <a:solidFill>
                <a:srgbClr val="5C5C5C"/>
              </a:solidFill>
              <a:latin typeface="Consolas" panose="020B0609020204030204" pitchFamily="49" charset="0"/>
            </a:endParaRP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direction = </a:t>
            </a:r>
            <a:r>
              <a:rPr lang="en-US" altLang="zh-CN" sz="800" dirty="0" err="1">
                <a:solidFill>
                  <a:srgbClr val="5C5C5C"/>
                </a:solidFill>
                <a:latin typeface="Consolas" panose="020B0609020204030204" pitchFamily="49" charset="0"/>
              </a:rPr>
              <a:t>startDegree</a:t>
            </a:r>
            <a:r>
              <a:rPr lang="en-US" altLang="zh-CN" sz="800" dirty="0">
                <a:solidFill>
                  <a:srgbClr val="5C5C5C"/>
                </a:solidFill>
                <a:latin typeface="Consolas" panose="020B0609020204030204" pitchFamily="49" charset="0"/>
              </a:rPr>
              <a:t>/</a:t>
            </a:r>
            <a:r>
              <a:rPr lang="en-US" altLang="zh-CN" sz="800" dirty="0">
                <a:solidFill>
                  <a:srgbClr val="986801"/>
                </a:solidFill>
                <a:latin typeface="Consolas" panose="020B0609020204030204" pitchFamily="49" charset="0"/>
              </a:rPr>
              <a:t>90</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dirty="0">
                <a:solidFill>
                  <a:srgbClr val="A626A4"/>
                </a:solidFill>
                <a:latin typeface="Consolas" panose="020B0609020204030204" pitchFamily="49" charset="0"/>
              </a:rPr>
              <a:t>if</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i</a:t>
            </a:r>
            <a:r>
              <a:rPr lang="en-US" altLang="zh-CN" sz="800" dirty="0">
                <a:solidFill>
                  <a:srgbClr val="5C5C5C"/>
                </a:solidFill>
                <a:latin typeface="Consolas" panose="020B0609020204030204" pitchFamily="49" charset="0"/>
              </a:rPr>
              <a:t>&lt;len</a:t>
            </a:r>
            <a:r>
              <a:rPr lang="en-US" altLang="zh-CN" sz="800" dirty="0">
                <a:solidFill>
                  <a:srgbClr val="986801"/>
                </a:solidFill>
                <a:latin typeface="Consolas" panose="020B0609020204030204" pitchFamily="49" charset="0"/>
              </a:rPr>
              <a:t>-1</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inc_x</a:t>
            </a:r>
            <a:r>
              <a:rPr lang="en-US" altLang="zh-CN" sz="800" dirty="0">
                <a:solidFill>
                  <a:srgbClr val="5C5C5C"/>
                </a:solidFill>
                <a:latin typeface="Consolas" panose="020B0609020204030204" pitchFamily="49" charset="0"/>
              </a:rPr>
              <a:t> = (direction%</a:t>
            </a:r>
            <a:r>
              <a:rPr lang="en-US" altLang="zh-CN" sz="800" dirty="0">
                <a:solidFill>
                  <a:srgbClr val="986801"/>
                </a:solidFill>
                <a:latin typeface="Consolas" panose="020B0609020204030204" pitchFamily="49" charset="0"/>
              </a:rPr>
              <a:t>2-2</a:t>
            </a:r>
            <a:r>
              <a:rPr lang="en-US" altLang="zh-CN" sz="800" dirty="0">
                <a:solidFill>
                  <a:srgbClr val="5C5C5C"/>
                </a:solidFill>
                <a:latin typeface="Consolas" panose="020B0609020204030204" pitchFamily="49" charset="0"/>
              </a:rPr>
              <a:t>*</a:t>
            </a:r>
            <a:r>
              <a:rPr lang="en-US" altLang="zh-CN" sz="800" dirty="0" err="1">
                <a:solidFill>
                  <a:srgbClr val="C18401"/>
                </a:solidFill>
                <a:latin typeface="Consolas" panose="020B0609020204030204" pitchFamily="49" charset="0"/>
              </a:rPr>
              <a:t>Math</a:t>
            </a:r>
            <a:r>
              <a:rPr lang="en-US" altLang="zh-CN" sz="800" dirty="0" err="1">
                <a:solidFill>
                  <a:srgbClr val="5C5C5C"/>
                </a:solidFill>
                <a:latin typeface="Consolas" panose="020B0609020204030204" pitchFamily="49" charset="0"/>
              </a:rPr>
              <a:t>.floor</a:t>
            </a:r>
            <a:r>
              <a:rPr lang="en-US" altLang="zh-CN" sz="800" dirty="0">
                <a:solidFill>
                  <a:srgbClr val="5C5C5C"/>
                </a:solidFill>
                <a:latin typeface="Consolas" panose="020B0609020204030204" pitchFamily="49" charset="0"/>
              </a:rPr>
              <a:t>(direction/</a:t>
            </a:r>
            <a:r>
              <a:rPr lang="en-US" altLang="zh-CN" sz="800" dirty="0">
                <a:solidFill>
                  <a:srgbClr val="986801"/>
                </a:solidFill>
                <a:latin typeface="Consolas" panose="020B0609020204030204" pitchFamily="49" charset="0"/>
              </a:rPr>
              <a:t>3</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fibonaciiArray</a:t>
            </a:r>
            <a:r>
              <a:rPr lang="en-US" altLang="zh-CN" sz="800" dirty="0">
                <a:solidFill>
                  <a:srgbClr val="5C5C5C"/>
                </a:solidFill>
                <a:latin typeface="Consolas" panose="020B0609020204030204" pitchFamily="49" charset="0"/>
              </a:rPr>
              <a:t>[i+</a:t>
            </a:r>
            <a:r>
              <a:rPr lang="en-US" altLang="zh-CN" sz="800" dirty="0">
                <a:solidFill>
                  <a:srgbClr val="986801"/>
                </a:solidFill>
                <a:latin typeface="Consolas" panose="020B0609020204030204" pitchFamily="49" charset="0"/>
              </a:rPr>
              <a:t>1</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fibonaciiArray</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i</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A626A4"/>
                </a:solidFill>
                <a:latin typeface="Consolas" panose="020B0609020204030204" pitchFamily="49" charset="0"/>
              </a:rPr>
              <a:t>var</a:t>
            </a: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inc_y</a:t>
            </a:r>
            <a:r>
              <a:rPr lang="en-US" altLang="zh-CN" sz="800" dirty="0">
                <a:solidFill>
                  <a:srgbClr val="5C5C5C"/>
                </a:solidFill>
                <a:latin typeface="Consolas" panose="020B0609020204030204" pitchFamily="49" charset="0"/>
              </a:rPr>
              <a:t> = -(</a:t>
            </a:r>
            <a:r>
              <a:rPr lang="en-US" altLang="zh-CN" sz="800" dirty="0">
                <a:solidFill>
                  <a:srgbClr val="986801"/>
                </a:solidFill>
                <a:latin typeface="Consolas" panose="020B0609020204030204" pitchFamily="49" charset="0"/>
              </a:rPr>
              <a:t>1</a:t>
            </a:r>
            <a:r>
              <a:rPr lang="en-US" altLang="zh-CN" sz="800" dirty="0">
                <a:solidFill>
                  <a:srgbClr val="5C5C5C"/>
                </a:solidFill>
                <a:latin typeface="Consolas" panose="020B0609020204030204" pitchFamily="49" charset="0"/>
              </a:rPr>
              <a:t>-direction+</a:t>
            </a:r>
            <a:r>
              <a:rPr lang="en-US" altLang="zh-CN" sz="800" dirty="0">
                <a:solidFill>
                  <a:srgbClr val="986801"/>
                </a:solidFill>
                <a:latin typeface="Consolas" panose="020B0609020204030204" pitchFamily="49" charset="0"/>
              </a:rPr>
              <a:t>2</a:t>
            </a:r>
            <a:r>
              <a:rPr lang="en-US" altLang="zh-CN" sz="800" dirty="0">
                <a:solidFill>
                  <a:srgbClr val="5C5C5C"/>
                </a:solidFill>
                <a:latin typeface="Consolas" panose="020B0609020204030204" pitchFamily="49" charset="0"/>
              </a:rPr>
              <a:t>*</a:t>
            </a:r>
            <a:r>
              <a:rPr lang="en-US" altLang="zh-CN" sz="800" dirty="0" err="1">
                <a:solidFill>
                  <a:srgbClr val="C18401"/>
                </a:solidFill>
                <a:latin typeface="Consolas" panose="020B0609020204030204" pitchFamily="49" charset="0"/>
              </a:rPr>
              <a:t>Math</a:t>
            </a:r>
            <a:r>
              <a:rPr lang="en-US" altLang="zh-CN" sz="800" dirty="0" err="1">
                <a:solidFill>
                  <a:srgbClr val="5C5C5C"/>
                </a:solidFill>
                <a:latin typeface="Consolas" panose="020B0609020204030204" pitchFamily="49" charset="0"/>
              </a:rPr>
              <a:t>.floor</a:t>
            </a:r>
            <a:r>
              <a:rPr lang="en-US" altLang="zh-CN" sz="800" dirty="0">
                <a:solidFill>
                  <a:srgbClr val="5C5C5C"/>
                </a:solidFill>
                <a:latin typeface="Consolas" panose="020B0609020204030204" pitchFamily="49" charset="0"/>
              </a:rPr>
              <a:t>(direction/</a:t>
            </a:r>
            <a:r>
              <a:rPr lang="en-US" altLang="zh-CN" sz="800" dirty="0">
                <a:solidFill>
                  <a:srgbClr val="986801"/>
                </a:solidFill>
                <a:latin typeface="Consolas" panose="020B0609020204030204" pitchFamily="49" charset="0"/>
              </a:rPr>
              <a:t>3</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fibonaciiArray</a:t>
            </a:r>
            <a:r>
              <a:rPr lang="en-US" altLang="zh-CN" sz="800" dirty="0">
                <a:solidFill>
                  <a:srgbClr val="5C5C5C"/>
                </a:solidFill>
                <a:latin typeface="Consolas" panose="020B0609020204030204" pitchFamily="49" charset="0"/>
              </a:rPr>
              <a:t>[i+</a:t>
            </a:r>
            <a:r>
              <a:rPr lang="en-US" altLang="zh-CN" sz="800" dirty="0">
                <a:solidFill>
                  <a:srgbClr val="986801"/>
                </a:solidFill>
                <a:latin typeface="Consolas" panose="020B0609020204030204" pitchFamily="49" charset="0"/>
              </a:rPr>
              <a:t>1</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fibonaciiArray</a:t>
            </a:r>
            <a:r>
              <a:rPr lang="en-US" altLang="zh-CN" sz="800" dirty="0">
                <a:solidFill>
                  <a:srgbClr val="5C5C5C"/>
                </a:solidFill>
                <a:latin typeface="Consolas" panose="020B0609020204030204" pitchFamily="49" charset="0"/>
              </a:rPr>
              <a:t>[</a:t>
            </a:r>
            <a:r>
              <a:rPr lang="en-US" altLang="zh-CN" sz="800" dirty="0" err="1">
                <a:solidFill>
                  <a:srgbClr val="5C5C5C"/>
                </a:solidFill>
                <a:latin typeface="Consolas" panose="020B0609020204030204" pitchFamily="49" charset="0"/>
              </a:rPr>
              <a:t>i</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x += </a:t>
            </a:r>
            <a:r>
              <a:rPr lang="en-US" altLang="zh-CN" sz="800" dirty="0" err="1">
                <a:solidFill>
                  <a:srgbClr val="5C5C5C"/>
                </a:solidFill>
                <a:latin typeface="Consolas" panose="020B0609020204030204" pitchFamily="49" charset="0"/>
              </a:rPr>
              <a:t>inc_x</a:t>
            </a:r>
            <a:r>
              <a:rPr lang="en-US" altLang="zh-CN" sz="800" dirty="0">
                <a:solidFill>
                  <a:srgbClr val="5C5C5C"/>
                </a:solidFill>
                <a:latin typeface="Consolas" panose="020B0609020204030204" pitchFamily="49" charset="0"/>
              </a:rPr>
              <a:t>; y += </a:t>
            </a:r>
            <a:r>
              <a:rPr lang="en-US" altLang="zh-CN" sz="800" dirty="0" err="1">
                <a:solidFill>
                  <a:srgbClr val="5C5C5C"/>
                </a:solidFill>
                <a:latin typeface="Consolas" panose="020B0609020204030204" pitchFamily="49" charset="0"/>
              </a:rPr>
              <a:t>inc_y</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p>
          <a:p>
            <a:pPr marL="0" indent="0">
              <a:buNone/>
            </a:pPr>
            <a:r>
              <a:rPr lang="en-US" altLang="zh-CN" sz="800" dirty="0">
                <a:solidFill>
                  <a:srgbClr val="5C5C5C"/>
                </a:solidFill>
                <a:latin typeface="Consolas" panose="020B0609020204030204" pitchFamily="49" charset="0"/>
              </a:rPr>
              <a:t>        </a:t>
            </a:r>
            <a:r>
              <a:rPr lang="en-US" altLang="zh-CN" sz="800" i="1" dirty="0">
                <a:solidFill>
                  <a:srgbClr val="A0A1A7"/>
                </a:solidFill>
                <a:latin typeface="Consolas" panose="020B0609020204030204" pitchFamily="49" charset="0"/>
              </a:rPr>
              <a:t>// update the range of degrees of next 1/4 circle</a:t>
            </a:r>
            <a:endParaRPr lang="en-US" altLang="zh-CN" sz="800" dirty="0">
              <a:solidFill>
                <a:srgbClr val="5C5C5C"/>
              </a:solidFill>
              <a:latin typeface="Consolas" panose="020B0609020204030204" pitchFamily="49" charset="0"/>
            </a:endParaRP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startDegree</a:t>
            </a:r>
            <a:r>
              <a:rPr lang="en-US" altLang="zh-CN" sz="800" dirty="0">
                <a:solidFill>
                  <a:srgbClr val="5C5C5C"/>
                </a:solidFill>
                <a:latin typeface="Consolas" panose="020B0609020204030204" pitchFamily="49" charset="0"/>
              </a:rPr>
              <a:t> = (startDegree+</a:t>
            </a:r>
            <a:r>
              <a:rPr lang="en-US" altLang="zh-CN" sz="800" dirty="0">
                <a:solidFill>
                  <a:srgbClr val="986801"/>
                </a:solidFill>
                <a:latin typeface="Consolas" panose="020B0609020204030204" pitchFamily="49" charset="0"/>
              </a:rPr>
              <a:t>90</a:t>
            </a:r>
            <a:r>
              <a:rPr lang="en-US" altLang="zh-CN" sz="800" dirty="0">
                <a:solidFill>
                  <a:srgbClr val="5C5C5C"/>
                </a:solidFill>
                <a:latin typeface="Consolas" panose="020B0609020204030204" pitchFamily="49" charset="0"/>
              </a:rPr>
              <a:t>)%</a:t>
            </a:r>
            <a:r>
              <a:rPr lang="en-US" altLang="zh-CN" sz="800" dirty="0">
                <a:solidFill>
                  <a:srgbClr val="986801"/>
                </a:solidFill>
                <a:latin typeface="Consolas" panose="020B0609020204030204" pitchFamily="49" charset="0"/>
              </a:rPr>
              <a:t>360</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r>
              <a:rPr lang="en-US" altLang="zh-CN" sz="800" dirty="0" err="1">
                <a:solidFill>
                  <a:srgbClr val="5C5C5C"/>
                </a:solidFill>
                <a:latin typeface="Consolas" panose="020B0609020204030204" pitchFamily="49" charset="0"/>
              </a:rPr>
              <a:t>endDegree</a:t>
            </a:r>
            <a:r>
              <a:rPr lang="en-US" altLang="zh-CN" sz="800" dirty="0">
                <a:solidFill>
                  <a:srgbClr val="5C5C5C"/>
                </a:solidFill>
                <a:latin typeface="Consolas" panose="020B0609020204030204" pitchFamily="49" charset="0"/>
              </a:rPr>
              <a:t> = (endDegree+</a:t>
            </a:r>
            <a:r>
              <a:rPr lang="en-US" altLang="zh-CN" sz="800" dirty="0">
                <a:solidFill>
                  <a:srgbClr val="986801"/>
                </a:solidFill>
                <a:latin typeface="Consolas" panose="020B0609020204030204" pitchFamily="49" charset="0"/>
              </a:rPr>
              <a:t>90</a:t>
            </a:r>
            <a:r>
              <a:rPr lang="en-US" altLang="zh-CN" sz="800" dirty="0">
                <a:solidFill>
                  <a:srgbClr val="5C5C5C"/>
                </a:solidFill>
                <a:latin typeface="Consolas" panose="020B0609020204030204" pitchFamily="49" charset="0"/>
              </a:rPr>
              <a:t>)%</a:t>
            </a:r>
            <a:r>
              <a:rPr lang="en-US" altLang="zh-CN" sz="800" dirty="0">
                <a:solidFill>
                  <a:srgbClr val="986801"/>
                </a:solidFill>
                <a:latin typeface="Consolas" panose="020B0609020204030204" pitchFamily="49" charset="0"/>
              </a:rPr>
              <a:t>360</a:t>
            </a:r>
            <a:r>
              <a:rPr lang="en-US" altLang="zh-CN" sz="800" dirty="0">
                <a:solidFill>
                  <a:srgbClr val="5C5C5C"/>
                </a:solidFill>
                <a:latin typeface="Consolas" panose="020B0609020204030204" pitchFamily="49" charset="0"/>
              </a:rPr>
              <a:t>;</a:t>
            </a:r>
          </a:p>
          <a:p>
            <a:pPr marL="0" indent="0">
              <a:buNone/>
            </a:pPr>
            <a:r>
              <a:rPr lang="en-US" altLang="zh-CN" sz="800" dirty="0">
                <a:solidFill>
                  <a:srgbClr val="5C5C5C"/>
                </a:solidFill>
                <a:latin typeface="Consolas" panose="020B0609020204030204" pitchFamily="49" charset="0"/>
              </a:rPr>
              <a:t>    };</a:t>
            </a:r>
          </a:p>
          <a:p>
            <a:pPr marL="0" indent="0">
              <a:buNone/>
            </a:pPr>
            <a:r>
              <a:rPr lang="en-US" altLang="zh-CN" sz="800" dirty="0">
                <a:solidFill>
                  <a:srgbClr val="5C5C5C"/>
                </a:solidFill>
                <a:latin typeface="Consolas" panose="020B0609020204030204" pitchFamily="49" charset="0"/>
              </a:rPr>
              <a:t>}</a:t>
            </a:r>
            <a:endParaRPr lang="en-US" altLang="zh-CN" sz="800" b="0" i="0" dirty="0">
              <a:solidFill>
                <a:srgbClr val="5C5C5C"/>
              </a:solidFill>
              <a:effectLst/>
              <a:latin typeface="Consolas" panose="020B0609020204030204" pitchFamily="49" charset="0"/>
            </a:endParaRPr>
          </a:p>
        </p:txBody>
      </p:sp>
      <p:sp>
        <p:nvSpPr>
          <p:cNvPr id="20" name="内容占位符 2">
            <a:extLst>
              <a:ext uri="{FF2B5EF4-FFF2-40B4-BE49-F238E27FC236}">
                <a16:creationId xmlns:a16="http://schemas.microsoft.com/office/drawing/2014/main" id="{ADC5F09A-6AF8-4F4B-95CC-6B58974CE076}"/>
              </a:ext>
            </a:extLst>
          </p:cNvPr>
          <p:cNvSpPr txBox="1">
            <a:spLocks/>
          </p:cNvSpPr>
          <p:nvPr/>
        </p:nvSpPr>
        <p:spPr bwMode="auto">
          <a:xfrm>
            <a:off x="4742086" y="2660467"/>
            <a:ext cx="4450270" cy="187281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lnSpcReduction="10000"/>
          </a:bodyPr>
          <a:lstStyle>
            <a:lvl1pPr marL="342891" indent="-342891" algn="l" rtl="0" fontAlgn="base">
              <a:spcBef>
                <a:spcPct val="20000"/>
              </a:spcBef>
              <a:spcAft>
                <a:spcPct val="0"/>
              </a:spcAft>
              <a:buClr>
                <a:srgbClr val="FF0000"/>
              </a:buClr>
              <a:buSzPct val="70000"/>
              <a:buFont typeface="Wingdings" pitchFamily="2" charset="2"/>
              <a:buChar char="l"/>
              <a:defRPr sz="2800">
                <a:solidFill>
                  <a:schemeClr val="tx1"/>
                </a:solidFill>
                <a:latin typeface="+mn-lt"/>
                <a:ea typeface="+mn-ea"/>
                <a:cs typeface="+mn-cs"/>
              </a:defRPr>
            </a:lvl1pPr>
            <a:lvl2pPr marL="692133" indent="-347654" algn="l" rtl="0" fontAlgn="base">
              <a:spcBef>
                <a:spcPct val="20000"/>
              </a:spcBef>
              <a:spcAft>
                <a:spcPct val="0"/>
              </a:spcAft>
              <a:buClr>
                <a:schemeClr val="accent2"/>
              </a:buClr>
              <a:buSzPct val="70000"/>
              <a:buFont typeface="Wingdings" pitchFamily="2" charset="2"/>
              <a:buChar char="l"/>
              <a:defRPr sz="2400">
                <a:solidFill>
                  <a:schemeClr val="tx1"/>
                </a:solidFill>
                <a:latin typeface="+mn-lt"/>
                <a:ea typeface="+mn-ea"/>
              </a:defRPr>
            </a:lvl2pPr>
            <a:lvl3pPr marL="987401" indent="-293681" algn="l" rtl="0" fontAlgn="base">
              <a:spcBef>
                <a:spcPct val="20000"/>
              </a:spcBef>
              <a:spcAft>
                <a:spcPct val="0"/>
              </a:spcAft>
              <a:buClr>
                <a:srgbClr val="9900CC"/>
              </a:buClr>
              <a:buSzPct val="70000"/>
              <a:buFont typeface="Wingdings" pitchFamily="2" charset="2"/>
              <a:buChar char="l"/>
              <a:defRPr sz="2000">
                <a:solidFill>
                  <a:schemeClr val="tx1"/>
                </a:solidFill>
                <a:latin typeface="+mn-lt"/>
                <a:ea typeface="+mn-ea"/>
              </a:defRPr>
            </a:lvl3pPr>
            <a:lvl4pPr marL="1281081" indent="-292093" algn="l" rtl="0" fontAlgn="base">
              <a:spcBef>
                <a:spcPct val="20000"/>
              </a:spcBef>
              <a:spcAft>
                <a:spcPct val="0"/>
              </a:spcAft>
              <a:buClr>
                <a:schemeClr val="tx2"/>
              </a:buClr>
              <a:buSzPct val="75000"/>
              <a:buFont typeface="Wingdings" pitchFamily="2" charset="2"/>
              <a:buChar char="§"/>
              <a:defRPr sz="1800">
                <a:solidFill>
                  <a:schemeClr val="tx1"/>
                </a:solidFill>
                <a:latin typeface="+mn-lt"/>
                <a:ea typeface="+mn-ea"/>
              </a:defRPr>
            </a:lvl4pPr>
            <a:lvl5pPr marL="1598573" indent="-315905" algn="l" rtl="0" fontAlgn="base">
              <a:spcBef>
                <a:spcPct val="20000"/>
              </a:spcBef>
              <a:spcAft>
                <a:spcPct val="0"/>
              </a:spcAft>
              <a:buClr>
                <a:schemeClr val="folHlink"/>
              </a:buClr>
              <a:buSzPct val="80000"/>
              <a:buFont typeface="Wingdings" pitchFamily="2" charset="2"/>
              <a:buChar char="§"/>
              <a:defRPr sz="1800">
                <a:solidFill>
                  <a:schemeClr val="tx1"/>
                </a:solidFill>
                <a:latin typeface="+mn-lt"/>
                <a:ea typeface="+mn-ea"/>
              </a:defRPr>
            </a:lvl5pPr>
            <a:lvl6pPr marL="2055762" indent="-315905"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2951" indent="-315905"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139" indent="-315905"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328" indent="-315905"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a:lstStyle>
          <a:p>
            <a:pPr marL="342891" marR="0" lvl="0" indent="-342891" algn="l" defTabSz="914400" rtl="0" eaLnBrk="1" fontAlgn="base" latinLnBrk="0" hangingPunct="1">
              <a:lnSpc>
                <a:spcPct val="100000"/>
              </a:lnSpc>
              <a:spcBef>
                <a:spcPts val="0"/>
              </a:spcBef>
              <a:spcAft>
                <a:spcPct val="0"/>
              </a:spcAft>
              <a:buClr>
                <a:srgbClr val="FF0000"/>
              </a:buClr>
              <a:buSzPct val="70000"/>
              <a:buFont typeface="Wingdings" pitchFamily="2" charset="2"/>
              <a:buChar char="l"/>
              <a:tabLst/>
              <a:defRPr/>
            </a:pPr>
            <a:r>
              <a:rPr kumimoji="0" lang="en-US" altLang="zh-CN" sz="24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Canvas</a:t>
            </a:r>
          </a:p>
          <a:p>
            <a:pPr marL="801679" lvl="1" indent="-457200">
              <a:spcBef>
                <a:spcPts val="0"/>
              </a:spcBef>
              <a:buClr>
                <a:srgbClr val="669999"/>
              </a:buClr>
              <a:buFont typeface="+mj-lt"/>
              <a:buAutoNum type="arabicPeriod"/>
            </a:pPr>
            <a:r>
              <a:rPr kumimoji="0" lang="en-US" altLang="zh-CN" sz="20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canvas = </a:t>
            </a:r>
            <a:r>
              <a:rPr kumimoji="0" lang="en-US" altLang="zh-CN" sz="2000" b="0" i="0" u="none" strike="noStrike" kern="0" cap="none" spc="0" normalizeH="0" baseline="0" noProof="0" dirty="0" err="1">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document.getElementById</a:t>
            </a:r>
            <a:r>
              <a:rPr kumimoji="0" lang="en-US" altLang="zh-CN" sz="20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a:t>
            </a:r>
            <a:r>
              <a:rPr lang="en-US" altLang="zh-CN" sz="2000" dirty="0">
                <a:latin typeface="Calibri" panose="020F0502020204030204" pitchFamily="34" charset="0"/>
                <a:ea typeface="微软雅黑" panose="020B0503020204020204" pitchFamily="34" charset="-122"/>
                <a:cs typeface="Calibri" panose="020F0502020204030204" pitchFamily="34" charset="0"/>
              </a:rPr>
              <a:t>"</a:t>
            </a:r>
            <a:r>
              <a:rPr kumimoji="0" lang="en-US" altLang="zh-CN" sz="20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a:t>
            </a:r>
            <a:r>
              <a:rPr lang="en-US" altLang="zh-CN" sz="2000" dirty="0">
                <a:latin typeface="Calibri" panose="020F0502020204030204" pitchFamily="34" charset="0"/>
                <a:ea typeface="微软雅黑" panose="020B0503020204020204" pitchFamily="34" charset="-122"/>
                <a:cs typeface="Calibri" panose="020F0502020204030204" pitchFamily="34" charset="0"/>
              </a:rPr>
              <a:t>"</a:t>
            </a:r>
            <a:r>
              <a:rPr kumimoji="0" lang="en-US" altLang="zh-CN" sz="20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a:t>
            </a:r>
          </a:p>
          <a:p>
            <a:pPr marL="801679" lvl="1" indent="-457200">
              <a:spcBef>
                <a:spcPts val="0"/>
              </a:spcBef>
              <a:buClr>
                <a:srgbClr val="669999"/>
              </a:buClr>
              <a:buFont typeface="+mj-lt"/>
              <a:buAutoNum type="arabicPeriod"/>
            </a:pPr>
            <a:r>
              <a:rPr kumimoji="0" lang="en-US" altLang="zh-CN" sz="2000" b="0" i="0" u="none" strike="noStrike" kern="0" cap="none" spc="0" normalizeH="0" baseline="0" noProof="0" dirty="0" err="1">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ctx</a:t>
            </a:r>
            <a:r>
              <a:rPr kumimoji="0" lang="en-US" altLang="zh-CN" sz="20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 </a:t>
            </a:r>
            <a:r>
              <a:rPr kumimoji="0" lang="en-US" altLang="zh-CN" sz="2000" b="0" i="0" u="none" strike="noStrike" kern="0" cap="none" spc="0" normalizeH="0" baseline="0" noProof="0" dirty="0" err="1">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canvas.getContext</a:t>
            </a:r>
            <a:r>
              <a:rPr kumimoji="0" lang="en-US" altLang="zh-CN" sz="20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a:t>
            </a:r>
            <a:r>
              <a:rPr lang="en-US" altLang="zh-CN" sz="2000" dirty="0">
                <a:latin typeface="Calibri" panose="020F0502020204030204" pitchFamily="34" charset="0"/>
                <a:ea typeface="微软雅黑" panose="020B0503020204020204" pitchFamily="34" charset="-122"/>
                <a:cs typeface="Calibri" panose="020F0502020204030204" pitchFamily="34" charset="0"/>
              </a:rPr>
              <a:t>"</a:t>
            </a:r>
            <a:r>
              <a:rPr kumimoji="0" lang="en-US" altLang="zh-CN" sz="20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2d</a:t>
            </a:r>
            <a:r>
              <a:rPr lang="en-US" altLang="zh-CN" sz="2000" dirty="0">
                <a:latin typeface="Calibri" panose="020F0502020204030204" pitchFamily="34" charset="0"/>
                <a:ea typeface="微软雅黑" panose="020B0503020204020204" pitchFamily="34" charset="-122"/>
                <a:cs typeface="Calibri" panose="020F0502020204030204" pitchFamily="34" charset="0"/>
              </a:rPr>
              <a:t>"</a:t>
            </a:r>
            <a:r>
              <a:rPr kumimoji="0" lang="en-US" altLang="zh-CN" sz="20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a:t>
            </a:r>
          </a:p>
          <a:p>
            <a:pPr marL="801679" marR="0" lvl="1" indent="-457200" algn="l" defTabSz="914400" rtl="0" eaLnBrk="1" fontAlgn="base" latinLnBrk="0" hangingPunct="1">
              <a:lnSpc>
                <a:spcPct val="100000"/>
              </a:lnSpc>
              <a:spcBef>
                <a:spcPts val="0"/>
              </a:spcBef>
              <a:spcAft>
                <a:spcPct val="0"/>
              </a:spcAft>
              <a:buClr>
                <a:srgbClr val="669999"/>
              </a:buClr>
              <a:buSzPct val="70000"/>
              <a:buFont typeface="+mj-lt"/>
              <a:buAutoNum type="arabicPeriod"/>
              <a:tabLst/>
              <a:defRPr/>
            </a:pPr>
            <a:r>
              <a:rPr kumimoji="0" lang="en-US" altLang="zh-CN" sz="2000" b="0" i="0" u="none" strike="noStrike" kern="0" cap="none" spc="0" normalizeH="0" baseline="0" noProof="0" dirty="0" err="1">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ctx.XXX</a:t>
            </a:r>
            <a:r>
              <a:rPr kumimoji="0" lang="en-US" altLang="zh-CN" sz="20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a:t>
            </a:r>
          </a:p>
          <a:p>
            <a:pPr marL="801679" marR="0" lvl="1" indent="-457200" algn="l" defTabSz="914400" rtl="0" eaLnBrk="1" fontAlgn="base" latinLnBrk="0" hangingPunct="1">
              <a:lnSpc>
                <a:spcPct val="100000"/>
              </a:lnSpc>
              <a:spcBef>
                <a:spcPts val="0"/>
              </a:spcBef>
              <a:spcAft>
                <a:spcPct val="0"/>
              </a:spcAft>
              <a:buClr>
                <a:srgbClr val="669999"/>
              </a:buClr>
              <a:buSzPct val="70000"/>
              <a:buFont typeface="+mj-lt"/>
              <a:buAutoNum type="arabicPeriod"/>
              <a:tabLst/>
              <a:defRPr/>
            </a:pPr>
            <a:r>
              <a:rPr kumimoji="0" lang="en-US" altLang="zh-CN" sz="2000" b="0" i="0" u="none" strike="noStrike" kern="0" cap="none" spc="0" normalizeH="0" baseline="0" noProof="0" dirty="0" err="1">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ctx.stroke</a:t>
            </a:r>
            <a:r>
              <a:rPr kumimoji="0" lang="en-US" altLang="zh-CN" sz="20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a:t>
            </a:r>
          </a:p>
        </p:txBody>
      </p:sp>
      <p:cxnSp>
        <p:nvCxnSpPr>
          <p:cNvPr id="7" name="直接箭头连接符 6"/>
          <p:cNvCxnSpPr/>
          <p:nvPr/>
        </p:nvCxnSpPr>
        <p:spPr>
          <a:xfrm flipH="1" flipV="1">
            <a:off x="3113943" y="3038475"/>
            <a:ext cx="1991457" cy="1619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flipH="1" flipV="1">
            <a:off x="2343150" y="3190875"/>
            <a:ext cx="2752725" cy="5715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p:nvPr/>
        </p:nvCxnSpPr>
        <p:spPr>
          <a:xfrm flipH="1">
            <a:off x="2333625" y="4048125"/>
            <a:ext cx="2771775" cy="2190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p:nvPr/>
        </p:nvCxnSpPr>
        <p:spPr>
          <a:xfrm flipH="1">
            <a:off x="1381125" y="4295775"/>
            <a:ext cx="3724276" cy="323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854795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B624FEA1-8D4F-4C27-B315-433CCAC1694E}" type="slidenum">
              <a:rPr lang="en-US" altLang="zh-CN" kern="0" smtClean="0">
                <a:solidFill>
                  <a:srgbClr val="000000"/>
                </a:solidFill>
              </a:rPr>
              <a:pPr/>
              <a:t>60</a:t>
            </a:fld>
            <a:endParaRPr lang="en-US" altLang="zh-CN" kern="0">
              <a:solidFill>
                <a:srgbClr val="000000"/>
              </a:solidFill>
            </a:endParaRPr>
          </a:p>
        </p:txBody>
      </p:sp>
      <p:sp>
        <p:nvSpPr>
          <p:cNvPr id="7" name="文本框 6"/>
          <p:cNvSpPr txBox="1"/>
          <p:nvPr/>
        </p:nvSpPr>
        <p:spPr>
          <a:xfrm>
            <a:off x="4037734" y="6369365"/>
            <a:ext cx="1140541" cy="307777"/>
          </a:xfrm>
          <a:prstGeom prst="rect">
            <a:avLst/>
          </a:prstGeom>
          <a:noFill/>
        </p:spPr>
        <p:txBody>
          <a:bodyPr wrap="square" rtlCol="0">
            <a:spAutoFit/>
          </a:bodyPr>
          <a:lstStyle/>
          <a:p>
            <a:r>
              <a:rPr lang="en-US" altLang="zh-CN" sz="1400" dirty="0"/>
              <a:t>blog3.html</a:t>
            </a:r>
            <a:endParaRPr lang="zh-CN" altLang="en-US" sz="1400" dirty="0"/>
          </a:p>
        </p:txBody>
      </p:sp>
      <p:pic>
        <p:nvPicPr>
          <p:cNvPr id="5" name="图片 4"/>
          <p:cNvPicPr>
            <a:picLocks noChangeAspect="1"/>
          </p:cNvPicPr>
          <p:nvPr/>
        </p:nvPicPr>
        <p:blipFill>
          <a:blip r:embed="rId3"/>
          <a:stretch>
            <a:fillRect/>
          </a:stretch>
        </p:blipFill>
        <p:spPr>
          <a:xfrm>
            <a:off x="2749309" y="1105966"/>
            <a:ext cx="3717390" cy="5195734"/>
          </a:xfrm>
          <a:prstGeom prst="rect">
            <a:avLst/>
          </a:prstGeom>
        </p:spPr>
      </p:pic>
      <p:sp>
        <p:nvSpPr>
          <p:cNvPr id="8" name="标题 1">
            <a:extLst>
              <a:ext uri="{FF2B5EF4-FFF2-40B4-BE49-F238E27FC236}">
                <a16:creationId xmlns:a16="http://schemas.microsoft.com/office/drawing/2014/main" id="{ED4CED7F-34C9-4D5D-853C-600DF210270E}"/>
              </a:ext>
            </a:extLst>
          </p:cNvPr>
          <p:cNvSpPr txBox="1">
            <a:spLocks/>
          </p:cNvSpPr>
          <p:nvPr/>
        </p:nvSpPr>
        <p:spPr bwMode="auto">
          <a:xfrm>
            <a:off x="988940" y="247476"/>
            <a:ext cx="7004686" cy="85849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normAutofit fontScale="82500" lnSpcReduction="20000"/>
          </a:bodyPr>
          <a:lstStyle>
            <a:lvl1pPr algn="l" rtl="0" fontAlgn="base">
              <a:spcBef>
                <a:spcPct val="0"/>
              </a:spcBef>
              <a:spcAft>
                <a:spcPct val="0"/>
              </a:spcAft>
              <a:defRPr sz="32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pitchFamily="34" charset="0"/>
                <a:ea typeface="宋体" pitchFamily="2" charset="-122"/>
              </a:defRPr>
            </a:lvl2pPr>
            <a:lvl3pPr algn="l" rtl="0" fontAlgn="base">
              <a:spcBef>
                <a:spcPct val="0"/>
              </a:spcBef>
              <a:spcAft>
                <a:spcPct val="0"/>
              </a:spcAft>
              <a:defRPr sz="3900" b="1">
                <a:solidFill>
                  <a:schemeClr val="tx2"/>
                </a:solidFill>
                <a:latin typeface="Arial" pitchFamily="34" charset="0"/>
                <a:ea typeface="宋体" pitchFamily="2" charset="-122"/>
              </a:defRPr>
            </a:lvl3pPr>
            <a:lvl4pPr algn="l" rtl="0" fontAlgn="base">
              <a:spcBef>
                <a:spcPct val="0"/>
              </a:spcBef>
              <a:spcAft>
                <a:spcPct val="0"/>
              </a:spcAft>
              <a:defRPr sz="3900" b="1">
                <a:solidFill>
                  <a:schemeClr val="tx2"/>
                </a:solidFill>
                <a:latin typeface="Arial" pitchFamily="34" charset="0"/>
                <a:ea typeface="宋体" pitchFamily="2" charset="-122"/>
              </a:defRPr>
            </a:lvl4pPr>
            <a:lvl5pPr algn="l" rtl="0" fontAlgn="base">
              <a:spcBef>
                <a:spcPct val="0"/>
              </a:spcBef>
              <a:spcAft>
                <a:spcPct val="0"/>
              </a:spcAft>
              <a:defRPr sz="3900" b="1">
                <a:solidFill>
                  <a:schemeClr val="tx2"/>
                </a:solidFill>
                <a:latin typeface="Arial" pitchFamily="34" charset="0"/>
                <a:ea typeface="宋体" pitchFamily="2" charset="-122"/>
              </a:defRPr>
            </a:lvl5pPr>
            <a:lvl6pPr marL="457189" algn="l" rtl="0" fontAlgn="base">
              <a:spcBef>
                <a:spcPct val="0"/>
              </a:spcBef>
              <a:spcAft>
                <a:spcPct val="0"/>
              </a:spcAft>
              <a:defRPr sz="3900" b="1">
                <a:solidFill>
                  <a:schemeClr val="tx2"/>
                </a:solidFill>
                <a:latin typeface="Arial" pitchFamily="34" charset="0"/>
                <a:ea typeface="宋体" pitchFamily="2" charset="-122"/>
              </a:defRPr>
            </a:lvl6pPr>
            <a:lvl7pPr marL="914377" algn="l" rtl="0" fontAlgn="base">
              <a:spcBef>
                <a:spcPct val="0"/>
              </a:spcBef>
              <a:spcAft>
                <a:spcPct val="0"/>
              </a:spcAft>
              <a:defRPr sz="3900" b="1">
                <a:solidFill>
                  <a:schemeClr val="tx2"/>
                </a:solidFill>
                <a:latin typeface="Arial" pitchFamily="34" charset="0"/>
                <a:ea typeface="宋体" pitchFamily="2" charset="-122"/>
              </a:defRPr>
            </a:lvl7pPr>
            <a:lvl8pPr marL="1371566" algn="l" rtl="0" fontAlgn="base">
              <a:spcBef>
                <a:spcPct val="0"/>
              </a:spcBef>
              <a:spcAft>
                <a:spcPct val="0"/>
              </a:spcAft>
              <a:defRPr sz="3900" b="1">
                <a:solidFill>
                  <a:schemeClr val="tx2"/>
                </a:solidFill>
                <a:latin typeface="Arial" pitchFamily="34" charset="0"/>
                <a:ea typeface="宋体" pitchFamily="2" charset="-122"/>
              </a:defRPr>
            </a:lvl8pPr>
            <a:lvl9pPr marL="1828754" algn="l" rtl="0" fontAlgn="base">
              <a:spcBef>
                <a:spcPct val="0"/>
              </a:spcBef>
              <a:spcAft>
                <a:spcPct val="0"/>
              </a:spcAft>
              <a:defRPr sz="3900" b="1">
                <a:solidFill>
                  <a:schemeClr val="tx2"/>
                </a:solidFill>
                <a:latin typeface="Arial" pitchFamily="34" charset="0"/>
                <a:ea typeface="宋体" pitchFamily="2" charset="-122"/>
              </a:defRPr>
            </a:lvl9pPr>
          </a:lstStyle>
          <a:p>
            <a:r>
              <a:rPr lang="en-US" altLang="zh-CN" sz="3600" kern="0" dirty="0">
                <a:latin typeface="Calibri" panose="020F0502020204030204" pitchFamily="34" charset="0"/>
                <a:ea typeface="微软雅黑" panose="020B0503020204020204" pitchFamily="34" charset="-122"/>
                <a:cs typeface="Calibri" panose="020F0502020204030204" pitchFamily="34" charset="0"/>
              </a:rPr>
              <a:t>In this section, we will make the following webpage</a:t>
            </a:r>
            <a:endParaRPr lang="zh-CN" altLang="en-US" sz="3600" kern="0" dirty="0">
              <a:latin typeface="Calibri" panose="020F0502020204030204" pitchFamily="34" charset="0"/>
              <a:ea typeface="微软雅黑" panose="020B0503020204020204" pitchFamily="34" charset="-122"/>
              <a:cs typeface="Calibri" panose="020F0502020204030204" pitchFamily="34" charset="0"/>
            </a:endParaRPr>
          </a:p>
        </p:txBody>
      </p:sp>
    </p:spTree>
    <p:extLst>
      <p:ext uri="{BB962C8B-B14F-4D97-AF65-F5344CB8AC3E}">
        <p14:creationId xmlns:p14="http://schemas.microsoft.com/office/powerpoint/2010/main" val="2478477610"/>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altLang="zh-CN" sz="3600" b="1" dirty="0">
                <a:latin typeface="Calibri" panose="020F0502020204030204" pitchFamily="34" charset="0"/>
                <a:ea typeface="微软雅黑" panose="020B0503020204020204" pitchFamily="34" charset="-122"/>
                <a:cs typeface="Calibri" panose="020F0502020204030204" pitchFamily="34" charset="0"/>
              </a:rPr>
              <a:t>Section 3 Outline</a:t>
            </a:r>
            <a:endParaRPr lang="en-US" sz="3600" b="1"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Content Placeholder 2">
            <a:extLst>
              <a:ext uri="{FF2B5EF4-FFF2-40B4-BE49-F238E27FC236}">
                <a16:creationId xmlns:a16="http://schemas.microsoft.com/office/drawing/2014/main" id="{FE374A91-5687-4790-A58A-36FC48C127B0}"/>
              </a:ext>
            </a:extLst>
          </p:cNvPr>
          <p:cNvSpPr>
            <a:spLocks noGrp="1"/>
          </p:cNvSpPr>
          <p:nvPr>
            <p:ph idx="1"/>
          </p:nvPr>
        </p:nvSpPr>
        <p:spPr>
          <a:xfrm>
            <a:off x="251521" y="1343845"/>
            <a:ext cx="7643782" cy="4892809"/>
          </a:xfrm>
        </p:spPr>
        <p:txBody>
          <a:bodyPr>
            <a:normAutofit/>
          </a:bodyPr>
          <a:lstStyle/>
          <a:p>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Add a static clock</a:t>
            </a:r>
          </a:p>
          <a:p>
            <a:pPr lvl="1"/>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JavaScript Date object</a:t>
            </a:r>
          </a:p>
          <a:p>
            <a:r>
              <a:rPr lang="en-US" altLang="zh-CN" dirty="0">
                <a:latin typeface="Calibri" panose="020F0502020204030204" pitchFamily="34" charset="0"/>
                <a:ea typeface="微软雅黑" panose="020B0503020204020204" pitchFamily="34" charset="-122"/>
                <a:cs typeface="Calibri" panose="020F0502020204030204" pitchFamily="34" charset="0"/>
              </a:rPr>
              <a:t>Make the clock dynamic</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JavaScript Animation</a:t>
            </a:r>
          </a:p>
          <a:p>
            <a:r>
              <a:rPr lang="en-US" altLang="zh-CN" dirty="0">
                <a:latin typeface="Calibri" panose="020F0502020204030204" pitchFamily="34" charset="0"/>
                <a:ea typeface="微软雅黑" panose="020B0503020204020204" pitchFamily="34" charset="-122"/>
                <a:cs typeface="Calibri" panose="020F0502020204030204" pitchFamily="34" charset="0"/>
              </a:rPr>
              <a:t>Debug</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console.log function</a:t>
            </a:r>
          </a:p>
          <a:p>
            <a:r>
              <a:rPr lang="en-US" altLang="zh-CN" dirty="0">
                <a:latin typeface="Calibri" panose="020F0502020204030204" pitchFamily="34" charset="0"/>
                <a:ea typeface="微软雅黑" panose="020B0503020204020204" pitchFamily="34" charset="-122"/>
                <a:cs typeface="Calibri" panose="020F0502020204030204" pitchFamily="34" charset="0"/>
              </a:rPr>
              <a:t>Compare JS with Go </a:t>
            </a:r>
          </a:p>
        </p:txBody>
      </p:sp>
      <p:sp>
        <p:nvSpPr>
          <p:cNvPr id="4" name="灯片编号占位符 3"/>
          <p:cNvSpPr>
            <a:spLocks noGrp="1"/>
          </p:cNvSpPr>
          <p:nvPr>
            <p:ph type="sldNum" sz="quarter" idx="12"/>
          </p:nvPr>
        </p:nvSpPr>
        <p:spPr/>
        <p:txBody>
          <a:bodyPr/>
          <a:lstStyle/>
          <a:p>
            <a:fld id="{B624FEA1-8D4F-4C27-B315-433CCAC1694E}" type="slidenum">
              <a:rPr lang="en-US" altLang="zh-CN" kern="0" smtClean="0">
                <a:solidFill>
                  <a:srgbClr val="000000"/>
                </a:solidFill>
              </a:rPr>
              <a:pPr/>
              <a:t>61</a:t>
            </a:fld>
            <a:endParaRPr lang="en-US" altLang="zh-CN" kern="0">
              <a:solidFill>
                <a:srgbClr val="000000"/>
              </a:solidFill>
            </a:endParaRPr>
          </a:p>
        </p:txBody>
      </p:sp>
    </p:spTree>
    <p:extLst>
      <p:ext uri="{BB962C8B-B14F-4D97-AF65-F5344CB8AC3E}">
        <p14:creationId xmlns:p14="http://schemas.microsoft.com/office/powerpoint/2010/main" val="1035851194"/>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sz="3600" dirty="0">
                <a:latin typeface="Calibri" panose="020F0502020204030204" pitchFamily="34" charset="0"/>
                <a:ea typeface="微软雅黑" panose="020B0503020204020204" pitchFamily="34" charset="-122"/>
                <a:cs typeface="Calibri" panose="020F0502020204030204" pitchFamily="34" charset="0"/>
              </a:rPr>
              <a:t> </a:t>
            </a:r>
            <a:r>
              <a:rPr lang="en-US" altLang="zh-CN" sz="3600" dirty="0">
                <a:latin typeface="Calibri" panose="020F0502020204030204" pitchFamily="34" charset="0"/>
                <a:ea typeface="微软雅黑" panose="020B0503020204020204" pitchFamily="34" charset="-122"/>
                <a:cs typeface="Calibri" panose="020F0502020204030204" pitchFamily="34" charset="0"/>
              </a:rPr>
              <a:t>Programming—Date</a:t>
            </a:r>
            <a:r>
              <a:rPr lang="zh-CN" altLang="en-US" sz="3600" dirty="0">
                <a:latin typeface="Calibri" panose="020F0502020204030204" pitchFamily="34" charset="0"/>
                <a:ea typeface="微软雅黑" panose="020B0503020204020204" pitchFamily="34" charset="-122"/>
                <a:cs typeface="Calibri" panose="020F0502020204030204" pitchFamily="34" charset="0"/>
              </a:rPr>
              <a:t> </a:t>
            </a:r>
            <a:r>
              <a:rPr lang="en-US" altLang="zh-CN" sz="3600" dirty="0">
                <a:latin typeface="Calibri" panose="020F0502020204030204" pitchFamily="34" charset="0"/>
                <a:ea typeface="微软雅黑" panose="020B0503020204020204" pitchFamily="34" charset="-122"/>
                <a:cs typeface="Calibri" panose="020F0502020204030204" pitchFamily="34" charset="0"/>
              </a:rPr>
              <a:t>object</a:t>
            </a:r>
            <a:endParaRPr lang="en-US" sz="3600"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内容占位符 2"/>
          <p:cNvSpPr>
            <a:spLocks noGrp="1"/>
          </p:cNvSpPr>
          <p:nvPr>
            <p:ph idx="1"/>
          </p:nvPr>
        </p:nvSpPr>
        <p:spPr>
          <a:xfrm>
            <a:off x="81116" y="1182946"/>
            <a:ext cx="9062884" cy="5429249"/>
          </a:xfrm>
        </p:spPr>
        <p:txBody>
          <a:bodyPr>
            <a:normAutofit lnSpcReduction="10000"/>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After completing the calculator, Tom starts to make a web-clock, and he wants to show year, month and day in the clock, so he learns Data object in JS:  </a:t>
            </a:r>
          </a:p>
          <a:p>
            <a:r>
              <a:rPr lang="en-US" altLang="zh-CN" b="1" dirty="0">
                <a:latin typeface="Calibri" panose="020F0502020204030204" pitchFamily="34" charset="0"/>
                <a:ea typeface="微软雅黑" panose="020B0503020204020204" pitchFamily="34" charset="-122"/>
                <a:cs typeface="Calibri" panose="020F0502020204030204" pitchFamily="34" charset="0"/>
              </a:rPr>
              <a:t>Create</a:t>
            </a:r>
            <a:r>
              <a:rPr lang="en-US" altLang="zh-CN" dirty="0">
                <a:latin typeface="Calibri" panose="020F0502020204030204" pitchFamily="34" charset="0"/>
                <a:ea typeface="微软雅黑" panose="020B0503020204020204" pitchFamily="34" charset="-122"/>
                <a:cs typeface="Calibri" panose="020F0502020204030204" pitchFamily="34" charset="0"/>
              </a:rPr>
              <a:t> a Date object</a:t>
            </a:r>
            <a:endParaRPr lang="en-US" altLang="zh-CN" b="1" dirty="0">
              <a:latin typeface="Calibri" panose="020F0502020204030204" pitchFamily="34" charset="0"/>
              <a:ea typeface="微软雅黑" panose="020B0503020204020204" pitchFamily="34" charset="-122"/>
              <a:cs typeface="Calibri" panose="020F0502020204030204" pitchFamily="34" charset="0"/>
            </a:endParaRPr>
          </a:p>
          <a:p>
            <a:pPr lvl="1"/>
            <a:r>
              <a:rPr lang="en-US" altLang="zh-CN" sz="2000" dirty="0" err="1">
                <a:latin typeface="Calibri" panose="020F0502020204030204" pitchFamily="34" charset="0"/>
                <a:ea typeface="微软雅黑" panose="020B0503020204020204" pitchFamily="34" charset="-122"/>
                <a:cs typeface="Calibri" panose="020F0502020204030204" pitchFamily="34" charset="0"/>
              </a:rPr>
              <a:t>var</a:t>
            </a:r>
            <a:r>
              <a:rPr lang="en-US" altLang="zh-CN" sz="2000" dirty="0">
                <a:latin typeface="Calibri" panose="020F0502020204030204" pitchFamily="34" charset="0"/>
                <a:ea typeface="微软雅黑" panose="020B0503020204020204" pitchFamily="34" charset="-122"/>
                <a:cs typeface="Calibri" panose="020F0502020204030204" pitchFamily="34" charset="0"/>
              </a:rPr>
              <a:t> date = new Date();  // Date object in variable date</a:t>
            </a:r>
          </a:p>
          <a:p>
            <a:pPr lvl="1"/>
            <a:r>
              <a:rPr lang="en-US" altLang="zh-CN" sz="2000" dirty="0" err="1">
                <a:latin typeface="Calibri" panose="020F0502020204030204" pitchFamily="34" charset="0"/>
                <a:ea typeface="微软雅黑" panose="020B0503020204020204" pitchFamily="34" charset="-122"/>
                <a:cs typeface="Calibri" panose="020F0502020204030204" pitchFamily="34" charset="0"/>
              </a:rPr>
              <a:t>var</a:t>
            </a:r>
            <a:r>
              <a:rPr lang="en-US" altLang="zh-CN" sz="2000" dirty="0">
                <a:latin typeface="Calibri" panose="020F0502020204030204" pitchFamily="34" charset="0"/>
                <a:ea typeface="微软雅黑" panose="020B0503020204020204" pitchFamily="34" charset="-122"/>
                <a:cs typeface="Calibri" panose="020F0502020204030204" pitchFamily="34" charset="0"/>
              </a:rPr>
              <a:t> date = new Date;    //</a:t>
            </a:r>
            <a:r>
              <a:rPr lang="zh-CN" altLang="en-US" sz="2000" dirty="0">
                <a:latin typeface="Calibri" panose="020F0502020204030204" pitchFamily="34" charset="0"/>
                <a:ea typeface="微软雅黑" panose="020B0503020204020204" pitchFamily="34" charset="-122"/>
                <a:cs typeface="Calibri" panose="020F0502020204030204" pitchFamily="34" charset="0"/>
              </a:rPr>
              <a:t> </a:t>
            </a:r>
            <a:r>
              <a:rPr lang="en-US" altLang="zh-CN" sz="2000" dirty="0">
                <a:latin typeface="Calibri" panose="020F0502020204030204" pitchFamily="34" charset="0"/>
                <a:ea typeface="微软雅黑" panose="020B0503020204020204" pitchFamily="34" charset="-122"/>
                <a:cs typeface="Calibri" panose="020F0502020204030204" pitchFamily="34" charset="0"/>
              </a:rPr>
              <a:t>The parentheses can be omitted</a:t>
            </a:r>
          </a:p>
          <a:p>
            <a:r>
              <a:rPr lang="en-US" altLang="zh-CN" b="1" dirty="0">
                <a:latin typeface="Calibri" panose="020F0502020204030204" pitchFamily="34" charset="0"/>
                <a:ea typeface="微软雅黑" panose="020B0503020204020204" pitchFamily="34" charset="-122"/>
                <a:cs typeface="Calibri" panose="020F0502020204030204" pitchFamily="34" charset="0"/>
              </a:rPr>
              <a:t>Use</a:t>
            </a:r>
            <a:r>
              <a:rPr lang="en-US" altLang="zh-CN" dirty="0">
                <a:latin typeface="Calibri" panose="020F0502020204030204" pitchFamily="34" charset="0"/>
                <a:ea typeface="微软雅黑" panose="020B0503020204020204" pitchFamily="34" charset="-122"/>
                <a:cs typeface="Calibri" panose="020F0502020204030204" pitchFamily="34" charset="0"/>
              </a:rPr>
              <a:t> a Date object</a:t>
            </a:r>
            <a:endParaRPr lang="en-US" altLang="zh-CN" b="1" dirty="0">
              <a:latin typeface="Calibri" panose="020F0502020204030204" pitchFamily="34" charset="0"/>
              <a:ea typeface="微软雅黑" panose="020B0503020204020204" pitchFamily="34" charset="-122"/>
              <a:cs typeface="Calibri" panose="020F0502020204030204" pitchFamily="34" charset="0"/>
            </a:endParaRPr>
          </a:p>
          <a:p>
            <a:pPr lvl="1"/>
            <a:r>
              <a:rPr lang="en-US" altLang="zh-CN" sz="2000" dirty="0" err="1">
                <a:latin typeface="Calibri" panose="020F0502020204030204" pitchFamily="34" charset="0"/>
                <a:ea typeface="微软雅黑" panose="020B0503020204020204" pitchFamily="34" charset="-122"/>
                <a:cs typeface="Calibri" panose="020F0502020204030204" pitchFamily="34" charset="0"/>
              </a:rPr>
              <a:t>date.getDate</a:t>
            </a:r>
            <a:r>
              <a:rPr lang="en-US" altLang="zh-CN" sz="2000" dirty="0">
                <a:latin typeface="Calibri" panose="020F0502020204030204" pitchFamily="34" charset="0"/>
                <a:ea typeface="微软雅黑" panose="020B0503020204020204" pitchFamily="34" charset="-122"/>
                <a:cs typeface="Calibri" panose="020F0502020204030204" pitchFamily="34" charset="0"/>
              </a:rPr>
              <a:t>();         // return which day in the month  (start with 1)</a:t>
            </a:r>
            <a:endParaRPr lang="zh-CN" altLang="zh-CN" sz="2000" dirty="0">
              <a:latin typeface="Calibri" panose="020F0502020204030204" pitchFamily="34" charset="0"/>
              <a:ea typeface="微软雅黑" panose="020B0503020204020204" pitchFamily="34" charset="-122"/>
              <a:cs typeface="Calibri" panose="020F0502020204030204" pitchFamily="34" charset="0"/>
            </a:endParaRPr>
          </a:p>
          <a:p>
            <a:pPr lvl="1"/>
            <a:r>
              <a:rPr lang="en-US" altLang="zh-CN" sz="2000" dirty="0" err="1">
                <a:latin typeface="Calibri" panose="020F0502020204030204" pitchFamily="34" charset="0"/>
                <a:ea typeface="微软雅黑" panose="020B0503020204020204" pitchFamily="34" charset="-122"/>
                <a:cs typeface="Calibri" panose="020F0502020204030204" pitchFamily="34" charset="0"/>
              </a:rPr>
              <a:t>date.getDay</a:t>
            </a:r>
            <a:r>
              <a:rPr lang="en-US" altLang="zh-CN" sz="2000" dirty="0">
                <a:latin typeface="Calibri" panose="020F0502020204030204" pitchFamily="34" charset="0"/>
                <a:ea typeface="微软雅黑" panose="020B0503020204020204" pitchFamily="34" charset="-122"/>
                <a:cs typeface="Calibri" panose="020F0502020204030204" pitchFamily="34" charset="0"/>
              </a:rPr>
              <a:t>();          // return which day in the week (start with 1, Sunday is 0)  </a:t>
            </a:r>
            <a:endParaRPr lang="zh-CN" altLang="zh-CN" sz="2000" dirty="0">
              <a:latin typeface="Calibri" panose="020F0502020204030204" pitchFamily="34" charset="0"/>
              <a:ea typeface="微软雅黑" panose="020B0503020204020204" pitchFamily="34" charset="-122"/>
              <a:cs typeface="Calibri" panose="020F0502020204030204" pitchFamily="34" charset="0"/>
            </a:endParaRPr>
          </a:p>
          <a:p>
            <a:pPr lvl="1"/>
            <a:r>
              <a:rPr lang="en-US" altLang="zh-CN" sz="2000" dirty="0" err="1">
                <a:latin typeface="Calibri" panose="020F0502020204030204" pitchFamily="34" charset="0"/>
                <a:ea typeface="微软雅黑" panose="020B0503020204020204" pitchFamily="34" charset="-122"/>
                <a:cs typeface="Calibri" panose="020F0502020204030204" pitchFamily="34" charset="0"/>
              </a:rPr>
              <a:t>date.getFullYear</a:t>
            </a:r>
            <a:r>
              <a:rPr lang="en-US" altLang="zh-CN" sz="2000" dirty="0">
                <a:latin typeface="Calibri" panose="020F0502020204030204" pitchFamily="34" charset="0"/>
                <a:ea typeface="微软雅黑" panose="020B0503020204020204" pitchFamily="34" charset="-122"/>
                <a:cs typeface="Calibri" panose="020F0502020204030204" pitchFamily="34" charset="0"/>
              </a:rPr>
              <a:t>();    // return year</a:t>
            </a:r>
            <a:endParaRPr lang="zh-CN" altLang="zh-CN" sz="2000" dirty="0">
              <a:latin typeface="Calibri" panose="020F0502020204030204" pitchFamily="34" charset="0"/>
              <a:ea typeface="微软雅黑" panose="020B0503020204020204" pitchFamily="34" charset="-122"/>
              <a:cs typeface="Calibri" panose="020F0502020204030204" pitchFamily="34" charset="0"/>
            </a:endParaRPr>
          </a:p>
          <a:p>
            <a:pPr lvl="1"/>
            <a:r>
              <a:rPr lang="en-US" altLang="zh-CN" sz="2000" dirty="0" err="1">
                <a:latin typeface="Calibri" panose="020F0502020204030204" pitchFamily="34" charset="0"/>
                <a:ea typeface="微软雅黑" panose="020B0503020204020204" pitchFamily="34" charset="-122"/>
                <a:cs typeface="Calibri" panose="020F0502020204030204" pitchFamily="34" charset="0"/>
              </a:rPr>
              <a:t>date.getMonth</a:t>
            </a:r>
            <a:r>
              <a:rPr lang="en-US" altLang="zh-CN" sz="2000" dirty="0">
                <a:latin typeface="Calibri" panose="020F0502020204030204" pitchFamily="34" charset="0"/>
                <a:ea typeface="微软雅黑" panose="020B0503020204020204" pitchFamily="34" charset="-122"/>
                <a:cs typeface="Calibri" panose="020F0502020204030204" pitchFamily="34" charset="0"/>
              </a:rPr>
              <a:t>();      // return month </a:t>
            </a:r>
            <a:r>
              <a:rPr lang="en-US" altLang="zh-CN" sz="2000" dirty="0">
                <a:solidFill>
                  <a:srgbClr val="FF0000"/>
                </a:solidFill>
                <a:latin typeface="Calibri" panose="020F0502020204030204" pitchFamily="34" charset="0"/>
                <a:ea typeface="微软雅黑" panose="020B0503020204020204" pitchFamily="34" charset="-122"/>
                <a:cs typeface="Calibri" panose="020F0502020204030204" pitchFamily="34" charset="0"/>
              </a:rPr>
              <a:t>(start with 0)</a:t>
            </a:r>
          </a:p>
          <a:p>
            <a:pPr lvl="1"/>
            <a:r>
              <a:rPr lang="en-US" altLang="zh-CN" sz="2000" dirty="0" err="1">
                <a:latin typeface="Calibri" panose="020F0502020204030204" pitchFamily="34" charset="0"/>
                <a:ea typeface="微软雅黑" panose="020B0503020204020204" pitchFamily="34" charset="-122"/>
                <a:cs typeface="Calibri" panose="020F0502020204030204" pitchFamily="34" charset="0"/>
              </a:rPr>
              <a:t>date.getHours</a:t>
            </a:r>
            <a:r>
              <a:rPr lang="en-US" altLang="zh-CN" sz="2000" dirty="0">
                <a:latin typeface="Calibri" panose="020F0502020204030204" pitchFamily="34" charset="0"/>
                <a:ea typeface="微软雅黑" panose="020B0503020204020204" pitchFamily="34" charset="-122"/>
                <a:cs typeface="Calibri" panose="020F0502020204030204" pitchFamily="34" charset="0"/>
              </a:rPr>
              <a:t>();       // return which hour in the day </a:t>
            </a:r>
            <a:endParaRPr lang="zh-CN" altLang="zh-CN" sz="2000" dirty="0">
              <a:latin typeface="Calibri" panose="020F0502020204030204" pitchFamily="34" charset="0"/>
              <a:ea typeface="微软雅黑" panose="020B0503020204020204" pitchFamily="34" charset="-122"/>
              <a:cs typeface="Calibri" panose="020F0502020204030204" pitchFamily="34" charset="0"/>
            </a:endParaRPr>
          </a:p>
          <a:p>
            <a:pPr lvl="1"/>
            <a:r>
              <a:rPr lang="en-US" altLang="zh-CN" sz="2000" dirty="0" err="1">
                <a:latin typeface="Calibri" panose="020F0502020204030204" pitchFamily="34" charset="0"/>
                <a:ea typeface="微软雅黑" panose="020B0503020204020204" pitchFamily="34" charset="-122"/>
                <a:cs typeface="Calibri" panose="020F0502020204030204" pitchFamily="34" charset="0"/>
              </a:rPr>
              <a:t>date.getMinutes</a:t>
            </a:r>
            <a:r>
              <a:rPr lang="en-US" altLang="zh-CN" sz="2000" dirty="0">
                <a:latin typeface="Calibri" panose="020F0502020204030204" pitchFamily="34" charset="0"/>
                <a:ea typeface="微软雅黑" panose="020B0503020204020204" pitchFamily="34" charset="-122"/>
                <a:cs typeface="Calibri" panose="020F0502020204030204" pitchFamily="34" charset="0"/>
              </a:rPr>
              <a:t>();    // return which minute in the hour</a:t>
            </a:r>
            <a:endParaRPr lang="zh-CN" altLang="zh-CN" sz="2000" dirty="0">
              <a:latin typeface="Calibri" panose="020F0502020204030204" pitchFamily="34" charset="0"/>
              <a:ea typeface="微软雅黑" panose="020B0503020204020204" pitchFamily="34" charset="-122"/>
              <a:cs typeface="Calibri" panose="020F0502020204030204" pitchFamily="34" charset="0"/>
            </a:endParaRPr>
          </a:p>
          <a:p>
            <a:pPr lvl="1"/>
            <a:r>
              <a:rPr lang="en-US" altLang="zh-CN" sz="2000" dirty="0" err="1">
                <a:latin typeface="Calibri" panose="020F0502020204030204" pitchFamily="34" charset="0"/>
                <a:ea typeface="微软雅黑" panose="020B0503020204020204" pitchFamily="34" charset="-122"/>
                <a:cs typeface="Calibri" panose="020F0502020204030204" pitchFamily="34" charset="0"/>
              </a:rPr>
              <a:t>date.getSeconds</a:t>
            </a:r>
            <a:r>
              <a:rPr lang="en-US" altLang="zh-CN" sz="2000" dirty="0">
                <a:latin typeface="Calibri" panose="020F0502020204030204" pitchFamily="34" charset="0"/>
                <a:ea typeface="微软雅黑" panose="020B0503020204020204" pitchFamily="34" charset="-122"/>
                <a:cs typeface="Calibri" panose="020F0502020204030204" pitchFamily="34" charset="0"/>
              </a:rPr>
              <a:t>();    // return which second in the minute</a:t>
            </a:r>
          </a:p>
        </p:txBody>
      </p:sp>
      <p:sp>
        <p:nvSpPr>
          <p:cNvPr id="4" name="灯片编号占位符 3"/>
          <p:cNvSpPr>
            <a:spLocks noGrp="1"/>
          </p:cNvSpPr>
          <p:nvPr>
            <p:ph type="sldNum" sz="quarter" idx="12"/>
          </p:nvPr>
        </p:nvSpPr>
        <p:spPr/>
        <p:txBody>
          <a:bodyPr/>
          <a:lstStyle/>
          <a:p>
            <a:fld id="{B624FEA1-8D4F-4C27-B315-433CCAC1694E}" type="slidenum">
              <a:rPr lang="en-US" altLang="zh-CN" kern="0" smtClean="0">
                <a:solidFill>
                  <a:srgbClr val="000000"/>
                </a:solidFill>
              </a:rPr>
              <a:pPr/>
              <a:t>62</a:t>
            </a:fld>
            <a:endParaRPr lang="en-US" altLang="zh-CN" kern="0">
              <a:solidFill>
                <a:srgbClr val="000000"/>
              </a:solidFill>
            </a:endParaRPr>
          </a:p>
        </p:txBody>
      </p:sp>
    </p:spTree>
    <p:extLst>
      <p:ext uri="{BB962C8B-B14F-4D97-AF65-F5344CB8AC3E}">
        <p14:creationId xmlns:p14="http://schemas.microsoft.com/office/powerpoint/2010/main" val="1452096970"/>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a:xfrm>
            <a:off x="168018" y="212295"/>
            <a:ext cx="6129812" cy="618927"/>
          </a:xfrm>
        </p:spPr>
        <p:txBody>
          <a:bodyPr/>
          <a:lstStyle/>
          <a:p>
            <a:r>
              <a:rPr lang="en-US" altLang="zh-CN" sz="3600" b="1" dirty="0">
                <a:latin typeface="Calibri" panose="020F0502020204030204" pitchFamily="34" charset="0"/>
                <a:ea typeface="微软雅黑" panose="020B0503020204020204" pitchFamily="34" charset="-122"/>
                <a:cs typeface="Calibri" panose="020F0502020204030204" pitchFamily="34" charset="0"/>
              </a:rPr>
              <a:t>Add a static clock</a:t>
            </a:r>
            <a:endParaRPr lang="en-US" sz="4000" dirty="0">
              <a:latin typeface="Calibri" panose="020F0502020204030204" pitchFamily="34" charset="0"/>
              <a:ea typeface="微软雅黑" panose="020B0503020204020204" pitchFamily="34" charset="-122"/>
              <a:cs typeface="Calibri" panose="020F0502020204030204" pitchFamily="34" charset="0"/>
            </a:endParaRPr>
          </a:p>
        </p:txBody>
      </p:sp>
      <p:sp>
        <p:nvSpPr>
          <p:cNvPr id="17" name="矩形 16"/>
          <p:cNvSpPr/>
          <p:nvPr/>
        </p:nvSpPr>
        <p:spPr>
          <a:xfrm>
            <a:off x="88490" y="1122852"/>
            <a:ext cx="8082115" cy="5078313"/>
          </a:xfrm>
          <a:prstGeom prst="rect">
            <a:avLst/>
          </a:prstGeom>
          <a:ln>
            <a:solidFill>
              <a:schemeClr val="accent1"/>
            </a:solidFill>
          </a:ln>
        </p:spPr>
        <p:txBody>
          <a:bodyPr wrap="square">
            <a:spAutoFit/>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&lt;div id="after"&gt;</a:t>
            </a:r>
          </a:p>
          <a:p>
            <a:pPr marL="0" lvl="1"/>
            <a:r>
              <a:rPr lang="en-US" altLang="zh-CN" dirty="0">
                <a:latin typeface="Calibri" panose="020F0502020204030204" pitchFamily="34" charset="0"/>
                <a:ea typeface="微软雅黑" panose="020B0503020204020204" pitchFamily="34" charset="-122"/>
                <a:cs typeface="Calibri" panose="020F0502020204030204" pitchFamily="34" charset="0"/>
              </a:rPr>
              <a:t>……</a:t>
            </a:r>
          </a:p>
          <a:p>
            <a:pPr marL="0" lvl="1"/>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Clock:  </a:t>
            </a:r>
            <a:endParaRPr lang="zh-CN" altLang="en-US" dirty="0">
              <a:solidFill>
                <a:srgbClr val="FF0000"/>
              </a:solidFill>
              <a:latin typeface="Calibri" panose="020F0502020204030204" pitchFamily="34" charset="0"/>
              <a:ea typeface="微软雅黑" panose="020B0503020204020204" pitchFamily="34" charset="-122"/>
              <a:cs typeface="Calibri" panose="020F0502020204030204" pitchFamily="34" charset="0"/>
            </a:endParaRPr>
          </a:p>
          <a:p>
            <a:pPr marL="0" lvl="1"/>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&lt;p id="clock"&gt;&lt;/p&gt;</a:t>
            </a:r>
          </a:p>
          <a:p>
            <a:r>
              <a:rPr lang="en-US" altLang="zh-CN" dirty="0">
                <a:latin typeface="Calibri" panose="020F0502020204030204" pitchFamily="34" charset="0"/>
                <a:ea typeface="微软雅黑" panose="020B0503020204020204" pitchFamily="34" charset="-122"/>
                <a:cs typeface="Calibri" panose="020F0502020204030204" pitchFamily="34" charset="0"/>
              </a:rPr>
              <a:t>&lt;/div&gt;</a:t>
            </a:r>
          </a:p>
          <a:p>
            <a:r>
              <a:rPr lang="en-US" altLang="zh-CN" dirty="0">
                <a:latin typeface="Calibri" panose="020F0502020204030204" pitchFamily="34" charset="0"/>
                <a:ea typeface="微软雅黑" panose="020B0503020204020204" pitchFamily="34" charset="-122"/>
                <a:cs typeface="Calibri" panose="020F0502020204030204" pitchFamily="34" charset="0"/>
              </a:rPr>
              <a:t>&lt;script&gt;</a:t>
            </a:r>
          </a:p>
          <a:p>
            <a:r>
              <a:rPr lang="en-US" altLang="zh-CN" dirty="0">
                <a:latin typeface="Calibri" panose="020F0502020204030204" pitchFamily="34" charset="0"/>
                <a:ea typeface="微软雅黑" panose="020B0503020204020204" pitchFamily="34" charset="-122"/>
                <a:cs typeface="Calibri" panose="020F0502020204030204" pitchFamily="34" charset="0"/>
              </a:rPr>
              <a:t>        ……</a:t>
            </a:r>
          </a:p>
          <a:p>
            <a:r>
              <a:rPr lang="en-US" altLang="zh-CN" dirty="0">
                <a:solidFill>
                  <a:srgbClr val="0070C0"/>
                </a:solidFill>
                <a:latin typeface="Calibri" panose="020F0502020204030204" pitchFamily="34" charset="0"/>
                <a:ea typeface="微软雅黑" panose="020B0503020204020204" pitchFamily="34" charset="-122"/>
                <a:cs typeface="Calibri" panose="020F0502020204030204" pitchFamily="34" charset="0"/>
              </a:rPr>
              <a:t>        </a:t>
            </a:r>
            <a:r>
              <a:rPr lang="en-US" altLang="zh-CN" dirty="0" err="1">
                <a:solidFill>
                  <a:srgbClr val="0070C0"/>
                </a:solidFill>
                <a:latin typeface="Calibri" panose="020F0502020204030204" pitchFamily="34" charset="0"/>
                <a:ea typeface="微软雅黑" panose="020B0503020204020204" pitchFamily="34" charset="-122"/>
                <a:cs typeface="Calibri" panose="020F0502020204030204" pitchFamily="34" charset="0"/>
              </a:rPr>
              <a:t>var</a:t>
            </a:r>
            <a:r>
              <a:rPr lang="en-US" altLang="zh-CN" dirty="0">
                <a:solidFill>
                  <a:srgbClr val="0070C0"/>
                </a:solidFill>
                <a:latin typeface="Calibri" panose="020F0502020204030204" pitchFamily="34" charset="0"/>
                <a:ea typeface="微软雅黑" panose="020B0503020204020204" pitchFamily="34" charset="-122"/>
                <a:cs typeface="Calibri" panose="020F0502020204030204" pitchFamily="34" charset="0"/>
              </a:rPr>
              <a:t> date = new Date;</a:t>
            </a:r>
          </a:p>
          <a:p>
            <a:r>
              <a:rPr lang="en-US" altLang="zh-CN" dirty="0">
                <a:solidFill>
                  <a:srgbClr val="0070C0"/>
                </a:solidFill>
                <a:latin typeface="Calibri" panose="020F0502020204030204" pitchFamily="34" charset="0"/>
                <a:ea typeface="微软雅黑" panose="020B0503020204020204" pitchFamily="34" charset="-122"/>
                <a:cs typeface="Calibri" panose="020F0502020204030204" pitchFamily="34" charset="0"/>
              </a:rPr>
              <a:t>        </a:t>
            </a:r>
            <a:r>
              <a:rPr lang="en-US" altLang="zh-CN" dirty="0" err="1">
                <a:solidFill>
                  <a:srgbClr val="0070C0"/>
                </a:solidFill>
                <a:latin typeface="Calibri" panose="020F0502020204030204" pitchFamily="34" charset="0"/>
                <a:ea typeface="微软雅黑" panose="020B0503020204020204" pitchFamily="34" charset="-122"/>
                <a:cs typeface="Calibri" panose="020F0502020204030204" pitchFamily="34" charset="0"/>
              </a:rPr>
              <a:t>var</a:t>
            </a:r>
            <a:r>
              <a:rPr lang="en-US" altLang="zh-CN" dirty="0">
                <a:solidFill>
                  <a:srgbClr val="0070C0"/>
                </a:solidFill>
                <a:latin typeface="Calibri" panose="020F0502020204030204" pitchFamily="34" charset="0"/>
                <a:ea typeface="微软雅黑" panose="020B0503020204020204" pitchFamily="34" charset="-122"/>
                <a:cs typeface="Calibri" panose="020F0502020204030204" pitchFamily="34" charset="0"/>
              </a:rPr>
              <a:t> year = </a:t>
            </a:r>
            <a:r>
              <a:rPr lang="en-US" altLang="zh-CN" dirty="0" err="1">
                <a:solidFill>
                  <a:srgbClr val="0070C0"/>
                </a:solidFill>
                <a:latin typeface="Calibri" panose="020F0502020204030204" pitchFamily="34" charset="0"/>
                <a:ea typeface="微软雅黑" panose="020B0503020204020204" pitchFamily="34" charset="-122"/>
                <a:cs typeface="Calibri" panose="020F0502020204030204" pitchFamily="34" charset="0"/>
              </a:rPr>
              <a:t>date.getFullYear</a:t>
            </a:r>
            <a:r>
              <a:rPr lang="en-US" altLang="zh-CN" dirty="0">
                <a:solidFill>
                  <a:srgbClr val="0070C0"/>
                </a:solidFill>
                <a:latin typeface="Calibri" panose="020F0502020204030204" pitchFamily="34" charset="0"/>
                <a:ea typeface="微软雅黑" panose="020B0503020204020204" pitchFamily="34" charset="-122"/>
                <a:cs typeface="Calibri" panose="020F0502020204030204" pitchFamily="34" charset="0"/>
              </a:rPr>
              <a:t>();</a:t>
            </a:r>
          </a:p>
          <a:p>
            <a:r>
              <a:rPr lang="en-US" altLang="zh-CN" dirty="0">
                <a:solidFill>
                  <a:srgbClr val="0070C0"/>
                </a:solidFill>
                <a:latin typeface="Calibri" panose="020F0502020204030204" pitchFamily="34" charset="0"/>
                <a:ea typeface="微软雅黑" panose="020B0503020204020204" pitchFamily="34" charset="-122"/>
                <a:cs typeface="Calibri" panose="020F0502020204030204" pitchFamily="34" charset="0"/>
              </a:rPr>
              <a:t>        </a:t>
            </a:r>
            <a:r>
              <a:rPr lang="en-US" altLang="zh-CN" dirty="0" err="1">
                <a:solidFill>
                  <a:srgbClr val="0070C0"/>
                </a:solidFill>
                <a:latin typeface="Calibri" panose="020F0502020204030204" pitchFamily="34" charset="0"/>
                <a:ea typeface="微软雅黑" panose="020B0503020204020204" pitchFamily="34" charset="-122"/>
                <a:cs typeface="Calibri" panose="020F0502020204030204" pitchFamily="34" charset="0"/>
              </a:rPr>
              <a:t>var</a:t>
            </a:r>
            <a:r>
              <a:rPr lang="en-US" altLang="zh-CN" dirty="0">
                <a:solidFill>
                  <a:srgbClr val="0070C0"/>
                </a:solidFill>
                <a:latin typeface="Calibri" panose="020F0502020204030204" pitchFamily="34" charset="0"/>
                <a:ea typeface="微软雅黑" panose="020B0503020204020204" pitchFamily="34" charset="-122"/>
                <a:cs typeface="Calibri" panose="020F0502020204030204" pitchFamily="34" charset="0"/>
              </a:rPr>
              <a:t> month = </a:t>
            </a:r>
            <a:r>
              <a:rPr lang="en-US" altLang="zh-CN" dirty="0" err="1">
                <a:solidFill>
                  <a:srgbClr val="0070C0"/>
                </a:solidFill>
                <a:latin typeface="Calibri" panose="020F0502020204030204" pitchFamily="34" charset="0"/>
                <a:ea typeface="微软雅黑" panose="020B0503020204020204" pitchFamily="34" charset="-122"/>
                <a:cs typeface="Calibri" panose="020F0502020204030204" pitchFamily="34" charset="0"/>
              </a:rPr>
              <a:t>date.getMonth</a:t>
            </a:r>
            <a:r>
              <a:rPr lang="en-US" altLang="zh-CN" dirty="0">
                <a:solidFill>
                  <a:srgbClr val="0070C0"/>
                </a:solidFill>
                <a:latin typeface="Calibri" panose="020F0502020204030204" pitchFamily="34" charset="0"/>
                <a:ea typeface="微软雅黑" panose="020B0503020204020204" pitchFamily="34" charset="-122"/>
                <a:cs typeface="Calibri" panose="020F0502020204030204" pitchFamily="34" charset="0"/>
              </a:rPr>
              <a:t>() + 1;</a:t>
            </a:r>
          </a:p>
          <a:p>
            <a:r>
              <a:rPr lang="en-US" altLang="zh-CN" dirty="0">
                <a:solidFill>
                  <a:srgbClr val="0070C0"/>
                </a:solidFill>
                <a:latin typeface="Calibri" panose="020F0502020204030204" pitchFamily="34" charset="0"/>
                <a:ea typeface="微软雅黑" panose="020B0503020204020204" pitchFamily="34" charset="-122"/>
                <a:cs typeface="Calibri" panose="020F0502020204030204" pitchFamily="34" charset="0"/>
              </a:rPr>
              <a:t>        </a:t>
            </a:r>
            <a:r>
              <a:rPr lang="en-US" altLang="zh-CN" dirty="0" err="1">
                <a:solidFill>
                  <a:srgbClr val="0070C0"/>
                </a:solidFill>
                <a:latin typeface="Calibri" panose="020F0502020204030204" pitchFamily="34" charset="0"/>
                <a:ea typeface="微软雅黑" panose="020B0503020204020204" pitchFamily="34" charset="-122"/>
                <a:cs typeface="Calibri" panose="020F0502020204030204" pitchFamily="34" charset="0"/>
              </a:rPr>
              <a:t>var</a:t>
            </a:r>
            <a:r>
              <a:rPr lang="en-US" altLang="zh-CN" dirty="0">
                <a:solidFill>
                  <a:srgbClr val="0070C0"/>
                </a:solidFill>
                <a:latin typeface="Calibri" panose="020F0502020204030204" pitchFamily="34" charset="0"/>
                <a:ea typeface="微软雅黑" panose="020B0503020204020204" pitchFamily="34" charset="-122"/>
                <a:cs typeface="Calibri" panose="020F0502020204030204" pitchFamily="34" charset="0"/>
              </a:rPr>
              <a:t> day = </a:t>
            </a:r>
            <a:r>
              <a:rPr lang="en-US" altLang="zh-CN" dirty="0" err="1">
                <a:solidFill>
                  <a:srgbClr val="0070C0"/>
                </a:solidFill>
                <a:latin typeface="Calibri" panose="020F0502020204030204" pitchFamily="34" charset="0"/>
                <a:ea typeface="微软雅黑" panose="020B0503020204020204" pitchFamily="34" charset="-122"/>
                <a:cs typeface="Calibri" panose="020F0502020204030204" pitchFamily="34" charset="0"/>
              </a:rPr>
              <a:t>date.getDate</a:t>
            </a:r>
            <a:r>
              <a:rPr lang="en-US" altLang="zh-CN" dirty="0">
                <a:solidFill>
                  <a:srgbClr val="0070C0"/>
                </a:solidFill>
                <a:latin typeface="Calibri" panose="020F0502020204030204" pitchFamily="34" charset="0"/>
                <a:ea typeface="微软雅黑" panose="020B0503020204020204" pitchFamily="34" charset="-122"/>
                <a:cs typeface="Calibri" panose="020F0502020204030204" pitchFamily="34" charset="0"/>
              </a:rPr>
              <a:t>();</a:t>
            </a:r>
          </a:p>
          <a:p>
            <a:r>
              <a:rPr lang="en-US" altLang="zh-CN" dirty="0">
                <a:solidFill>
                  <a:srgbClr val="0070C0"/>
                </a:solidFill>
                <a:latin typeface="Calibri" panose="020F0502020204030204" pitchFamily="34" charset="0"/>
                <a:ea typeface="微软雅黑" panose="020B0503020204020204" pitchFamily="34" charset="-122"/>
                <a:cs typeface="Calibri" panose="020F0502020204030204" pitchFamily="34" charset="0"/>
              </a:rPr>
              <a:t>        </a:t>
            </a:r>
            <a:r>
              <a:rPr lang="en-US" altLang="zh-CN" dirty="0" err="1">
                <a:solidFill>
                  <a:srgbClr val="0070C0"/>
                </a:solidFill>
                <a:latin typeface="Calibri" panose="020F0502020204030204" pitchFamily="34" charset="0"/>
                <a:ea typeface="微软雅黑" panose="020B0503020204020204" pitchFamily="34" charset="-122"/>
                <a:cs typeface="Calibri" panose="020F0502020204030204" pitchFamily="34" charset="0"/>
              </a:rPr>
              <a:t>var</a:t>
            </a:r>
            <a:r>
              <a:rPr lang="en-US" altLang="zh-CN" dirty="0">
                <a:solidFill>
                  <a:srgbClr val="0070C0"/>
                </a:solidFill>
                <a:latin typeface="Calibri" panose="020F0502020204030204" pitchFamily="34" charset="0"/>
                <a:ea typeface="微软雅黑" panose="020B0503020204020204" pitchFamily="34" charset="-122"/>
                <a:cs typeface="Calibri" panose="020F0502020204030204" pitchFamily="34" charset="0"/>
              </a:rPr>
              <a:t> hour = </a:t>
            </a:r>
            <a:r>
              <a:rPr lang="en-US" altLang="zh-CN" dirty="0" err="1">
                <a:solidFill>
                  <a:srgbClr val="0070C0"/>
                </a:solidFill>
                <a:latin typeface="Calibri" panose="020F0502020204030204" pitchFamily="34" charset="0"/>
                <a:ea typeface="微软雅黑" panose="020B0503020204020204" pitchFamily="34" charset="-122"/>
                <a:cs typeface="Calibri" panose="020F0502020204030204" pitchFamily="34" charset="0"/>
              </a:rPr>
              <a:t>date.getHours</a:t>
            </a:r>
            <a:r>
              <a:rPr lang="en-US" altLang="zh-CN" dirty="0">
                <a:solidFill>
                  <a:srgbClr val="0070C0"/>
                </a:solidFill>
                <a:latin typeface="Calibri" panose="020F0502020204030204" pitchFamily="34" charset="0"/>
                <a:ea typeface="微软雅黑" panose="020B0503020204020204" pitchFamily="34" charset="-122"/>
                <a:cs typeface="Calibri" panose="020F0502020204030204" pitchFamily="34" charset="0"/>
              </a:rPr>
              <a:t>();</a:t>
            </a:r>
          </a:p>
          <a:p>
            <a:r>
              <a:rPr lang="en-US" altLang="zh-CN" dirty="0">
                <a:solidFill>
                  <a:srgbClr val="0070C0"/>
                </a:solidFill>
                <a:latin typeface="Calibri" panose="020F0502020204030204" pitchFamily="34" charset="0"/>
                <a:ea typeface="微软雅黑" panose="020B0503020204020204" pitchFamily="34" charset="-122"/>
                <a:cs typeface="Calibri" panose="020F0502020204030204" pitchFamily="34" charset="0"/>
              </a:rPr>
              <a:t>        </a:t>
            </a:r>
            <a:r>
              <a:rPr lang="en-US" altLang="zh-CN" dirty="0" err="1">
                <a:solidFill>
                  <a:srgbClr val="0070C0"/>
                </a:solidFill>
                <a:latin typeface="Calibri" panose="020F0502020204030204" pitchFamily="34" charset="0"/>
                <a:ea typeface="微软雅黑" panose="020B0503020204020204" pitchFamily="34" charset="-122"/>
                <a:cs typeface="Calibri" panose="020F0502020204030204" pitchFamily="34" charset="0"/>
              </a:rPr>
              <a:t>var</a:t>
            </a:r>
            <a:r>
              <a:rPr lang="en-US" altLang="zh-CN" dirty="0">
                <a:solidFill>
                  <a:srgbClr val="0070C0"/>
                </a:solidFill>
                <a:latin typeface="Calibri" panose="020F0502020204030204" pitchFamily="34" charset="0"/>
                <a:ea typeface="微软雅黑" panose="020B0503020204020204" pitchFamily="34" charset="-122"/>
                <a:cs typeface="Calibri" panose="020F0502020204030204" pitchFamily="34" charset="0"/>
              </a:rPr>
              <a:t> min = </a:t>
            </a:r>
            <a:r>
              <a:rPr lang="en-US" altLang="zh-CN" dirty="0" err="1">
                <a:solidFill>
                  <a:srgbClr val="0070C0"/>
                </a:solidFill>
                <a:latin typeface="Calibri" panose="020F0502020204030204" pitchFamily="34" charset="0"/>
                <a:ea typeface="微软雅黑" panose="020B0503020204020204" pitchFamily="34" charset="-122"/>
                <a:cs typeface="Calibri" panose="020F0502020204030204" pitchFamily="34" charset="0"/>
              </a:rPr>
              <a:t>date.getMinutes</a:t>
            </a:r>
            <a:r>
              <a:rPr lang="en-US" altLang="zh-CN" dirty="0">
                <a:solidFill>
                  <a:srgbClr val="0070C0"/>
                </a:solidFill>
                <a:latin typeface="Calibri" panose="020F0502020204030204" pitchFamily="34" charset="0"/>
                <a:ea typeface="微软雅黑" panose="020B0503020204020204" pitchFamily="34" charset="-122"/>
                <a:cs typeface="Calibri" panose="020F0502020204030204" pitchFamily="34" charset="0"/>
              </a:rPr>
              <a:t>();</a:t>
            </a:r>
          </a:p>
          <a:p>
            <a:r>
              <a:rPr lang="en-US" altLang="zh-CN" dirty="0">
                <a:solidFill>
                  <a:srgbClr val="0070C0"/>
                </a:solidFill>
                <a:latin typeface="Calibri" panose="020F0502020204030204" pitchFamily="34" charset="0"/>
                <a:ea typeface="微软雅黑" panose="020B0503020204020204" pitchFamily="34" charset="-122"/>
                <a:cs typeface="Calibri" panose="020F0502020204030204" pitchFamily="34" charset="0"/>
              </a:rPr>
              <a:t>        </a:t>
            </a:r>
            <a:r>
              <a:rPr lang="en-US" altLang="zh-CN" dirty="0" err="1">
                <a:solidFill>
                  <a:srgbClr val="0070C0"/>
                </a:solidFill>
                <a:latin typeface="Calibri" panose="020F0502020204030204" pitchFamily="34" charset="0"/>
                <a:ea typeface="微软雅黑" panose="020B0503020204020204" pitchFamily="34" charset="-122"/>
                <a:cs typeface="Calibri" panose="020F0502020204030204" pitchFamily="34" charset="0"/>
              </a:rPr>
              <a:t>var</a:t>
            </a:r>
            <a:r>
              <a:rPr lang="en-US" altLang="zh-CN" dirty="0">
                <a:solidFill>
                  <a:srgbClr val="0070C0"/>
                </a:solidFill>
                <a:latin typeface="Calibri" panose="020F0502020204030204" pitchFamily="34" charset="0"/>
                <a:ea typeface="微软雅黑" panose="020B0503020204020204" pitchFamily="34" charset="-122"/>
                <a:cs typeface="Calibri" panose="020F0502020204030204" pitchFamily="34" charset="0"/>
              </a:rPr>
              <a:t> second = </a:t>
            </a:r>
            <a:r>
              <a:rPr lang="en-US" altLang="zh-CN" dirty="0" err="1">
                <a:solidFill>
                  <a:srgbClr val="0070C0"/>
                </a:solidFill>
                <a:latin typeface="Calibri" panose="020F0502020204030204" pitchFamily="34" charset="0"/>
                <a:ea typeface="微软雅黑" panose="020B0503020204020204" pitchFamily="34" charset="-122"/>
                <a:cs typeface="Calibri" panose="020F0502020204030204" pitchFamily="34" charset="0"/>
              </a:rPr>
              <a:t>date.getSeconds</a:t>
            </a:r>
            <a:r>
              <a:rPr lang="en-US" altLang="zh-CN" dirty="0">
                <a:solidFill>
                  <a:srgbClr val="0070C0"/>
                </a:solidFill>
                <a:latin typeface="Calibri" panose="020F0502020204030204" pitchFamily="34" charset="0"/>
                <a:ea typeface="微软雅黑" panose="020B0503020204020204" pitchFamily="34" charset="-122"/>
                <a:cs typeface="Calibri" panose="020F0502020204030204" pitchFamily="34" charset="0"/>
              </a:rPr>
              <a:t>();</a:t>
            </a:r>
          </a:p>
          <a:p>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        </a:t>
            </a:r>
            <a:r>
              <a:rPr lang="en-US" altLang="zh-CN" dirty="0">
                <a:solidFill>
                  <a:srgbClr val="00B050"/>
                </a:solidFill>
                <a:latin typeface="Calibri" panose="020F0502020204030204" pitchFamily="34" charset="0"/>
                <a:ea typeface="微软雅黑" panose="020B0503020204020204" pitchFamily="34" charset="-122"/>
                <a:cs typeface="Calibri" panose="020F0502020204030204" pitchFamily="34" charset="0"/>
              </a:rPr>
              <a:t>var time = year + "/" + month + "/" + day + " " + hour + ":  " + min + ":  " + second;</a:t>
            </a:r>
          </a:p>
          <a:p>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        </a:t>
            </a:r>
            <a:r>
              <a:rPr lang="en-US" altLang="zh-CN" dirty="0" err="1">
                <a:solidFill>
                  <a:srgbClr val="7030A0"/>
                </a:solidFill>
                <a:latin typeface="Calibri" panose="020F0502020204030204" pitchFamily="34" charset="0"/>
                <a:ea typeface="微软雅黑" panose="020B0503020204020204" pitchFamily="34" charset="-122"/>
                <a:cs typeface="Calibri" panose="020F0502020204030204" pitchFamily="34" charset="0"/>
              </a:rPr>
              <a:t>var</a:t>
            </a:r>
            <a:r>
              <a:rPr lang="en-US" altLang="zh-CN" dirty="0">
                <a:solidFill>
                  <a:srgbClr val="7030A0"/>
                </a:solidFill>
                <a:latin typeface="Calibri" panose="020F0502020204030204" pitchFamily="34" charset="0"/>
                <a:ea typeface="微软雅黑" panose="020B0503020204020204" pitchFamily="34" charset="-122"/>
                <a:cs typeface="Calibri" panose="020F0502020204030204" pitchFamily="34" charset="0"/>
              </a:rPr>
              <a:t> clock = </a:t>
            </a:r>
            <a:r>
              <a:rPr lang="en-US" altLang="zh-CN" dirty="0" err="1">
                <a:solidFill>
                  <a:srgbClr val="7030A0"/>
                </a:solidFill>
                <a:latin typeface="Calibri" panose="020F0502020204030204" pitchFamily="34" charset="0"/>
                <a:ea typeface="微软雅黑" panose="020B0503020204020204" pitchFamily="34" charset="-122"/>
                <a:cs typeface="Calibri" panose="020F0502020204030204" pitchFamily="34" charset="0"/>
              </a:rPr>
              <a:t>document.getElementById</a:t>
            </a:r>
            <a:r>
              <a:rPr lang="en-US" altLang="zh-CN" dirty="0">
                <a:solidFill>
                  <a:srgbClr val="7030A0"/>
                </a:solidFill>
                <a:latin typeface="Calibri" panose="020F0502020204030204" pitchFamily="34" charset="0"/>
                <a:ea typeface="微软雅黑" panose="020B0503020204020204" pitchFamily="34" charset="-122"/>
                <a:cs typeface="Calibri" panose="020F0502020204030204" pitchFamily="34" charset="0"/>
              </a:rPr>
              <a:t>("clock");</a:t>
            </a:r>
          </a:p>
          <a:p>
            <a:r>
              <a:rPr lang="en-US" altLang="zh-CN" dirty="0">
                <a:solidFill>
                  <a:srgbClr val="7030A0"/>
                </a:solidFill>
                <a:latin typeface="Calibri" panose="020F0502020204030204" pitchFamily="34" charset="0"/>
                <a:ea typeface="微软雅黑" panose="020B0503020204020204" pitchFamily="34" charset="-122"/>
                <a:cs typeface="Calibri" panose="020F0502020204030204" pitchFamily="34" charset="0"/>
              </a:rPr>
              <a:t>        </a:t>
            </a:r>
            <a:r>
              <a:rPr lang="en-US" altLang="zh-CN" dirty="0" err="1">
                <a:solidFill>
                  <a:srgbClr val="7030A0"/>
                </a:solidFill>
                <a:latin typeface="Calibri" panose="020F0502020204030204" pitchFamily="34" charset="0"/>
                <a:ea typeface="微软雅黑" panose="020B0503020204020204" pitchFamily="34" charset="-122"/>
                <a:cs typeface="Calibri" panose="020F0502020204030204" pitchFamily="34" charset="0"/>
              </a:rPr>
              <a:t>clock.innerHTML</a:t>
            </a:r>
            <a:r>
              <a:rPr lang="en-US" altLang="zh-CN" dirty="0">
                <a:solidFill>
                  <a:srgbClr val="7030A0"/>
                </a:solidFill>
                <a:latin typeface="Calibri" panose="020F0502020204030204" pitchFamily="34" charset="0"/>
                <a:ea typeface="微软雅黑" panose="020B0503020204020204" pitchFamily="34" charset="-122"/>
                <a:cs typeface="Calibri" panose="020F0502020204030204" pitchFamily="34" charset="0"/>
              </a:rPr>
              <a:t> = time;</a:t>
            </a:r>
          </a:p>
          <a:p>
            <a:r>
              <a:rPr lang="en-US" altLang="zh-CN" dirty="0">
                <a:latin typeface="Calibri" panose="020F0502020204030204" pitchFamily="34" charset="0"/>
                <a:ea typeface="微软雅黑" panose="020B0503020204020204" pitchFamily="34" charset="-122"/>
                <a:cs typeface="Calibri" panose="020F0502020204030204" pitchFamily="34" charset="0"/>
              </a:rPr>
              <a:t>&lt;/script&gt;</a:t>
            </a:r>
          </a:p>
        </p:txBody>
      </p:sp>
      <p:sp>
        <p:nvSpPr>
          <p:cNvPr id="18" name="矩形 17">
            <a:extLst>
              <a:ext uri="{FF2B5EF4-FFF2-40B4-BE49-F238E27FC236}">
                <a16:creationId xmlns:a16="http://schemas.microsoft.com/office/drawing/2014/main" id="{CD0A2398-F674-4760-B5E6-8BA9A0E9AA37}"/>
              </a:ext>
            </a:extLst>
          </p:cNvPr>
          <p:cNvSpPr/>
          <p:nvPr/>
        </p:nvSpPr>
        <p:spPr>
          <a:xfrm>
            <a:off x="6015037" y="1211042"/>
            <a:ext cx="1261884" cy="523220"/>
          </a:xfrm>
          <a:prstGeom prst="rect">
            <a:avLst/>
          </a:prstGeom>
        </p:spPr>
        <p:txBody>
          <a:bodyPr wrap="square">
            <a:spAutoFit/>
          </a:bodyPr>
          <a:lstStyle/>
          <a:p>
            <a:pPr lvl="0"/>
            <a:r>
              <a:rPr lang="en-US" altLang="zh-CN" sz="2800" b="1" dirty="0">
                <a:solidFill>
                  <a:prstClr val="black"/>
                </a:solidFill>
                <a:latin typeface="Calibri" panose="020F0502020204030204" pitchFamily="34" charset="0"/>
                <a:ea typeface="微软雅黑" panose="020B0503020204020204" pitchFamily="34" charset="-122"/>
                <a:cs typeface="Calibri" panose="020F0502020204030204" pitchFamily="34" charset="0"/>
              </a:rPr>
              <a:t>Result:  </a:t>
            </a:r>
            <a:endParaRPr lang="en-US" sz="2800" b="1" dirty="0">
              <a:solidFill>
                <a:prstClr val="black"/>
              </a:solidFill>
              <a:latin typeface="Calibri" panose="020F0502020204030204" pitchFamily="34" charset="0"/>
              <a:ea typeface="微软雅黑" panose="020B0503020204020204" pitchFamily="34" charset="-122"/>
              <a:cs typeface="Calibri" panose="020F0502020204030204" pitchFamily="34" charset="0"/>
            </a:endParaRPr>
          </a:p>
        </p:txBody>
      </p:sp>
      <p:sp>
        <p:nvSpPr>
          <p:cNvPr id="3" name="右大括号 2"/>
          <p:cNvSpPr/>
          <p:nvPr/>
        </p:nvSpPr>
        <p:spPr>
          <a:xfrm>
            <a:off x="3931887" y="2835727"/>
            <a:ext cx="375386" cy="2088682"/>
          </a:xfrm>
          <a:prstGeom prst="rightBrace">
            <a:avLst>
              <a:gd name="adj1" fmla="val 8333"/>
              <a:gd name="adj2" fmla="val 394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 name="文本框 3"/>
          <p:cNvSpPr txBox="1"/>
          <p:nvPr/>
        </p:nvSpPr>
        <p:spPr>
          <a:xfrm>
            <a:off x="4348880" y="3269263"/>
            <a:ext cx="2601227" cy="646331"/>
          </a:xfrm>
          <a:prstGeom prst="rect">
            <a:avLst/>
          </a:prstGeom>
          <a:noFill/>
        </p:spPr>
        <p:txBody>
          <a:bodyPr wrap="square" rtlCol="0">
            <a:spAutoFit/>
          </a:bodyPr>
          <a:lstStyle/>
          <a:p>
            <a:r>
              <a:rPr lang="en-US" altLang="zh-CN" dirty="0">
                <a:solidFill>
                  <a:srgbClr val="0070C0"/>
                </a:solidFill>
                <a:latin typeface="Calibri" panose="020F0502020204030204" pitchFamily="34" charset="0"/>
                <a:cs typeface="Calibri" panose="020F0502020204030204" pitchFamily="34" charset="0"/>
              </a:rPr>
              <a:t>get time:   year, month,</a:t>
            </a:r>
            <a:r>
              <a:rPr lang="zh-CN" altLang="en-US" dirty="0">
                <a:solidFill>
                  <a:srgbClr val="0070C0"/>
                </a:solidFill>
                <a:latin typeface="Calibri" panose="020F0502020204030204" pitchFamily="34" charset="0"/>
                <a:cs typeface="Calibri" panose="020F0502020204030204" pitchFamily="34" charset="0"/>
              </a:rPr>
              <a:t> </a:t>
            </a:r>
            <a:r>
              <a:rPr lang="en-US" altLang="zh-CN" dirty="0">
                <a:solidFill>
                  <a:srgbClr val="0070C0"/>
                </a:solidFill>
                <a:latin typeface="Calibri" panose="020F0502020204030204" pitchFamily="34" charset="0"/>
                <a:cs typeface="Calibri" panose="020F0502020204030204" pitchFamily="34" charset="0"/>
              </a:rPr>
              <a:t>day, hour, minute, second</a:t>
            </a:r>
            <a:endParaRPr lang="zh-CN" altLang="en-US" dirty="0">
              <a:solidFill>
                <a:srgbClr val="0070C0"/>
              </a:solidFill>
              <a:latin typeface="Calibri" panose="020F0502020204030204" pitchFamily="34" charset="0"/>
              <a:cs typeface="Calibri" panose="020F0502020204030204" pitchFamily="34" charset="0"/>
            </a:endParaRPr>
          </a:p>
        </p:txBody>
      </p:sp>
      <p:sp>
        <p:nvSpPr>
          <p:cNvPr id="5" name="文本框 4"/>
          <p:cNvSpPr txBox="1"/>
          <p:nvPr/>
        </p:nvSpPr>
        <p:spPr>
          <a:xfrm>
            <a:off x="4467503" y="4043370"/>
            <a:ext cx="4676497" cy="923330"/>
          </a:xfrm>
          <a:prstGeom prst="rect">
            <a:avLst/>
          </a:prstGeom>
          <a:noFill/>
        </p:spPr>
        <p:txBody>
          <a:bodyPr wrap="square" rtlCol="0">
            <a:spAutoFit/>
          </a:bodyPr>
          <a:lstStyle/>
          <a:p>
            <a:r>
              <a:rPr lang="en-US" altLang="zh-CN" dirty="0">
                <a:solidFill>
                  <a:srgbClr val="00B050"/>
                </a:solidFill>
                <a:latin typeface="Calibri" panose="020F0502020204030204" pitchFamily="34" charset="0"/>
                <a:ea typeface="微软雅黑" panose="020B0503020204020204" pitchFamily="34" charset="-122"/>
                <a:cs typeface="Calibri" panose="020F0502020204030204" pitchFamily="34" charset="0"/>
              </a:rPr>
              <a:t>when the type of one of the operands is string</a:t>
            </a:r>
          </a:p>
          <a:p>
            <a:r>
              <a:rPr lang="en-US" altLang="zh-CN" dirty="0">
                <a:solidFill>
                  <a:srgbClr val="00B050"/>
                </a:solidFill>
                <a:latin typeface="Calibri" panose="020F0502020204030204" pitchFamily="34" charset="0"/>
                <a:cs typeface="Calibri" panose="020F0502020204030204" pitchFamily="34" charset="0"/>
              </a:rPr>
              <a:t>, the </a:t>
            </a:r>
            <a:r>
              <a:rPr lang="en-US" altLang="zh-CN" dirty="0">
                <a:solidFill>
                  <a:srgbClr val="00B050"/>
                </a:solidFill>
                <a:latin typeface="Calibri" panose="020F0502020204030204" pitchFamily="34" charset="0"/>
                <a:ea typeface="微软雅黑" panose="020B0503020204020204" pitchFamily="34" charset="-122"/>
                <a:cs typeface="Calibri" panose="020F0502020204030204" pitchFamily="34" charset="0"/>
              </a:rPr>
              <a:t>+ operator means string concatenation (</a:t>
            </a:r>
            <a:r>
              <a:rPr lang="en-US" altLang="zh-CN" dirty="0">
                <a:solidFill>
                  <a:srgbClr val="00B050"/>
                </a:solidFill>
                <a:latin typeface="Calibri" panose="020F0502020204030204" pitchFamily="34" charset="0"/>
                <a:cs typeface="Calibri" panose="020F0502020204030204" pitchFamily="34" charset="0"/>
              </a:rPr>
              <a:t>number will be firstly converted to string)</a:t>
            </a:r>
            <a:endParaRPr lang="zh-CN" altLang="en-US" dirty="0">
              <a:solidFill>
                <a:srgbClr val="00B050"/>
              </a:solidFill>
              <a:latin typeface="Calibri" panose="020F0502020204030204" pitchFamily="34" charset="0"/>
              <a:cs typeface="Calibri" panose="020F0502020204030204" pitchFamily="34" charset="0"/>
            </a:endParaRPr>
          </a:p>
        </p:txBody>
      </p:sp>
      <p:sp>
        <p:nvSpPr>
          <p:cNvPr id="9" name="文本框 8"/>
          <p:cNvSpPr txBox="1"/>
          <p:nvPr/>
        </p:nvSpPr>
        <p:spPr>
          <a:xfrm>
            <a:off x="3232924" y="5550994"/>
            <a:ext cx="3413055" cy="646331"/>
          </a:xfrm>
          <a:prstGeom prst="rect">
            <a:avLst/>
          </a:prstGeom>
          <a:noFill/>
        </p:spPr>
        <p:txBody>
          <a:bodyPr wrap="square" rtlCol="0">
            <a:spAutoFit/>
          </a:bodyPr>
          <a:lstStyle/>
          <a:p>
            <a:r>
              <a:rPr lang="en-US" altLang="zh-CN" dirty="0">
                <a:solidFill>
                  <a:srgbClr val="7030A0"/>
                </a:solidFill>
                <a:latin typeface="Calibri" panose="020F0502020204030204" pitchFamily="34" charset="0"/>
                <a:cs typeface="Calibri" panose="020F0502020204030204" pitchFamily="34" charset="0"/>
              </a:rPr>
              <a:t>change the content between tags whose id attribute is "clock"</a:t>
            </a:r>
            <a:endParaRPr lang="zh-CN" altLang="en-US" dirty="0">
              <a:solidFill>
                <a:srgbClr val="7030A0"/>
              </a:solidFill>
              <a:latin typeface="Calibri" panose="020F0502020204030204" pitchFamily="34" charset="0"/>
              <a:cs typeface="Calibri" panose="020F0502020204030204" pitchFamily="34" charset="0"/>
            </a:endParaRPr>
          </a:p>
        </p:txBody>
      </p:sp>
      <p:pic>
        <p:nvPicPr>
          <p:cNvPr id="6" name="图片 5"/>
          <p:cNvPicPr>
            <a:picLocks noChangeAspect="1"/>
          </p:cNvPicPr>
          <p:nvPr/>
        </p:nvPicPr>
        <p:blipFill>
          <a:blip r:embed="rId3"/>
          <a:stretch>
            <a:fillRect/>
          </a:stretch>
        </p:blipFill>
        <p:spPr>
          <a:xfrm>
            <a:off x="6126186" y="1713953"/>
            <a:ext cx="2769271" cy="1294182"/>
          </a:xfrm>
          <a:prstGeom prst="rect">
            <a:avLst/>
          </a:prstGeom>
        </p:spPr>
      </p:pic>
      <p:sp>
        <p:nvSpPr>
          <p:cNvPr id="7" name="灯片编号占位符 6"/>
          <p:cNvSpPr>
            <a:spLocks noGrp="1"/>
          </p:cNvSpPr>
          <p:nvPr>
            <p:ph type="sldNum" sz="quarter" idx="12"/>
          </p:nvPr>
        </p:nvSpPr>
        <p:spPr/>
        <p:txBody>
          <a:bodyPr/>
          <a:lstStyle/>
          <a:p>
            <a:fld id="{B624FEA1-8D4F-4C27-B315-433CCAC1694E}" type="slidenum">
              <a:rPr lang="en-US" altLang="zh-CN" kern="0" smtClean="0">
                <a:solidFill>
                  <a:srgbClr val="000000"/>
                </a:solidFill>
              </a:rPr>
              <a:pPr/>
              <a:t>63</a:t>
            </a:fld>
            <a:endParaRPr lang="en-US" altLang="zh-CN" kern="0">
              <a:solidFill>
                <a:srgbClr val="000000"/>
              </a:solidFill>
            </a:endParaRPr>
          </a:p>
        </p:txBody>
      </p:sp>
    </p:spTree>
    <p:extLst>
      <p:ext uri="{BB962C8B-B14F-4D97-AF65-F5344CB8AC3E}">
        <p14:creationId xmlns:p14="http://schemas.microsoft.com/office/powerpoint/2010/main" val="2619094095"/>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altLang="zh-CN" sz="3600" b="1" dirty="0">
                <a:latin typeface="Calibri" panose="020F0502020204030204" pitchFamily="34" charset="0"/>
                <a:ea typeface="微软雅黑" panose="020B0503020204020204" pitchFamily="34" charset="-122"/>
                <a:cs typeface="Calibri" panose="020F0502020204030204" pitchFamily="34" charset="0"/>
              </a:rPr>
              <a:t>Section 3 Outline</a:t>
            </a:r>
            <a:endParaRPr lang="en-US" sz="3600" b="1"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Content Placeholder 2">
            <a:extLst>
              <a:ext uri="{FF2B5EF4-FFF2-40B4-BE49-F238E27FC236}">
                <a16:creationId xmlns:a16="http://schemas.microsoft.com/office/drawing/2014/main" id="{FE374A91-5687-4790-A58A-36FC48C127B0}"/>
              </a:ext>
            </a:extLst>
          </p:cNvPr>
          <p:cNvSpPr>
            <a:spLocks noGrp="1"/>
          </p:cNvSpPr>
          <p:nvPr>
            <p:ph idx="1"/>
          </p:nvPr>
        </p:nvSpPr>
        <p:spPr>
          <a:xfrm>
            <a:off x="251521" y="1343845"/>
            <a:ext cx="7643782" cy="4892809"/>
          </a:xfrm>
        </p:spPr>
        <p:txBody>
          <a:bodyPr>
            <a:normAutofit/>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Add a static clock</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JavaScript Date object</a:t>
            </a:r>
          </a:p>
          <a:p>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Make the clock dynamic</a:t>
            </a:r>
          </a:p>
          <a:p>
            <a:pPr lvl="1"/>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JavaScript animation</a:t>
            </a:r>
          </a:p>
          <a:p>
            <a:r>
              <a:rPr lang="en-US" altLang="zh-CN" dirty="0">
                <a:latin typeface="Calibri" panose="020F0502020204030204" pitchFamily="34" charset="0"/>
                <a:ea typeface="微软雅黑" panose="020B0503020204020204" pitchFamily="34" charset="-122"/>
                <a:cs typeface="Calibri" panose="020F0502020204030204" pitchFamily="34" charset="0"/>
              </a:rPr>
              <a:t>Debug</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console.log function</a:t>
            </a:r>
          </a:p>
          <a:p>
            <a:r>
              <a:rPr lang="en-US" altLang="zh-CN" dirty="0">
                <a:latin typeface="Calibri" panose="020F0502020204030204" pitchFamily="34" charset="0"/>
                <a:ea typeface="微软雅黑" panose="020B0503020204020204" pitchFamily="34" charset="-122"/>
                <a:cs typeface="Calibri" panose="020F0502020204030204" pitchFamily="34" charset="0"/>
              </a:rPr>
              <a:t>Compare JS with Go </a:t>
            </a:r>
          </a:p>
        </p:txBody>
      </p:sp>
      <p:sp>
        <p:nvSpPr>
          <p:cNvPr id="4" name="灯片编号占位符 3"/>
          <p:cNvSpPr>
            <a:spLocks noGrp="1"/>
          </p:cNvSpPr>
          <p:nvPr>
            <p:ph type="sldNum" sz="quarter" idx="12"/>
          </p:nvPr>
        </p:nvSpPr>
        <p:spPr/>
        <p:txBody>
          <a:bodyPr/>
          <a:lstStyle/>
          <a:p>
            <a:fld id="{B624FEA1-8D4F-4C27-B315-433CCAC1694E}" type="slidenum">
              <a:rPr lang="en-US" altLang="zh-CN" kern="0" smtClean="0">
                <a:solidFill>
                  <a:srgbClr val="000000"/>
                </a:solidFill>
              </a:rPr>
              <a:pPr/>
              <a:t>64</a:t>
            </a:fld>
            <a:endParaRPr lang="en-US" altLang="zh-CN" kern="0">
              <a:solidFill>
                <a:srgbClr val="000000"/>
              </a:solidFill>
            </a:endParaRPr>
          </a:p>
        </p:txBody>
      </p:sp>
    </p:spTree>
    <p:extLst>
      <p:ext uri="{BB962C8B-B14F-4D97-AF65-F5344CB8AC3E}">
        <p14:creationId xmlns:p14="http://schemas.microsoft.com/office/powerpoint/2010/main" val="1818155498"/>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altLang="zh-CN" sz="3600" b="1" dirty="0">
                <a:latin typeface="Calibri" panose="020F0502020204030204" pitchFamily="34" charset="0"/>
                <a:ea typeface="微软雅黑" panose="020B0503020204020204" pitchFamily="34" charset="-122"/>
                <a:cs typeface="Calibri" panose="020F0502020204030204" pitchFamily="34" charset="0"/>
              </a:rPr>
              <a:t>JavaScript animation</a:t>
            </a:r>
            <a:endParaRPr lang="en-US" b="1" dirty="0">
              <a:latin typeface="Calibri" panose="020F0502020204030204" pitchFamily="34" charset="0"/>
              <a:ea typeface="微软雅黑" panose="020B0503020204020204" pitchFamily="34" charset="-122"/>
              <a:cs typeface="Calibri" panose="020F0502020204030204" pitchFamily="34" charset="0"/>
            </a:endParaRPr>
          </a:p>
        </p:txBody>
      </p:sp>
      <p:sp>
        <p:nvSpPr>
          <p:cNvPr id="5" name="Content Placeholder 2">
            <a:extLst>
              <a:ext uri="{FF2B5EF4-FFF2-40B4-BE49-F238E27FC236}">
                <a16:creationId xmlns:a16="http://schemas.microsoft.com/office/drawing/2014/main" id="{FE374A91-5687-4790-A58A-36FC48C127B0}"/>
              </a:ext>
            </a:extLst>
          </p:cNvPr>
          <p:cNvSpPr>
            <a:spLocks noGrp="1"/>
          </p:cNvSpPr>
          <p:nvPr>
            <p:ph idx="1"/>
          </p:nvPr>
        </p:nvSpPr>
        <p:spPr>
          <a:xfrm>
            <a:off x="179439" y="1325803"/>
            <a:ext cx="8785050" cy="4983136"/>
          </a:xfrm>
        </p:spPr>
        <p:txBody>
          <a:bodyPr>
            <a:normAutofit fontScale="77500" lnSpcReduction="20000"/>
          </a:bodyPr>
          <a:lstStyle/>
          <a:p>
            <a:pPr>
              <a:lnSpc>
                <a:spcPct val="110000"/>
              </a:lnSpc>
              <a:spcBef>
                <a:spcPts val="672"/>
              </a:spcBef>
            </a:pPr>
            <a:r>
              <a:rPr lang="en-US" altLang="zh-CN" dirty="0">
                <a:latin typeface="Calibri" panose="020F0502020204030204" pitchFamily="34" charset="0"/>
                <a:ea typeface="微软雅黑" panose="020B0503020204020204" pitchFamily="34" charset="-122"/>
                <a:cs typeface="Calibri" panose="020F0502020204030204" pitchFamily="34" charset="0"/>
              </a:rPr>
              <a:t>Tom makes a clock but the clock only shows a time, not a real dynamic clock. To make the clock run, Tom learns the following function:  </a:t>
            </a:r>
          </a:p>
          <a:p>
            <a:pPr>
              <a:lnSpc>
                <a:spcPct val="110000"/>
              </a:lnSpc>
              <a:spcBef>
                <a:spcPts val="672"/>
              </a:spcBef>
            </a:pPr>
            <a:r>
              <a:rPr lang="en-US" altLang="zh-CN" dirty="0" err="1">
                <a:latin typeface="Calibri" panose="020F0502020204030204" pitchFamily="34" charset="0"/>
                <a:ea typeface="微软雅黑" panose="020B0503020204020204" pitchFamily="34" charset="-122"/>
                <a:cs typeface="Calibri" panose="020F0502020204030204" pitchFamily="34" charset="0"/>
              </a:rPr>
              <a:t>setTimeout</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function</a:t>
            </a:r>
          </a:p>
          <a:p>
            <a:pPr lvl="1">
              <a:lnSpc>
                <a:spcPct val="110000"/>
              </a:lnSpc>
              <a:spcBef>
                <a:spcPts val="672"/>
              </a:spcBef>
            </a:pPr>
            <a:r>
              <a:rPr lang="en-US" altLang="zh-CN" sz="2800" dirty="0">
                <a:latin typeface="Calibri" panose="020F0502020204030204" pitchFamily="34" charset="0"/>
                <a:ea typeface="微软雅黑" panose="020B0503020204020204" pitchFamily="34" charset="-122"/>
                <a:cs typeface="Calibri" panose="020F0502020204030204" pitchFamily="34" charset="0"/>
              </a:rPr>
              <a:t>Usage:   </a:t>
            </a:r>
            <a:r>
              <a:rPr lang="en-US" altLang="zh-CN" sz="2800" dirty="0" err="1">
                <a:latin typeface="Calibri" panose="020F0502020204030204" pitchFamily="34" charset="0"/>
                <a:ea typeface="微软雅黑" panose="020B0503020204020204" pitchFamily="34" charset="-122"/>
                <a:cs typeface="Calibri" panose="020F0502020204030204" pitchFamily="34" charset="0"/>
              </a:rPr>
              <a:t>setTimeout</a:t>
            </a:r>
            <a:r>
              <a:rPr lang="en-US" altLang="zh-CN" sz="2800" dirty="0">
                <a:latin typeface="Calibri" panose="020F0502020204030204" pitchFamily="34" charset="0"/>
                <a:ea typeface="微软雅黑" panose="020B0503020204020204" pitchFamily="34" charset="-122"/>
                <a:cs typeface="Calibri" panose="020F0502020204030204" pitchFamily="34" charset="0"/>
              </a:rPr>
              <a:t>(a function name, time(in </a:t>
            </a:r>
            <a:r>
              <a:rPr lang="en-US" altLang="zh-CN" sz="2800" dirty="0" err="1">
                <a:latin typeface="Calibri" panose="020F0502020204030204" pitchFamily="34" charset="0"/>
                <a:ea typeface="微软雅黑" panose="020B0503020204020204" pitchFamily="34" charset="-122"/>
                <a:cs typeface="Calibri" panose="020F0502020204030204" pitchFamily="34" charset="0"/>
              </a:rPr>
              <a:t>ms</a:t>
            </a:r>
            <a:r>
              <a:rPr lang="en-US" altLang="zh-CN" sz="2800" dirty="0">
                <a:latin typeface="Calibri" panose="020F0502020204030204" pitchFamily="34" charset="0"/>
                <a:ea typeface="微软雅黑" panose="020B0503020204020204" pitchFamily="34" charset="-122"/>
                <a:cs typeface="Calibri" panose="020F0502020204030204" pitchFamily="34" charset="0"/>
              </a:rPr>
              <a:t>),</a:t>
            </a:r>
            <a:r>
              <a:rPr lang="zh-CN" altLang="en-US" sz="2800" dirty="0">
                <a:latin typeface="Calibri" panose="020F0502020204030204" pitchFamily="34" charset="0"/>
                <a:ea typeface="微软雅黑" panose="020B0503020204020204" pitchFamily="34" charset="-122"/>
                <a:cs typeface="Calibri" panose="020F0502020204030204" pitchFamily="34" charset="0"/>
              </a:rPr>
              <a:t> </a:t>
            </a:r>
            <a:r>
              <a:rPr lang="en-US" altLang="zh-CN" sz="2800" dirty="0">
                <a:latin typeface="Calibri" panose="020F0502020204030204" pitchFamily="34" charset="0"/>
                <a:ea typeface="微软雅黑" panose="020B0503020204020204" pitchFamily="34" charset="-122"/>
                <a:cs typeface="Calibri" panose="020F0502020204030204" pitchFamily="34" charset="0"/>
              </a:rPr>
              <a:t>parameter1,</a:t>
            </a:r>
            <a:r>
              <a:rPr lang="zh-CN" altLang="en-US" sz="2800" dirty="0">
                <a:latin typeface="Calibri" panose="020F0502020204030204" pitchFamily="34" charset="0"/>
                <a:ea typeface="微软雅黑" panose="020B0503020204020204" pitchFamily="34" charset="-122"/>
                <a:cs typeface="Calibri" panose="020F0502020204030204" pitchFamily="34" charset="0"/>
              </a:rPr>
              <a:t> </a:t>
            </a:r>
            <a:r>
              <a:rPr lang="en-US" altLang="zh-CN" sz="2800" dirty="0">
                <a:latin typeface="Calibri" panose="020F0502020204030204" pitchFamily="34" charset="0"/>
                <a:ea typeface="微软雅黑" panose="020B0503020204020204" pitchFamily="34" charset="-122"/>
                <a:cs typeface="Calibri" panose="020F0502020204030204" pitchFamily="34" charset="0"/>
              </a:rPr>
              <a:t>parameter2,…);</a:t>
            </a:r>
          </a:p>
          <a:p>
            <a:pPr lvl="1">
              <a:lnSpc>
                <a:spcPct val="110000"/>
              </a:lnSpc>
              <a:spcBef>
                <a:spcPts val="672"/>
              </a:spcBef>
            </a:pPr>
            <a:r>
              <a:rPr lang="en-US" altLang="zh-CN" sz="2800" dirty="0">
                <a:latin typeface="Calibri" panose="020F0502020204030204" pitchFamily="34" charset="0"/>
                <a:ea typeface="微软雅黑" panose="020B0503020204020204" pitchFamily="34" charset="-122"/>
                <a:cs typeface="Calibri" panose="020F0502020204030204" pitchFamily="34" charset="0"/>
              </a:rPr>
              <a:t>Meaning:   Tell the browse that the function specified by the first parameter will be executed after the time specified by the second parameter</a:t>
            </a:r>
            <a:r>
              <a:rPr lang="zh-CN" altLang="en-US" sz="2800" dirty="0">
                <a:latin typeface="Calibri" panose="020F0502020204030204" pitchFamily="34" charset="0"/>
                <a:ea typeface="微软雅黑" panose="020B0503020204020204" pitchFamily="34" charset="-122"/>
                <a:cs typeface="Calibri" panose="020F0502020204030204" pitchFamily="34" charset="0"/>
              </a:rPr>
              <a:t> </a:t>
            </a:r>
            <a:r>
              <a:rPr lang="en-US" altLang="zh-CN" sz="2800" dirty="0">
                <a:latin typeface="Calibri" panose="020F0502020204030204" pitchFamily="34" charset="0"/>
                <a:ea typeface="微软雅黑" panose="020B0503020204020204" pitchFamily="34" charset="-122"/>
                <a:cs typeface="Calibri" panose="020F0502020204030204" pitchFamily="34" charset="0"/>
              </a:rPr>
              <a:t>(parameters start from the third one will be the parameters of the first parameter)</a:t>
            </a:r>
          </a:p>
          <a:p>
            <a:pPr lvl="1">
              <a:lnSpc>
                <a:spcPct val="110000"/>
              </a:lnSpc>
              <a:spcBef>
                <a:spcPts val="672"/>
              </a:spcBef>
            </a:pPr>
            <a:r>
              <a:rPr lang="en-US" altLang="zh-CN" sz="2800" dirty="0">
                <a:latin typeface="Calibri" panose="020F0502020204030204" pitchFamily="34" charset="0"/>
                <a:ea typeface="微软雅黑" panose="020B0503020204020204" pitchFamily="34" charset="-122"/>
                <a:cs typeface="Calibri" panose="020F0502020204030204" pitchFamily="34" charset="0"/>
              </a:rPr>
              <a:t>Only Tell, not execute. The following code can execute after telling.</a:t>
            </a:r>
          </a:p>
          <a:p>
            <a:pPr>
              <a:lnSpc>
                <a:spcPct val="110000"/>
              </a:lnSpc>
              <a:spcBef>
                <a:spcPts val="672"/>
              </a:spcBef>
            </a:pPr>
            <a:r>
              <a:rPr lang="en-US" altLang="zh-CN" dirty="0">
                <a:latin typeface="Calibri" panose="020F0502020204030204" pitchFamily="34" charset="0"/>
                <a:ea typeface="微软雅黑" panose="020B0503020204020204" pitchFamily="34" charset="-122"/>
                <a:cs typeface="Calibri" panose="020F0502020204030204" pitchFamily="34" charset="0"/>
              </a:rPr>
              <a:t>Example:  </a:t>
            </a:r>
          </a:p>
          <a:p>
            <a:pPr lvl="1">
              <a:lnSpc>
                <a:spcPct val="110000"/>
              </a:lnSpc>
              <a:spcBef>
                <a:spcPts val="672"/>
              </a:spcBef>
            </a:pPr>
            <a:r>
              <a:rPr lang="en-US" altLang="zh-CN" sz="2800" dirty="0" err="1">
                <a:latin typeface="Calibri" panose="020F0502020204030204" pitchFamily="34" charset="0"/>
                <a:ea typeface="微软雅黑" panose="020B0503020204020204" pitchFamily="34" charset="-122"/>
                <a:cs typeface="Calibri" panose="020F0502020204030204" pitchFamily="34" charset="0"/>
              </a:rPr>
              <a:t>var</a:t>
            </a:r>
            <a:r>
              <a:rPr lang="en-US" altLang="zh-CN" sz="2800" dirty="0">
                <a:latin typeface="Calibri" panose="020F0502020204030204" pitchFamily="34" charset="0"/>
                <a:ea typeface="微软雅黑" panose="020B0503020204020204" pitchFamily="34" charset="-122"/>
                <a:cs typeface="Calibri" panose="020F0502020204030204" pitchFamily="34" charset="0"/>
              </a:rPr>
              <a:t> a = 0;</a:t>
            </a:r>
          </a:p>
          <a:p>
            <a:pPr lvl="1">
              <a:lnSpc>
                <a:spcPct val="110000"/>
              </a:lnSpc>
              <a:spcBef>
                <a:spcPts val="672"/>
              </a:spcBef>
            </a:pPr>
            <a:r>
              <a:rPr lang="en-US" altLang="zh-CN" sz="2800" dirty="0" err="1">
                <a:latin typeface="Calibri" panose="020F0502020204030204" pitchFamily="34" charset="0"/>
                <a:ea typeface="微软雅黑" panose="020B0503020204020204" pitchFamily="34" charset="-122"/>
                <a:cs typeface="Calibri" panose="020F0502020204030204" pitchFamily="34" charset="0"/>
              </a:rPr>
              <a:t>setTimeout</a:t>
            </a:r>
            <a:r>
              <a:rPr lang="en-US" altLang="zh-CN" sz="2800" dirty="0">
                <a:latin typeface="Calibri" panose="020F0502020204030204" pitchFamily="34" charset="0"/>
                <a:ea typeface="微软雅黑" panose="020B0503020204020204" pitchFamily="34" charset="-122"/>
                <a:cs typeface="Calibri" panose="020F0502020204030204" pitchFamily="34" charset="0"/>
              </a:rPr>
              <a:t>(console.log,1000,a);  //</a:t>
            </a:r>
            <a:r>
              <a:rPr lang="en-US" altLang="zh-CN" sz="2600" dirty="0">
                <a:latin typeface="Calibri" panose="020F0502020204030204" pitchFamily="34" charset="0"/>
                <a:ea typeface="微软雅黑" panose="020B0503020204020204" pitchFamily="34" charset="-122"/>
                <a:cs typeface="Calibri" panose="020F0502020204030204" pitchFamily="34" charset="0"/>
              </a:rPr>
              <a:t>After 1000ms, execute</a:t>
            </a:r>
            <a:r>
              <a:rPr lang="zh-CN" altLang="en-US" sz="2600" dirty="0">
                <a:latin typeface="Calibri" panose="020F0502020204030204" pitchFamily="34" charset="0"/>
                <a:ea typeface="微软雅黑" panose="020B0503020204020204" pitchFamily="34" charset="-122"/>
                <a:cs typeface="Calibri" panose="020F0502020204030204" pitchFamily="34" charset="0"/>
              </a:rPr>
              <a:t> </a:t>
            </a:r>
            <a:r>
              <a:rPr lang="en-US" altLang="zh-CN" sz="2600" dirty="0">
                <a:latin typeface="Calibri" panose="020F0502020204030204" pitchFamily="34" charset="0"/>
                <a:ea typeface="微软雅黑" panose="020B0503020204020204" pitchFamily="34" charset="-122"/>
                <a:cs typeface="Calibri" panose="020F0502020204030204" pitchFamily="34" charset="0"/>
              </a:rPr>
              <a:t>console.log(a);</a:t>
            </a:r>
          </a:p>
          <a:p>
            <a:pPr>
              <a:lnSpc>
                <a:spcPct val="110000"/>
              </a:lnSpc>
              <a:spcBef>
                <a:spcPts val="672"/>
              </a:spcBef>
            </a:pPr>
            <a:endParaRPr lang="en-US" altLang="zh-CN" sz="1800" dirty="0">
              <a:latin typeface="Calibri" panose="020F0502020204030204" pitchFamily="34" charset="0"/>
              <a:ea typeface="微软雅黑" panose="020B0503020204020204" pitchFamily="34" charset="-122"/>
              <a:cs typeface="Calibri" panose="020F0502020204030204" pitchFamily="34" charset="0"/>
            </a:endParaRPr>
          </a:p>
          <a:p>
            <a:pPr lvl="1">
              <a:lnSpc>
                <a:spcPct val="110000"/>
              </a:lnSpc>
              <a:spcBef>
                <a:spcPts val="672"/>
              </a:spcBef>
            </a:pPr>
            <a:endParaRPr lang="en-US" altLang="zh-CN" sz="1600"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灯片编号占位符 2"/>
          <p:cNvSpPr>
            <a:spLocks noGrp="1"/>
          </p:cNvSpPr>
          <p:nvPr>
            <p:ph type="sldNum" sz="quarter" idx="12"/>
          </p:nvPr>
        </p:nvSpPr>
        <p:spPr/>
        <p:txBody>
          <a:bodyPr/>
          <a:lstStyle/>
          <a:p>
            <a:fld id="{B624FEA1-8D4F-4C27-B315-433CCAC1694E}" type="slidenum">
              <a:rPr lang="en-US" altLang="zh-CN" kern="0" smtClean="0">
                <a:solidFill>
                  <a:srgbClr val="000000"/>
                </a:solidFill>
              </a:rPr>
              <a:pPr/>
              <a:t>65</a:t>
            </a:fld>
            <a:endParaRPr lang="en-US" altLang="zh-CN" kern="0">
              <a:solidFill>
                <a:srgbClr val="000000"/>
              </a:solidFill>
            </a:endParaRPr>
          </a:p>
        </p:txBody>
      </p:sp>
    </p:spTree>
    <p:extLst>
      <p:ext uri="{BB962C8B-B14F-4D97-AF65-F5344CB8AC3E}">
        <p14:creationId xmlns:p14="http://schemas.microsoft.com/office/powerpoint/2010/main" val="3462869960"/>
      </p:ext>
    </p:extLst>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25856" y="2228045"/>
            <a:ext cx="4316647" cy="2862322"/>
          </a:xfrm>
          <a:prstGeom prst="rect">
            <a:avLst/>
          </a:prstGeom>
          <a:ln>
            <a:solidFill>
              <a:schemeClr val="accent1"/>
            </a:solidFill>
          </a:ln>
        </p:spPr>
        <p:txBody>
          <a:bodyPr wrap="square">
            <a:spAutoFit/>
          </a:bodyPr>
          <a:lstStyle/>
          <a:p>
            <a:pPr>
              <a:lnSpc>
                <a:spcPct val="150000"/>
              </a:lnSpc>
            </a:pPr>
            <a:r>
              <a:rPr lang="en-US" altLang="zh-CN" sz="2400" dirty="0" err="1">
                <a:solidFill>
                  <a:srgbClr val="00B0F0"/>
                </a:solidFill>
                <a:latin typeface="Calibri" panose="020F0502020204030204" pitchFamily="34" charset="0"/>
                <a:ea typeface="微软雅黑" panose="020B0503020204020204" pitchFamily="34" charset="-122"/>
                <a:cs typeface="Calibri" panose="020F0502020204030204" pitchFamily="34" charset="0"/>
              </a:rPr>
              <a:t>run_clock</a:t>
            </a:r>
            <a:r>
              <a:rPr lang="en-US" altLang="zh-CN" sz="2400" dirty="0">
                <a:solidFill>
                  <a:srgbClr val="00B0F0"/>
                </a:solidFill>
                <a:latin typeface="Calibri" panose="020F0502020204030204" pitchFamily="34" charset="0"/>
                <a:ea typeface="微软雅黑" panose="020B0503020204020204" pitchFamily="34" charset="-122"/>
                <a:cs typeface="Calibri" panose="020F0502020204030204" pitchFamily="34" charset="0"/>
              </a:rPr>
              <a:t>();</a:t>
            </a:r>
          </a:p>
          <a:p>
            <a:pPr>
              <a:lnSpc>
                <a:spcPct val="150000"/>
              </a:lnSpc>
            </a:pPr>
            <a:r>
              <a:rPr lang="en-US" altLang="zh-CN" sz="2400" dirty="0">
                <a:solidFill>
                  <a:srgbClr val="FF0000"/>
                </a:solidFill>
                <a:latin typeface="Calibri" panose="020F0502020204030204" pitchFamily="34" charset="0"/>
                <a:ea typeface="微软雅黑" panose="020B0503020204020204" pitchFamily="34" charset="-122"/>
                <a:cs typeface="Calibri" panose="020F0502020204030204" pitchFamily="34" charset="0"/>
              </a:rPr>
              <a:t>function </a:t>
            </a:r>
            <a:r>
              <a:rPr lang="en-US" altLang="zh-CN" sz="2400" dirty="0" err="1">
                <a:solidFill>
                  <a:srgbClr val="FF0000"/>
                </a:solidFill>
                <a:latin typeface="Calibri" panose="020F0502020204030204" pitchFamily="34" charset="0"/>
                <a:ea typeface="微软雅黑" panose="020B0503020204020204" pitchFamily="34" charset="-122"/>
                <a:cs typeface="Calibri" panose="020F0502020204030204" pitchFamily="34" charset="0"/>
              </a:rPr>
              <a:t>run_clock</a:t>
            </a:r>
            <a:r>
              <a:rPr lang="en-US" altLang="zh-CN" sz="2400" dirty="0">
                <a:solidFill>
                  <a:srgbClr val="FF0000"/>
                </a:solidFill>
                <a:latin typeface="Calibri" panose="020F0502020204030204" pitchFamily="34" charset="0"/>
                <a:ea typeface="微软雅黑" panose="020B0503020204020204" pitchFamily="34" charset="-122"/>
                <a:cs typeface="Calibri" panose="020F0502020204030204" pitchFamily="34" charset="0"/>
              </a:rPr>
              <a:t>(){</a:t>
            </a:r>
          </a:p>
          <a:p>
            <a:pPr>
              <a:lnSpc>
                <a:spcPct val="150000"/>
              </a:lnSpc>
            </a:pPr>
            <a:r>
              <a:rPr lang="en-US" altLang="zh-CN" sz="2400" dirty="0">
                <a:solidFill>
                  <a:srgbClr val="FF0000"/>
                </a:solidFill>
                <a:latin typeface="Calibri" panose="020F0502020204030204" pitchFamily="34" charset="0"/>
                <a:ea typeface="微软雅黑" panose="020B0503020204020204" pitchFamily="34" charset="-122"/>
                <a:cs typeface="Calibri" panose="020F0502020204030204" pitchFamily="34" charset="0"/>
              </a:rPr>
              <a:t>   </a:t>
            </a:r>
            <a:r>
              <a:rPr lang="en-US" altLang="zh-CN" sz="2400" dirty="0">
                <a:latin typeface="Calibri" panose="020F0502020204030204" pitchFamily="34" charset="0"/>
                <a:ea typeface="微软雅黑" panose="020B0503020204020204" pitchFamily="34" charset="-122"/>
                <a:cs typeface="Calibri" panose="020F0502020204030204" pitchFamily="34" charset="0"/>
              </a:rPr>
              <a:t>…(code showing clock)</a:t>
            </a:r>
          </a:p>
          <a:p>
            <a:pPr>
              <a:lnSpc>
                <a:spcPct val="150000"/>
              </a:lnSpc>
            </a:pPr>
            <a:r>
              <a:rPr lang="en-US" altLang="zh-CN" sz="2400" dirty="0">
                <a:latin typeface="Calibri" panose="020F0502020204030204" pitchFamily="34" charset="0"/>
                <a:ea typeface="微软雅黑" panose="020B0503020204020204" pitchFamily="34" charset="-122"/>
                <a:cs typeface="Calibri" panose="020F0502020204030204" pitchFamily="34" charset="0"/>
              </a:rPr>
              <a:t> </a:t>
            </a:r>
            <a:r>
              <a:rPr lang="en-US" altLang="zh-CN" sz="2400" dirty="0">
                <a:solidFill>
                  <a:srgbClr val="FF0000"/>
                </a:solidFill>
                <a:latin typeface="Calibri" panose="020F0502020204030204" pitchFamily="34" charset="0"/>
                <a:ea typeface="微软雅黑" panose="020B0503020204020204" pitchFamily="34" charset="-122"/>
                <a:cs typeface="Calibri" panose="020F0502020204030204" pitchFamily="34" charset="0"/>
              </a:rPr>
              <a:t>  </a:t>
            </a:r>
            <a:r>
              <a:rPr lang="en-US" altLang="zh-CN" sz="24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setTimeout</a:t>
            </a:r>
            <a:r>
              <a:rPr lang="en-US" altLang="zh-CN" sz="2400" dirty="0">
                <a:solidFill>
                  <a:srgbClr val="00B050"/>
                </a:solidFill>
                <a:latin typeface="Calibri" panose="020F0502020204030204" pitchFamily="34" charset="0"/>
                <a:ea typeface="微软雅黑" panose="020B0503020204020204" pitchFamily="34" charset="-122"/>
                <a:cs typeface="Calibri" panose="020F0502020204030204" pitchFamily="34" charset="0"/>
              </a:rPr>
              <a:t>(</a:t>
            </a:r>
            <a:r>
              <a:rPr lang="en-US" altLang="zh-CN" sz="24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run_clock</a:t>
            </a:r>
            <a:r>
              <a:rPr lang="en-US" altLang="zh-CN" sz="2400" dirty="0">
                <a:solidFill>
                  <a:srgbClr val="00B050"/>
                </a:solidFill>
                <a:latin typeface="Calibri" panose="020F0502020204030204" pitchFamily="34" charset="0"/>
                <a:ea typeface="微软雅黑" panose="020B0503020204020204" pitchFamily="34" charset="-122"/>
                <a:cs typeface="Calibri" panose="020F0502020204030204" pitchFamily="34" charset="0"/>
              </a:rPr>
              <a:t>, 1000);</a:t>
            </a:r>
          </a:p>
          <a:p>
            <a:pPr>
              <a:lnSpc>
                <a:spcPct val="150000"/>
              </a:lnSpc>
            </a:pPr>
            <a:r>
              <a:rPr lang="en-US" altLang="zh-CN" sz="2400" dirty="0">
                <a:solidFill>
                  <a:srgbClr val="FF0000"/>
                </a:solidFill>
                <a:latin typeface="Calibri" panose="020F0502020204030204" pitchFamily="34" charset="0"/>
                <a:ea typeface="微软雅黑" panose="020B0503020204020204" pitchFamily="34" charset="-122"/>
                <a:cs typeface="Calibri" panose="020F0502020204030204" pitchFamily="34" charset="0"/>
              </a:rPr>
              <a:t>}</a:t>
            </a:r>
          </a:p>
        </p:txBody>
      </p:sp>
      <p:sp>
        <p:nvSpPr>
          <p:cNvPr id="10" name="矩形 9">
            <a:extLst>
              <a:ext uri="{FF2B5EF4-FFF2-40B4-BE49-F238E27FC236}">
                <a16:creationId xmlns:a16="http://schemas.microsoft.com/office/drawing/2014/main" id="{CD0A2398-F674-4760-B5E6-8BA9A0E9AA37}"/>
              </a:ext>
            </a:extLst>
          </p:cNvPr>
          <p:cNvSpPr/>
          <p:nvPr/>
        </p:nvSpPr>
        <p:spPr>
          <a:xfrm>
            <a:off x="5508981" y="1458976"/>
            <a:ext cx="1261884" cy="523220"/>
          </a:xfrm>
          <a:prstGeom prst="rect">
            <a:avLst/>
          </a:prstGeom>
        </p:spPr>
        <p:txBody>
          <a:bodyPr wrap="square">
            <a:spAutoFit/>
          </a:bodyPr>
          <a:lstStyle/>
          <a:p>
            <a:pPr lvl="0"/>
            <a:r>
              <a:rPr lang="en-US" altLang="zh-CN" sz="2800" b="1" dirty="0">
                <a:solidFill>
                  <a:prstClr val="black"/>
                </a:solidFill>
                <a:latin typeface="Calibri" panose="020F0502020204030204" pitchFamily="34" charset="0"/>
                <a:ea typeface="微软雅黑" panose="020B0503020204020204" pitchFamily="34" charset="-122"/>
                <a:cs typeface="Calibri" panose="020F0502020204030204" pitchFamily="34" charset="0"/>
              </a:rPr>
              <a:t>Result:  </a:t>
            </a:r>
            <a:endParaRPr lang="en-US" sz="2800" b="1" dirty="0">
              <a:solidFill>
                <a:prstClr val="black"/>
              </a:solidFill>
              <a:latin typeface="Calibri" panose="020F0502020204030204" pitchFamily="34" charset="0"/>
              <a:ea typeface="微软雅黑" panose="020B0503020204020204" pitchFamily="34" charset="-122"/>
              <a:cs typeface="Calibri" panose="020F0502020204030204" pitchFamily="34" charset="0"/>
            </a:endParaRPr>
          </a:p>
        </p:txBody>
      </p:sp>
      <p:sp>
        <p:nvSpPr>
          <p:cNvPr id="6" name="矩形 5"/>
          <p:cNvSpPr/>
          <p:nvPr/>
        </p:nvSpPr>
        <p:spPr>
          <a:xfrm>
            <a:off x="225856" y="308950"/>
            <a:ext cx="8770660" cy="867930"/>
          </a:xfrm>
          <a:prstGeom prst="rect">
            <a:avLst/>
          </a:prstGeom>
        </p:spPr>
        <p:txBody>
          <a:bodyPr wrap="square">
            <a:spAutoFit/>
          </a:bodyPr>
          <a:lstStyle/>
          <a:p>
            <a:pPr marL="228600" indent="-228600">
              <a:lnSpc>
                <a:spcPct val="90000"/>
              </a:lnSpc>
              <a:spcBef>
                <a:spcPts val="1000"/>
              </a:spcBef>
              <a:buFont typeface="Arial" panose="020B0604020202020204" pitchFamily="34" charset="0"/>
              <a:buChar char="•"/>
            </a:pPr>
            <a:r>
              <a:rPr lang="en-US" altLang="zh-CN" sz="2800" dirty="0">
                <a:solidFill>
                  <a:prstClr val="black"/>
                </a:solidFill>
                <a:latin typeface="Calibri" panose="020F0502020204030204" pitchFamily="34" charset="0"/>
                <a:ea typeface="微软雅黑" panose="020B0503020204020204" pitchFamily="34" charset="-122"/>
                <a:cs typeface="Calibri" panose="020F0502020204030204" pitchFamily="34" charset="0"/>
              </a:rPr>
              <a:t>Put the code showing clock in a function that will be called every 1000ms</a:t>
            </a:r>
          </a:p>
        </p:txBody>
      </p:sp>
      <p:cxnSp>
        <p:nvCxnSpPr>
          <p:cNvPr id="3" name="直接箭头连接符 2"/>
          <p:cNvCxnSpPr/>
          <p:nvPr/>
        </p:nvCxnSpPr>
        <p:spPr>
          <a:xfrm flipV="1">
            <a:off x="1483843" y="1960450"/>
            <a:ext cx="0" cy="4427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225856" y="1545631"/>
            <a:ext cx="3098162" cy="369332"/>
          </a:xfrm>
          <a:prstGeom prst="rect">
            <a:avLst/>
          </a:prstGeom>
          <a:noFill/>
        </p:spPr>
        <p:txBody>
          <a:bodyPr wrap="square" rtlCol="0">
            <a:spAutoFit/>
          </a:bodyPr>
          <a:lstStyle/>
          <a:p>
            <a:r>
              <a:rPr lang="en-US" altLang="zh-CN" dirty="0">
                <a:latin typeface="Calibri" panose="020F0502020204030204" pitchFamily="34" charset="0"/>
                <a:cs typeface="Calibri" panose="020F0502020204030204" pitchFamily="34" charset="0"/>
              </a:rPr>
              <a:t>call the function only once</a:t>
            </a:r>
            <a:endParaRPr lang="zh-CN" altLang="en-US" dirty="0">
              <a:latin typeface="Calibri" panose="020F0502020204030204" pitchFamily="34" charset="0"/>
              <a:cs typeface="Calibri" panose="020F0502020204030204" pitchFamily="34" charset="0"/>
            </a:endParaRPr>
          </a:p>
        </p:txBody>
      </p:sp>
      <p:cxnSp>
        <p:nvCxnSpPr>
          <p:cNvPr id="11" name="直接箭头连接符 10"/>
          <p:cNvCxnSpPr/>
          <p:nvPr/>
        </p:nvCxnSpPr>
        <p:spPr>
          <a:xfrm>
            <a:off x="2658126" y="4417996"/>
            <a:ext cx="19251" cy="11326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1483843" y="5550672"/>
            <a:ext cx="3426594" cy="923330"/>
          </a:xfrm>
          <a:prstGeom prst="rect">
            <a:avLst/>
          </a:prstGeom>
          <a:noFill/>
        </p:spPr>
        <p:txBody>
          <a:bodyPr wrap="square" rtlCol="0">
            <a:spAutoFit/>
          </a:bodyPr>
          <a:lstStyle/>
          <a:p>
            <a:r>
              <a:rPr lang="en-US" altLang="zh-CN" dirty="0">
                <a:latin typeface="Calibri" panose="020F0502020204030204" pitchFamily="34" charset="0"/>
                <a:cs typeface="Calibri" panose="020F0502020204030204" pitchFamily="34" charset="0"/>
              </a:rPr>
              <a:t>Every time the function comes to an end, it tells the browser that I will be called after 1000ms.</a:t>
            </a:r>
          </a:p>
        </p:txBody>
      </p:sp>
      <p:sp>
        <p:nvSpPr>
          <p:cNvPr id="9" name="灯片编号占位符 8"/>
          <p:cNvSpPr>
            <a:spLocks noGrp="1"/>
          </p:cNvSpPr>
          <p:nvPr>
            <p:ph type="sldNum" sz="quarter" idx="12"/>
          </p:nvPr>
        </p:nvSpPr>
        <p:spPr/>
        <p:txBody>
          <a:bodyPr/>
          <a:lstStyle/>
          <a:p>
            <a:fld id="{B624FEA1-8D4F-4C27-B315-433CCAC1694E}" type="slidenum">
              <a:rPr lang="en-US" altLang="zh-CN" kern="0" smtClean="0">
                <a:solidFill>
                  <a:srgbClr val="000000"/>
                </a:solidFill>
              </a:rPr>
              <a:pPr/>
              <a:t>66</a:t>
            </a:fld>
            <a:endParaRPr lang="en-US" altLang="zh-CN" kern="0">
              <a:solidFill>
                <a:srgbClr val="000000"/>
              </a:solidFill>
            </a:endParaRPr>
          </a:p>
        </p:txBody>
      </p:sp>
      <p:pic>
        <p:nvPicPr>
          <p:cNvPr id="12" name="图片 11"/>
          <p:cNvPicPr>
            <a:picLocks noChangeAspect="1"/>
          </p:cNvPicPr>
          <p:nvPr/>
        </p:nvPicPr>
        <p:blipFill>
          <a:blip r:embed="rId3"/>
          <a:stretch>
            <a:fillRect/>
          </a:stretch>
        </p:blipFill>
        <p:spPr>
          <a:xfrm>
            <a:off x="5588717" y="2043610"/>
            <a:ext cx="2076450" cy="914400"/>
          </a:xfrm>
          <a:prstGeom prst="rect">
            <a:avLst/>
          </a:prstGeom>
        </p:spPr>
      </p:pic>
      <p:pic>
        <p:nvPicPr>
          <p:cNvPr id="13" name="图片 12"/>
          <p:cNvPicPr>
            <a:picLocks noChangeAspect="1"/>
          </p:cNvPicPr>
          <p:nvPr/>
        </p:nvPicPr>
        <p:blipFill>
          <a:blip r:embed="rId4"/>
          <a:stretch>
            <a:fillRect/>
          </a:stretch>
        </p:blipFill>
        <p:spPr>
          <a:xfrm>
            <a:off x="5578885" y="3240106"/>
            <a:ext cx="2076450" cy="838200"/>
          </a:xfrm>
          <a:prstGeom prst="rect">
            <a:avLst/>
          </a:prstGeom>
        </p:spPr>
      </p:pic>
      <p:pic>
        <p:nvPicPr>
          <p:cNvPr id="15" name="图片 14"/>
          <p:cNvPicPr>
            <a:picLocks noChangeAspect="1"/>
          </p:cNvPicPr>
          <p:nvPr/>
        </p:nvPicPr>
        <p:blipFill>
          <a:blip r:embed="rId5"/>
          <a:stretch>
            <a:fillRect/>
          </a:stretch>
        </p:blipFill>
        <p:spPr>
          <a:xfrm>
            <a:off x="5588410" y="4405473"/>
            <a:ext cx="2057400" cy="857250"/>
          </a:xfrm>
          <a:prstGeom prst="rect">
            <a:avLst/>
          </a:prstGeom>
        </p:spPr>
      </p:pic>
    </p:spTree>
    <p:extLst>
      <p:ext uri="{BB962C8B-B14F-4D97-AF65-F5344CB8AC3E}">
        <p14:creationId xmlns:p14="http://schemas.microsoft.com/office/powerpoint/2010/main" val="3485592095"/>
      </p:ext>
    </p:extLst>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JavaScript animation</a:t>
            </a:r>
            <a:endParaRPr lang="en-US" sz="3600" b="1" dirty="0">
              <a:latin typeface="Calibri" panose="020F0502020204030204" pitchFamily="34" charset="0"/>
              <a:ea typeface="微软雅黑" panose="020B0503020204020204" pitchFamily="34" charset="-122"/>
              <a:cs typeface="Calibri" panose="020F0502020204030204" pitchFamily="34" charset="0"/>
            </a:endParaRPr>
          </a:p>
        </p:txBody>
      </p:sp>
      <p:sp>
        <p:nvSpPr>
          <p:cNvPr id="5" name="Content Placeholder 2">
            <a:extLst>
              <a:ext uri="{FF2B5EF4-FFF2-40B4-BE49-F238E27FC236}">
                <a16:creationId xmlns:a16="http://schemas.microsoft.com/office/drawing/2014/main" id="{FE374A91-5687-4790-A58A-36FC48C127B0}"/>
              </a:ext>
            </a:extLst>
          </p:cNvPr>
          <p:cNvSpPr>
            <a:spLocks noGrp="1"/>
          </p:cNvSpPr>
          <p:nvPr>
            <p:ph idx="1"/>
          </p:nvPr>
        </p:nvSpPr>
        <p:spPr>
          <a:xfrm>
            <a:off x="314070" y="1241746"/>
            <a:ext cx="8515860" cy="5246846"/>
          </a:xfrm>
        </p:spPr>
        <p:txBody>
          <a:bodyPr>
            <a:normAutofit fontScale="92500" lnSpcReduction="10000"/>
          </a:bodyPr>
          <a:lstStyle/>
          <a:p>
            <a:pPr lvl="0">
              <a:lnSpc>
                <a:spcPct val="110000"/>
              </a:lnSpc>
              <a:spcBef>
                <a:spcPts val="672"/>
              </a:spcBef>
            </a:pPr>
            <a:r>
              <a:rPr lang="en-US" altLang="zh-CN" dirty="0">
                <a:solidFill>
                  <a:prstClr val="black"/>
                </a:solidFill>
                <a:latin typeface="Calibri" panose="020F0502020204030204" pitchFamily="34" charset="0"/>
                <a:ea typeface="微软雅黑" panose="020B0503020204020204" pitchFamily="34" charset="-122"/>
                <a:cs typeface="Calibri" panose="020F0502020204030204" pitchFamily="34" charset="0"/>
              </a:rPr>
              <a:t>Till now, Tom has completed a web clock, but in fact there is usually a fault when using </a:t>
            </a:r>
            <a:r>
              <a:rPr lang="en-US" altLang="zh-CN" dirty="0" err="1">
                <a:solidFill>
                  <a:prstClr val="black"/>
                </a:solidFill>
                <a:latin typeface="Calibri" panose="020F0502020204030204" pitchFamily="34" charset="0"/>
                <a:ea typeface="微软雅黑" panose="020B0503020204020204" pitchFamily="34" charset="-122"/>
                <a:cs typeface="Calibri" panose="020F0502020204030204" pitchFamily="34" charset="0"/>
              </a:rPr>
              <a:t>setTimeout</a:t>
            </a:r>
            <a:r>
              <a:rPr lang="en-US" altLang="zh-CN" dirty="0">
                <a:solidFill>
                  <a:prstClr val="black"/>
                </a:solidFill>
                <a:latin typeface="Calibri" panose="020F0502020204030204" pitchFamily="34" charset="0"/>
                <a:ea typeface="微软雅黑" panose="020B0503020204020204" pitchFamily="34" charset="-122"/>
                <a:cs typeface="Calibri" panose="020F0502020204030204" pitchFamily="34" charset="0"/>
              </a:rPr>
              <a:t> function</a:t>
            </a:r>
          </a:p>
          <a:p>
            <a:pPr>
              <a:lnSpc>
                <a:spcPct val="110000"/>
              </a:lnSpc>
              <a:spcBef>
                <a:spcPts val="672"/>
              </a:spcBef>
            </a:pPr>
            <a:r>
              <a:rPr lang="en-US" altLang="zh-CN" dirty="0">
                <a:latin typeface="Calibri" panose="020F0502020204030204" pitchFamily="34" charset="0"/>
                <a:ea typeface="微软雅黑" panose="020B0503020204020204" pitchFamily="34" charset="-122"/>
                <a:cs typeface="Calibri" panose="020F0502020204030204" pitchFamily="34" charset="0"/>
              </a:rPr>
              <a:t>Another example:  </a:t>
            </a:r>
          </a:p>
          <a:p>
            <a:pPr marL="0" indent="0">
              <a:lnSpc>
                <a:spcPct val="110000"/>
              </a:lnSpc>
              <a:spcBef>
                <a:spcPts val="672"/>
              </a:spcBef>
              <a:buNone/>
            </a:pPr>
            <a:r>
              <a:rPr lang="en-US" altLang="zh-CN" dirty="0">
                <a:latin typeface="Calibri" panose="020F0502020204030204" pitchFamily="34" charset="0"/>
                <a:ea typeface="微软雅黑" panose="020B0503020204020204" pitchFamily="34" charset="-122"/>
                <a:cs typeface="Calibri" panose="020F0502020204030204" pitchFamily="34" charset="0"/>
              </a:rPr>
              <a:t>	</a:t>
            </a:r>
          </a:p>
          <a:p>
            <a:pPr>
              <a:lnSpc>
                <a:spcPct val="110000"/>
              </a:lnSpc>
              <a:spcBef>
                <a:spcPts val="672"/>
              </a:spcBef>
            </a:pPr>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pPr>
              <a:lnSpc>
                <a:spcPct val="110000"/>
              </a:lnSpc>
              <a:spcBef>
                <a:spcPts val="672"/>
              </a:spcBef>
            </a:pPr>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pPr>
              <a:lnSpc>
                <a:spcPct val="110000"/>
              </a:lnSpc>
              <a:spcBef>
                <a:spcPts val="672"/>
              </a:spcBef>
            </a:pPr>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pPr>
              <a:lnSpc>
                <a:spcPct val="110000"/>
              </a:lnSpc>
              <a:spcBef>
                <a:spcPts val="672"/>
              </a:spcBef>
            </a:pPr>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pPr>
              <a:lnSpc>
                <a:spcPct val="110000"/>
              </a:lnSpc>
              <a:spcBef>
                <a:spcPts val="672"/>
              </a:spcBef>
            </a:pPr>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pPr>
              <a:lnSpc>
                <a:spcPct val="110000"/>
              </a:lnSpc>
              <a:spcBef>
                <a:spcPts val="672"/>
              </a:spcBef>
            </a:pPr>
            <a:r>
              <a:rPr lang="en-US" altLang="zh-CN" dirty="0">
                <a:latin typeface="Calibri" panose="020F0502020204030204" pitchFamily="34" charset="0"/>
                <a:ea typeface="微软雅黑" panose="020B0503020204020204" pitchFamily="34" charset="-122"/>
                <a:cs typeface="Calibri" panose="020F0502020204030204" pitchFamily="34" charset="0"/>
              </a:rPr>
              <a:t>What will be printed on console? </a:t>
            </a:r>
          </a:p>
          <a:p>
            <a:pPr lvl="1">
              <a:lnSpc>
                <a:spcPct val="110000"/>
              </a:lnSpc>
              <a:spcBef>
                <a:spcPts val="672"/>
              </a:spcBef>
            </a:pPr>
            <a:r>
              <a:rPr lang="en-US" altLang="zh-CN" dirty="0">
                <a:latin typeface="Calibri" panose="020F0502020204030204" pitchFamily="34" charset="0"/>
                <a:ea typeface="微软雅黑" panose="020B0503020204020204" pitchFamily="34" charset="-122"/>
                <a:cs typeface="Calibri" panose="020F0502020204030204" pitchFamily="34" charset="0"/>
              </a:rPr>
              <a:t>Does it sequentially output [0,1,2,3],[1,1,2,3],…,[999,1,2,3]?</a:t>
            </a:r>
          </a:p>
        </p:txBody>
      </p:sp>
      <p:sp>
        <p:nvSpPr>
          <p:cNvPr id="2" name="矩形 1"/>
          <p:cNvSpPr/>
          <p:nvPr/>
        </p:nvSpPr>
        <p:spPr>
          <a:xfrm>
            <a:off x="916940" y="2814793"/>
            <a:ext cx="7310120" cy="2544286"/>
          </a:xfrm>
          <a:prstGeom prst="rect">
            <a:avLst/>
          </a:prstGeom>
          <a:ln>
            <a:solidFill>
              <a:schemeClr val="accent1"/>
            </a:solidFill>
          </a:ln>
        </p:spPr>
        <p:txBody>
          <a:bodyPr wrap="square">
            <a:spAutoFit/>
          </a:bodyPr>
          <a:lstStyle/>
          <a:p>
            <a:pPr>
              <a:lnSpc>
                <a:spcPct val="90000"/>
              </a:lnSpc>
              <a:spcBef>
                <a:spcPts val="1000"/>
              </a:spcBef>
            </a:pPr>
            <a:r>
              <a:rPr lang="en-US" altLang="zh-CN" sz="2800" dirty="0" err="1">
                <a:solidFill>
                  <a:prstClr val="black"/>
                </a:solidFill>
                <a:latin typeface="Calibri" panose="020F0502020204030204" pitchFamily="34" charset="0"/>
                <a:ea typeface="微软雅黑" panose="020B0503020204020204" pitchFamily="34" charset="-122"/>
                <a:cs typeface="Calibri" panose="020F0502020204030204" pitchFamily="34" charset="0"/>
              </a:rPr>
              <a:t>var</a:t>
            </a:r>
            <a:r>
              <a:rPr lang="en-US" altLang="zh-CN" sz="2800" dirty="0">
                <a:solidFill>
                  <a:prstClr val="black"/>
                </a:solidFill>
                <a:latin typeface="Calibri" panose="020F0502020204030204" pitchFamily="34" charset="0"/>
                <a:ea typeface="微软雅黑" panose="020B0503020204020204" pitchFamily="34" charset="-122"/>
                <a:cs typeface="Calibri" panose="020F0502020204030204" pitchFamily="34" charset="0"/>
              </a:rPr>
              <a:t> </a:t>
            </a:r>
            <a:r>
              <a:rPr lang="en-US" altLang="zh-CN" sz="2800" dirty="0" err="1">
                <a:solidFill>
                  <a:prstClr val="black"/>
                </a:solidFill>
                <a:latin typeface="Calibri" panose="020F0502020204030204" pitchFamily="34" charset="0"/>
                <a:ea typeface="微软雅黑" panose="020B0503020204020204" pitchFamily="34" charset="-122"/>
                <a:cs typeface="Calibri" panose="020F0502020204030204" pitchFamily="34" charset="0"/>
              </a:rPr>
              <a:t>ar</a:t>
            </a:r>
            <a:r>
              <a:rPr lang="en-US" altLang="zh-CN" sz="2800" dirty="0">
                <a:solidFill>
                  <a:prstClr val="black"/>
                </a:solidFill>
                <a:latin typeface="Calibri" panose="020F0502020204030204" pitchFamily="34" charset="0"/>
                <a:ea typeface="微软雅黑" panose="020B0503020204020204" pitchFamily="34" charset="-122"/>
                <a:cs typeface="Calibri" panose="020F0502020204030204" pitchFamily="34" charset="0"/>
              </a:rPr>
              <a:t>=[0,1,2,3];</a:t>
            </a:r>
          </a:p>
          <a:p>
            <a:pPr>
              <a:lnSpc>
                <a:spcPct val="90000"/>
              </a:lnSpc>
              <a:spcBef>
                <a:spcPts val="1000"/>
              </a:spcBef>
            </a:pPr>
            <a:r>
              <a:rPr lang="en-US" altLang="zh-CN" sz="2800" dirty="0">
                <a:solidFill>
                  <a:prstClr val="black"/>
                </a:solidFill>
                <a:latin typeface="Calibri" panose="020F0502020204030204" pitchFamily="34" charset="0"/>
                <a:ea typeface="微软雅黑" panose="020B0503020204020204" pitchFamily="34" charset="-122"/>
                <a:cs typeface="Calibri" panose="020F0502020204030204" pitchFamily="34" charset="0"/>
              </a:rPr>
              <a:t>for(</a:t>
            </a:r>
            <a:r>
              <a:rPr lang="en-US" altLang="zh-CN" sz="2800" dirty="0" err="1">
                <a:solidFill>
                  <a:prstClr val="black"/>
                </a:solidFill>
                <a:latin typeface="Calibri" panose="020F0502020204030204" pitchFamily="34" charset="0"/>
                <a:ea typeface="微软雅黑" panose="020B0503020204020204" pitchFamily="34" charset="-122"/>
                <a:cs typeface="Calibri" panose="020F0502020204030204" pitchFamily="34" charset="0"/>
              </a:rPr>
              <a:t>var</a:t>
            </a:r>
            <a:r>
              <a:rPr lang="en-US" altLang="zh-CN" sz="2800" dirty="0">
                <a:solidFill>
                  <a:prstClr val="black"/>
                </a:solidFill>
                <a:latin typeface="Calibri" panose="020F0502020204030204" pitchFamily="34" charset="0"/>
                <a:ea typeface="微软雅黑" panose="020B0503020204020204" pitchFamily="34" charset="-122"/>
                <a:cs typeface="Calibri" panose="020F0502020204030204" pitchFamily="34" charset="0"/>
              </a:rPr>
              <a:t> </a:t>
            </a:r>
            <a:r>
              <a:rPr lang="en-US" altLang="zh-CN" sz="2800" dirty="0" err="1">
                <a:solidFill>
                  <a:prstClr val="black"/>
                </a:solidFill>
                <a:latin typeface="Calibri" panose="020F0502020204030204" pitchFamily="34" charset="0"/>
                <a:ea typeface="微软雅黑" panose="020B0503020204020204" pitchFamily="34" charset="-122"/>
                <a:cs typeface="Calibri" panose="020F0502020204030204" pitchFamily="34" charset="0"/>
              </a:rPr>
              <a:t>i</a:t>
            </a:r>
            <a:r>
              <a:rPr lang="en-US" altLang="zh-CN" sz="2800" dirty="0">
                <a:solidFill>
                  <a:prstClr val="black"/>
                </a:solidFill>
                <a:latin typeface="Calibri" panose="020F0502020204030204" pitchFamily="34" charset="0"/>
                <a:ea typeface="微软雅黑" panose="020B0503020204020204" pitchFamily="34" charset="-122"/>
                <a:cs typeface="Calibri" panose="020F0502020204030204" pitchFamily="34" charset="0"/>
              </a:rPr>
              <a:t>=0;i&lt;1000;i++){</a:t>
            </a:r>
          </a:p>
          <a:p>
            <a:pPr>
              <a:lnSpc>
                <a:spcPct val="90000"/>
              </a:lnSpc>
              <a:spcBef>
                <a:spcPts val="1000"/>
              </a:spcBef>
            </a:pPr>
            <a:r>
              <a:rPr lang="en-US" altLang="zh-CN" sz="2800" dirty="0">
                <a:solidFill>
                  <a:prstClr val="black"/>
                </a:solidFill>
                <a:latin typeface="Calibri" panose="020F0502020204030204" pitchFamily="34" charset="0"/>
                <a:ea typeface="微软雅黑" panose="020B0503020204020204" pitchFamily="34" charset="-122"/>
                <a:cs typeface="Calibri" panose="020F0502020204030204" pitchFamily="34" charset="0"/>
              </a:rPr>
              <a:t>	</a:t>
            </a:r>
            <a:r>
              <a:rPr lang="en-US" altLang="zh-CN" sz="2800" dirty="0" err="1">
                <a:solidFill>
                  <a:prstClr val="black"/>
                </a:solidFill>
                <a:latin typeface="Calibri" panose="020F0502020204030204" pitchFamily="34" charset="0"/>
                <a:ea typeface="微软雅黑" panose="020B0503020204020204" pitchFamily="34" charset="-122"/>
                <a:cs typeface="Calibri" panose="020F0502020204030204" pitchFamily="34" charset="0"/>
              </a:rPr>
              <a:t>setTimeout</a:t>
            </a:r>
            <a:r>
              <a:rPr lang="en-US" altLang="zh-CN" sz="2800" dirty="0">
                <a:solidFill>
                  <a:prstClr val="black"/>
                </a:solidFill>
                <a:latin typeface="Calibri" panose="020F0502020204030204" pitchFamily="34" charset="0"/>
                <a:ea typeface="微软雅黑" panose="020B0503020204020204" pitchFamily="34" charset="-122"/>
                <a:cs typeface="Calibri" panose="020F0502020204030204" pitchFamily="34" charset="0"/>
              </a:rPr>
              <a:t>(console.log, 1000</a:t>
            </a:r>
            <a:r>
              <a:rPr lang="zh-CN" altLang="en-US" sz="2800" dirty="0">
                <a:solidFill>
                  <a:prstClr val="black"/>
                </a:solidFill>
                <a:latin typeface="Calibri" panose="020F0502020204030204" pitchFamily="34" charset="0"/>
                <a:ea typeface="微软雅黑" panose="020B0503020204020204" pitchFamily="34" charset="-122"/>
                <a:cs typeface="Calibri" panose="020F0502020204030204" pitchFamily="34" charset="0"/>
              </a:rPr>
              <a:t>*</a:t>
            </a:r>
            <a:r>
              <a:rPr lang="en-US" altLang="zh-CN" sz="2800" dirty="0" err="1">
                <a:solidFill>
                  <a:prstClr val="black"/>
                </a:solidFill>
                <a:latin typeface="Calibri" panose="020F0502020204030204" pitchFamily="34" charset="0"/>
                <a:ea typeface="微软雅黑" panose="020B0503020204020204" pitchFamily="34" charset="-122"/>
                <a:cs typeface="Calibri" panose="020F0502020204030204" pitchFamily="34" charset="0"/>
              </a:rPr>
              <a:t>i</a:t>
            </a:r>
            <a:r>
              <a:rPr lang="en-US" altLang="zh-CN" sz="2800" dirty="0">
                <a:solidFill>
                  <a:prstClr val="black"/>
                </a:solidFill>
                <a:latin typeface="Calibri" panose="020F0502020204030204" pitchFamily="34" charset="0"/>
                <a:ea typeface="微软雅黑" panose="020B0503020204020204" pitchFamily="34" charset="-122"/>
                <a:cs typeface="Calibri" panose="020F0502020204030204" pitchFamily="34" charset="0"/>
              </a:rPr>
              <a:t>, </a:t>
            </a:r>
            <a:r>
              <a:rPr lang="en-US" altLang="zh-CN" sz="2800" dirty="0" err="1">
                <a:solidFill>
                  <a:prstClr val="black"/>
                </a:solidFill>
                <a:latin typeface="Calibri" panose="020F0502020204030204" pitchFamily="34" charset="0"/>
                <a:ea typeface="微软雅黑" panose="020B0503020204020204" pitchFamily="34" charset="-122"/>
                <a:cs typeface="Calibri" panose="020F0502020204030204" pitchFamily="34" charset="0"/>
              </a:rPr>
              <a:t>ar</a:t>
            </a:r>
            <a:r>
              <a:rPr lang="en-US" altLang="zh-CN" sz="2800" dirty="0">
                <a:solidFill>
                  <a:prstClr val="black"/>
                </a:solidFill>
                <a:latin typeface="Calibri" panose="020F0502020204030204" pitchFamily="34" charset="0"/>
                <a:ea typeface="微软雅黑" panose="020B0503020204020204" pitchFamily="34" charset="-122"/>
                <a:cs typeface="Calibri" panose="020F0502020204030204" pitchFamily="34" charset="0"/>
              </a:rPr>
              <a:t>);</a:t>
            </a:r>
          </a:p>
          <a:p>
            <a:pPr>
              <a:lnSpc>
                <a:spcPct val="90000"/>
              </a:lnSpc>
              <a:spcBef>
                <a:spcPts val="1000"/>
              </a:spcBef>
            </a:pPr>
            <a:r>
              <a:rPr lang="en-US" altLang="zh-CN" sz="2800" dirty="0">
                <a:solidFill>
                  <a:prstClr val="black"/>
                </a:solidFill>
                <a:latin typeface="Calibri" panose="020F0502020204030204" pitchFamily="34" charset="0"/>
                <a:ea typeface="微软雅黑" panose="020B0503020204020204" pitchFamily="34" charset="-122"/>
                <a:cs typeface="Calibri" panose="020F0502020204030204" pitchFamily="34" charset="0"/>
              </a:rPr>
              <a:t>	</a:t>
            </a:r>
            <a:r>
              <a:rPr lang="en-US" altLang="zh-CN" sz="2800" dirty="0" err="1">
                <a:solidFill>
                  <a:prstClr val="black"/>
                </a:solidFill>
                <a:latin typeface="Calibri" panose="020F0502020204030204" pitchFamily="34" charset="0"/>
                <a:ea typeface="微软雅黑" panose="020B0503020204020204" pitchFamily="34" charset="-122"/>
                <a:cs typeface="Calibri" panose="020F0502020204030204" pitchFamily="34" charset="0"/>
              </a:rPr>
              <a:t>ar</a:t>
            </a:r>
            <a:r>
              <a:rPr lang="en-US" altLang="zh-CN" sz="2800" dirty="0">
                <a:solidFill>
                  <a:prstClr val="black"/>
                </a:solidFill>
                <a:latin typeface="Calibri" panose="020F0502020204030204" pitchFamily="34" charset="0"/>
                <a:ea typeface="微软雅黑" panose="020B0503020204020204" pitchFamily="34" charset="-122"/>
                <a:cs typeface="Calibri" panose="020F0502020204030204" pitchFamily="34" charset="0"/>
              </a:rPr>
              <a:t>[0]++;</a:t>
            </a:r>
          </a:p>
          <a:p>
            <a:pPr>
              <a:lnSpc>
                <a:spcPct val="90000"/>
              </a:lnSpc>
              <a:spcBef>
                <a:spcPts val="1000"/>
              </a:spcBef>
            </a:pPr>
            <a:r>
              <a:rPr lang="en-US" altLang="zh-CN" sz="2800" dirty="0">
                <a:solidFill>
                  <a:prstClr val="black"/>
                </a:solidFill>
                <a:latin typeface="Calibri" panose="020F0502020204030204" pitchFamily="34" charset="0"/>
                <a:ea typeface="微软雅黑" panose="020B0503020204020204" pitchFamily="34" charset="-122"/>
                <a:cs typeface="Calibri" panose="020F0502020204030204" pitchFamily="34" charset="0"/>
              </a:rPr>
              <a:t>}</a:t>
            </a:r>
          </a:p>
        </p:txBody>
      </p:sp>
      <p:sp>
        <p:nvSpPr>
          <p:cNvPr id="3" name="灯片编号占位符 2"/>
          <p:cNvSpPr>
            <a:spLocks noGrp="1"/>
          </p:cNvSpPr>
          <p:nvPr>
            <p:ph type="sldNum" sz="quarter" idx="12"/>
          </p:nvPr>
        </p:nvSpPr>
        <p:spPr/>
        <p:txBody>
          <a:bodyPr/>
          <a:lstStyle/>
          <a:p>
            <a:fld id="{B624FEA1-8D4F-4C27-B315-433CCAC1694E}" type="slidenum">
              <a:rPr lang="en-US" altLang="zh-CN" kern="0" smtClean="0">
                <a:solidFill>
                  <a:srgbClr val="000000"/>
                </a:solidFill>
              </a:rPr>
              <a:pPr/>
              <a:t>67</a:t>
            </a:fld>
            <a:endParaRPr lang="en-US" altLang="zh-CN" kern="0">
              <a:solidFill>
                <a:srgbClr val="000000"/>
              </a:solidFill>
            </a:endParaRPr>
          </a:p>
        </p:txBody>
      </p:sp>
    </p:spTree>
    <p:extLst>
      <p:ext uri="{BB962C8B-B14F-4D97-AF65-F5344CB8AC3E}">
        <p14:creationId xmlns:p14="http://schemas.microsoft.com/office/powerpoint/2010/main" val="3708768668"/>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31B5149-13CE-4804-AE85-D7B4870BA809}"/>
              </a:ext>
            </a:extLst>
          </p:cNvPr>
          <p:cNvSpPr>
            <a:spLocks noGrp="1"/>
          </p:cNvSpPr>
          <p:nvPr>
            <p:ph type="title"/>
          </p:nvPr>
        </p:nvSpPr>
        <p:spPr>
          <a:xfrm>
            <a:off x="191061" y="200822"/>
            <a:ext cx="10515600" cy="727084"/>
          </a:xfrm>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JavaScript animation</a:t>
            </a:r>
            <a:endParaRPr lang="en-US" b="1" dirty="0">
              <a:latin typeface="Calibri" panose="020F0502020204030204" pitchFamily="34" charset="0"/>
              <a:ea typeface="微软雅黑" panose="020B0503020204020204" pitchFamily="34" charset="-122"/>
              <a:cs typeface="Calibri" panose="020F0502020204030204" pitchFamily="34" charset="0"/>
            </a:endParaRPr>
          </a:p>
        </p:txBody>
      </p:sp>
      <p:sp>
        <p:nvSpPr>
          <p:cNvPr id="5" name="Content Placeholder 2">
            <a:extLst>
              <a:ext uri="{FF2B5EF4-FFF2-40B4-BE49-F238E27FC236}">
                <a16:creationId xmlns:a16="http://schemas.microsoft.com/office/drawing/2014/main" id="{FE374A91-5687-4790-A58A-36FC48C127B0}"/>
              </a:ext>
            </a:extLst>
          </p:cNvPr>
          <p:cNvSpPr>
            <a:spLocks noGrp="1"/>
          </p:cNvSpPr>
          <p:nvPr>
            <p:ph idx="1"/>
          </p:nvPr>
        </p:nvSpPr>
        <p:spPr>
          <a:xfrm>
            <a:off x="191061" y="1405510"/>
            <a:ext cx="8679427" cy="5032376"/>
          </a:xfrm>
        </p:spPr>
        <p:txBody>
          <a:bodyPr>
            <a:normAutofit fontScale="92500" lnSpcReduction="10000"/>
          </a:bodyPr>
          <a:lstStyle/>
          <a:p>
            <a:pPr>
              <a:lnSpc>
                <a:spcPct val="150000"/>
              </a:lnSpc>
            </a:pPr>
            <a:r>
              <a:rPr lang="en-US" altLang="zh-CN" sz="2000" dirty="0">
                <a:latin typeface="Calibri" panose="020F0502020204030204" pitchFamily="34" charset="0"/>
                <a:ea typeface="微软雅黑" panose="020B0503020204020204" pitchFamily="34" charset="-122"/>
                <a:cs typeface="Calibri" panose="020F0502020204030204" pitchFamily="34" charset="0"/>
              </a:rPr>
              <a:t>Console print:  </a:t>
            </a:r>
          </a:p>
          <a:p>
            <a:pPr>
              <a:lnSpc>
                <a:spcPct val="150000"/>
              </a:lnSpc>
            </a:pPr>
            <a:endParaRPr lang="en-US" altLang="zh-CN" sz="2000" dirty="0">
              <a:latin typeface="Calibri" panose="020F0502020204030204" pitchFamily="34" charset="0"/>
              <a:ea typeface="微软雅黑" panose="020B0503020204020204" pitchFamily="34" charset="-122"/>
              <a:cs typeface="Calibri" panose="020F0502020204030204" pitchFamily="34" charset="0"/>
            </a:endParaRPr>
          </a:p>
          <a:p>
            <a:pPr>
              <a:lnSpc>
                <a:spcPct val="150000"/>
              </a:lnSpc>
            </a:pPr>
            <a:endParaRPr lang="en-US" altLang="zh-CN" sz="2000" dirty="0">
              <a:latin typeface="Calibri" panose="020F0502020204030204" pitchFamily="34" charset="0"/>
              <a:ea typeface="微软雅黑" panose="020B0503020204020204" pitchFamily="34" charset="-122"/>
              <a:cs typeface="Calibri" panose="020F0502020204030204" pitchFamily="34" charset="0"/>
            </a:endParaRPr>
          </a:p>
          <a:p>
            <a:pPr marL="0" indent="0">
              <a:lnSpc>
                <a:spcPct val="150000"/>
              </a:lnSpc>
              <a:buNone/>
            </a:pPr>
            <a:endParaRPr lang="en-US" altLang="zh-CN" sz="2000" dirty="0">
              <a:latin typeface="Calibri" panose="020F0502020204030204" pitchFamily="34" charset="0"/>
              <a:ea typeface="微软雅黑" panose="020B0503020204020204" pitchFamily="34" charset="-122"/>
              <a:cs typeface="Calibri" panose="020F0502020204030204" pitchFamily="34" charset="0"/>
            </a:endParaRPr>
          </a:p>
          <a:p>
            <a:pPr>
              <a:lnSpc>
                <a:spcPct val="150000"/>
              </a:lnSpc>
            </a:pPr>
            <a:r>
              <a:rPr lang="en-US" altLang="zh-CN" sz="2000" dirty="0">
                <a:latin typeface="Calibri" panose="020F0502020204030204" pitchFamily="34" charset="0"/>
                <a:ea typeface="微软雅黑" panose="020B0503020204020204" pitchFamily="34" charset="-122"/>
                <a:cs typeface="Calibri" panose="020F0502020204030204" pitchFamily="34" charset="0"/>
              </a:rPr>
              <a:t>When an object is the parameter of a function, the address of the object is actually passed to the function, not a copy of the object.</a:t>
            </a:r>
          </a:p>
          <a:p>
            <a:pPr>
              <a:lnSpc>
                <a:spcPct val="150000"/>
              </a:lnSpc>
            </a:pPr>
            <a:r>
              <a:rPr lang="en-US" altLang="zh-CN" sz="2000" dirty="0" err="1">
                <a:latin typeface="Calibri" panose="020F0502020204030204" pitchFamily="34" charset="0"/>
                <a:ea typeface="微软雅黑" panose="020B0503020204020204" pitchFamily="34" charset="-122"/>
                <a:cs typeface="Calibri" panose="020F0502020204030204" pitchFamily="34" charset="0"/>
              </a:rPr>
              <a:t>setTimeout</a:t>
            </a:r>
            <a:r>
              <a:rPr lang="en-US" altLang="zh-CN" sz="2000" dirty="0">
                <a:latin typeface="Calibri" panose="020F0502020204030204" pitchFamily="34" charset="0"/>
                <a:ea typeface="微软雅黑" panose="020B0503020204020204" pitchFamily="34" charset="-122"/>
                <a:cs typeface="Calibri" panose="020F0502020204030204" pitchFamily="34" charset="0"/>
              </a:rPr>
              <a:t> tells the address of </a:t>
            </a:r>
            <a:r>
              <a:rPr lang="en-US" altLang="zh-CN" sz="2000" dirty="0" err="1">
                <a:latin typeface="Calibri" panose="020F0502020204030204" pitchFamily="34" charset="0"/>
                <a:ea typeface="微软雅黑" panose="020B0503020204020204" pitchFamily="34" charset="-122"/>
                <a:cs typeface="Calibri" panose="020F0502020204030204" pitchFamily="34" charset="0"/>
              </a:rPr>
              <a:t>ar</a:t>
            </a:r>
            <a:r>
              <a:rPr lang="en-US" altLang="zh-CN" sz="2000" dirty="0">
                <a:latin typeface="Calibri" panose="020F0502020204030204" pitchFamily="34" charset="0"/>
                <a:ea typeface="微软雅黑" panose="020B0503020204020204" pitchFamily="34" charset="-122"/>
                <a:cs typeface="Calibri" panose="020F0502020204030204" pitchFamily="34" charset="0"/>
              </a:rPr>
              <a:t> object to browser, and </a:t>
            </a:r>
            <a:r>
              <a:rPr lang="en-US" altLang="zh-CN" sz="2000" b="1" dirty="0">
                <a:latin typeface="Calibri" panose="020F0502020204030204" pitchFamily="34" charset="0"/>
                <a:ea typeface="微软雅黑" panose="020B0503020204020204" pitchFamily="34" charset="-122"/>
                <a:cs typeface="Calibri" panose="020F0502020204030204" pitchFamily="34" charset="0"/>
              </a:rPr>
              <a:t>there is only one </a:t>
            </a:r>
            <a:r>
              <a:rPr lang="en-US" altLang="zh-CN" sz="2000" b="1" dirty="0" err="1">
                <a:latin typeface="Calibri" panose="020F0502020204030204" pitchFamily="34" charset="0"/>
                <a:ea typeface="微软雅黑" panose="020B0503020204020204" pitchFamily="34" charset="-122"/>
                <a:cs typeface="Calibri" panose="020F0502020204030204" pitchFamily="34" charset="0"/>
              </a:rPr>
              <a:t>ar</a:t>
            </a:r>
            <a:r>
              <a:rPr lang="en-US" altLang="zh-CN" sz="2000" dirty="0">
                <a:latin typeface="Calibri" panose="020F0502020204030204" pitchFamily="34" charset="0"/>
                <a:ea typeface="微软雅黑" panose="020B0503020204020204" pitchFamily="34" charset="-122"/>
                <a:cs typeface="Calibri" panose="020F0502020204030204" pitchFamily="34" charset="0"/>
              </a:rPr>
              <a:t>, so after telling browser 1000 times, </a:t>
            </a:r>
            <a:r>
              <a:rPr lang="en-US" altLang="zh-CN" sz="2000" dirty="0" err="1">
                <a:latin typeface="Calibri" panose="020F0502020204030204" pitchFamily="34" charset="0"/>
                <a:ea typeface="微软雅黑" panose="020B0503020204020204" pitchFamily="34" charset="-122"/>
                <a:cs typeface="Calibri" panose="020F0502020204030204" pitchFamily="34" charset="0"/>
              </a:rPr>
              <a:t>ar</a:t>
            </a:r>
            <a:r>
              <a:rPr lang="en-US" altLang="zh-CN" sz="2000" dirty="0">
                <a:latin typeface="Calibri" panose="020F0502020204030204" pitchFamily="34" charset="0"/>
                <a:ea typeface="微软雅黑" panose="020B0503020204020204" pitchFamily="34" charset="-122"/>
                <a:cs typeface="Calibri" panose="020F0502020204030204" pitchFamily="34" charset="0"/>
              </a:rPr>
              <a:t> has become [1000,1,2,3].</a:t>
            </a:r>
          </a:p>
          <a:p>
            <a:pPr>
              <a:lnSpc>
                <a:spcPct val="150000"/>
              </a:lnSpc>
            </a:pPr>
            <a:r>
              <a:rPr lang="en-US" altLang="zh-CN" sz="2000" dirty="0">
                <a:latin typeface="Calibri" panose="020F0502020204030204" pitchFamily="34" charset="0"/>
                <a:ea typeface="微软雅黑" panose="020B0503020204020204" pitchFamily="34" charset="-122"/>
                <a:cs typeface="Calibri" panose="020F0502020204030204" pitchFamily="34" charset="0"/>
              </a:rPr>
              <a:t>Although the time specified by </a:t>
            </a:r>
            <a:r>
              <a:rPr lang="en-US" altLang="zh-CN" sz="2000" dirty="0" err="1">
                <a:latin typeface="Calibri" panose="020F0502020204030204" pitchFamily="34" charset="0"/>
                <a:ea typeface="微软雅黑" panose="020B0503020204020204" pitchFamily="34" charset="-122"/>
                <a:cs typeface="Calibri" panose="020F0502020204030204" pitchFamily="34" charset="0"/>
              </a:rPr>
              <a:t>setTimeout</a:t>
            </a:r>
            <a:r>
              <a:rPr lang="en-US" altLang="zh-CN" sz="2000" dirty="0">
                <a:latin typeface="Calibri" panose="020F0502020204030204" pitchFamily="34" charset="0"/>
                <a:ea typeface="微软雅黑" panose="020B0503020204020204" pitchFamily="34" charset="-122"/>
                <a:cs typeface="Calibri" panose="020F0502020204030204" pitchFamily="34" charset="0"/>
              </a:rPr>
              <a:t> has passed, the function (first parameter of </a:t>
            </a:r>
            <a:r>
              <a:rPr lang="en-US" altLang="zh-CN" sz="2000" dirty="0" err="1">
                <a:latin typeface="Calibri" panose="020F0502020204030204" pitchFamily="34" charset="0"/>
                <a:ea typeface="微软雅黑" panose="020B0503020204020204" pitchFamily="34" charset="-122"/>
                <a:cs typeface="Calibri" panose="020F0502020204030204" pitchFamily="34" charset="0"/>
              </a:rPr>
              <a:t>setTimeout</a:t>
            </a:r>
            <a:r>
              <a:rPr lang="en-US" altLang="zh-CN" sz="2000" dirty="0">
                <a:latin typeface="Calibri" panose="020F0502020204030204" pitchFamily="34" charset="0"/>
                <a:ea typeface="微软雅黑" panose="020B0503020204020204" pitchFamily="34" charset="-122"/>
                <a:cs typeface="Calibri" panose="020F0502020204030204" pitchFamily="34" charset="0"/>
              </a:rPr>
              <a:t>) will be executed after the normal code comes to an end. </a:t>
            </a:r>
          </a:p>
          <a:p>
            <a:pPr>
              <a:lnSpc>
                <a:spcPct val="150000"/>
              </a:lnSpc>
            </a:pPr>
            <a:r>
              <a:rPr lang="en-US" altLang="zh-CN" sz="2000" dirty="0">
                <a:latin typeface="Calibri" panose="020F0502020204030204" pitchFamily="34" charset="0"/>
                <a:ea typeface="微软雅黑" panose="020B0503020204020204" pitchFamily="34" charset="-122"/>
                <a:cs typeface="Calibri" panose="020F0502020204030204" pitchFamily="34" charset="0"/>
              </a:rPr>
              <a:t>So console.log(</a:t>
            </a:r>
            <a:r>
              <a:rPr lang="en-US" altLang="zh-CN" sz="2000" dirty="0" err="1">
                <a:latin typeface="Calibri" panose="020F0502020204030204" pitchFamily="34" charset="0"/>
                <a:ea typeface="微软雅黑" panose="020B0503020204020204" pitchFamily="34" charset="-122"/>
                <a:cs typeface="Calibri" panose="020F0502020204030204" pitchFamily="34" charset="0"/>
              </a:rPr>
              <a:t>ar</a:t>
            </a:r>
            <a:r>
              <a:rPr lang="en-US" altLang="zh-CN" sz="2000" dirty="0">
                <a:latin typeface="Calibri" panose="020F0502020204030204" pitchFamily="34" charset="0"/>
                <a:ea typeface="微软雅黑" panose="020B0503020204020204" pitchFamily="34" charset="-122"/>
                <a:cs typeface="Calibri" panose="020F0502020204030204" pitchFamily="34" charset="0"/>
              </a:rPr>
              <a:t>)</a:t>
            </a:r>
            <a:r>
              <a:rPr lang="zh-CN" altLang="en-US" sz="2000" dirty="0">
                <a:latin typeface="Calibri" panose="020F0502020204030204" pitchFamily="34" charset="0"/>
                <a:ea typeface="微软雅黑" panose="020B0503020204020204" pitchFamily="34" charset="-122"/>
                <a:cs typeface="Calibri" panose="020F0502020204030204" pitchFamily="34" charset="0"/>
              </a:rPr>
              <a:t> </a:t>
            </a:r>
            <a:r>
              <a:rPr lang="en-US" altLang="zh-CN" sz="2000" dirty="0">
                <a:latin typeface="Calibri" panose="020F0502020204030204" pitchFamily="34" charset="0"/>
                <a:ea typeface="微软雅黑" panose="020B0503020204020204" pitchFamily="34" charset="-122"/>
                <a:cs typeface="Calibri" panose="020F0502020204030204" pitchFamily="34" charset="0"/>
              </a:rPr>
              <a:t>prints [1000,1,2,3]</a:t>
            </a:r>
            <a:r>
              <a:rPr lang="zh-CN" altLang="en-US" sz="2000" dirty="0">
                <a:latin typeface="Calibri" panose="020F0502020204030204" pitchFamily="34" charset="0"/>
                <a:ea typeface="微软雅黑" panose="020B0503020204020204" pitchFamily="34" charset="-122"/>
                <a:cs typeface="Calibri" panose="020F0502020204030204" pitchFamily="34" charset="0"/>
              </a:rPr>
              <a:t> </a:t>
            </a:r>
            <a:r>
              <a:rPr lang="en-US" altLang="zh-CN" sz="2000" dirty="0">
                <a:latin typeface="Calibri" panose="020F0502020204030204" pitchFamily="34" charset="0"/>
                <a:ea typeface="微软雅黑" panose="020B0503020204020204" pitchFamily="34" charset="-122"/>
                <a:cs typeface="Calibri" panose="020F0502020204030204" pitchFamily="34" charset="0"/>
              </a:rPr>
              <a:t>only.</a:t>
            </a:r>
          </a:p>
        </p:txBody>
      </p:sp>
      <p:pic>
        <p:nvPicPr>
          <p:cNvPr id="2" name="图片 1"/>
          <p:cNvPicPr>
            <a:picLocks noChangeAspect="1"/>
          </p:cNvPicPr>
          <p:nvPr/>
        </p:nvPicPr>
        <p:blipFill rotWithShape="1">
          <a:blip r:embed="rId3"/>
          <a:srcRect b="69985"/>
          <a:stretch/>
        </p:blipFill>
        <p:spPr>
          <a:xfrm>
            <a:off x="5468833" y="1049566"/>
            <a:ext cx="3067049" cy="1995575"/>
          </a:xfrm>
          <a:prstGeom prst="rect">
            <a:avLst/>
          </a:prstGeom>
          <a:ln>
            <a:noFill/>
          </a:ln>
          <a:effectLst>
            <a:outerShdw blurRad="190500" algn="tl" rotWithShape="0">
              <a:srgbClr val="000000">
                <a:alpha val="70000"/>
              </a:srgbClr>
            </a:outerShdw>
          </a:effectLst>
        </p:spPr>
      </p:pic>
      <p:sp>
        <p:nvSpPr>
          <p:cNvPr id="3" name="灯片编号占位符 2"/>
          <p:cNvSpPr>
            <a:spLocks noGrp="1"/>
          </p:cNvSpPr>
          <p:nvPr>
            <p:ph type="sldNum" sz="quarter" idx="12"/>
          </p:nvPr>
        </p:nvSpPr>
        <p:spPr/>
        <p:txBody>
          <a:bodyPr/>
          <a:lstStyle/>
          <a:p>
            <a:fld id="{B624FEA1-8D4F-4C27-B315-433CCAC1694E}" type="slidenum">
              <a:rPr lang="en-US" altLang="zh-CN" kern="0" smtClean="0">
                <a:solidFill>
                  <a:srgbClr val="000000"/>
                </a:solidFill>
              </a:rPr>
              <a:pPr/>
              <a:t>68</a:t>
            </a:fld>
            <a:endParaRPr lang="en-US" altLang="zh-CN" kern="0">
              <a:solidFill>
                <a:srgbClr val="000000"/>
              </a:solidFill>
            </a:endParaRPr>
          </a:p>
        </p:txBody>
      </p:sp>
    </p:spTree>
    <p:extLst>
      <p:ext uri="{BB962C8B-B14F-4D97-AF65-F5344CB8AC3E}">
        <p14:creationId xmlns:p14="http://schemas.microsoft.com/office/powerpoint/2010/main" val="926715230"/>
      </p:ext>
    </p:extLst>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JavaScript animation</a:t>
            </a:r>
            <a:endParaRPr lang="en-US" b="1" dirty="0">
              <a:latin typeface="Calibri" panose="020F0502020204030204" pitchFamily="34" charset="0"/>
              <a:ea typeface="微软雅黑" panose="020B0503020204020204" pitchFamily="34" charset="-122"/>
              <a:cs typeface="Calibri" panose="020F0502020204030204" pitchFamily="34" charset="0"/>
            </a:endParaRPr>
          </a:p>
        </p:txBody>
      </p:sp>
      <p:sp>
        <p:nvSpPr>
          <p:cNvPr id="5" name="Content Placeholder 2">
            <a:extLst>
              <a:ext uri="{FF2B5EF4-FFF2-40B4-BE49-F238E27FC236}">
                <a16:creationId xmlns:a16="http://schemas.microsoft.com/office/drawing/2014/main" id="{FE374A91-5687-4790-A58A-36FC48C127B0}"/>
              </a:ext>
            </a:extLst>
          </p:cNvPr>
          <p:cNvSpPr>
            <a:spLocks noGrp="1"/>
          </p:cNvSpPr>
          <p:nvPr>
            <p:ph idx="1"/>
          </p:nvPr>
        </p:nvSpPr>
        <p:spPr>
          <a:xfrm>
            <a:off x="197167" y="1362090"/>
            <a:ext cx="5175430" cy="5278483"/>
          </a:xfrm>
        </p:spPr>
        <p:txBody>
          <a:bodyPr>
            <a:noAutofit/>
          </a:bodyPr>
          <a:lstStyle/>
          <a:p>
            <a:pPr lvl="0"/>
            <a:r>
              <a:rPr lang="en-US" altLang="zh-CN" sz="2000" dirty="0">
                <a:latin typeface="Calibri" panose="020F0502020204030204" pitchFamily="34" charset="0"/>
                <a:ea typeface="微软雅黑" panose="020B0503020204020204" pitchFamily="34" charset="-122"/>
                <a:cs typeface="Calibri" panose="020F0502020204030204" pitchFamily="34" charset="0"/>
              </a:rPr>
              <a:t>Other examples using </a:t>
            </a:r>
            <a:r>
              <a:rPr lang="en-US" altLang="zh-CN" sz="2000" dirty="0" err="1">
                <a:latin typeface="Calibri" panose="020F0502020204030204" pitchFamily="34" charset="0"/>
                <a:ea typeface="微软雅黑" panose="020B0503020204020204" pitchFamily="34" charset="-122"/>
                <a:cs typeface="Calibri" panose="020F0502020204030204" pitchFamily="34" charset="0"/>
              </a:rPr>
              <a:t>setTimeout</a:t>
            </a:r>
            <a:endParaRPr lang="en-US" altLang="zh-CN" sz="2000" dirty="0">
              <a:latin typeface="Calibri" panose="020F0502020204030204" pitchFamily="34" charset="0"/>
              <a:ea typeface="微软雅黑" panose="020B0503020204020204" pitchFamily="34" charset="-122"/>
              <a:cs typeface="Calibri" panose="020F0502020204030204" pitchFamily="34" charset="0"/>
            </a:endParaRPr>
          </a:p>
          <a:p>
            <a:pPr lvl="1"/>
            <a:r>
              <a:rPr lang="en-US" altLang="zh-CN" sz="1800" dirty="0">
                <a:latin typeface="Calibri" panose="020F0502020204030204" pitchFamily="34" charset="0"/>
                <a:ea typeface="微软雅黑" panose="020B0503020204020204" pitchFamily="34" charset="-122"/>
                <a:cs typeface="Calibri" panose="020F0502020204030204" pitchFamily="34" charset="0"/>
              </a:rPr>
              <a:t>pass number</a:t>
            </a:r>
          </a:p>
          <a:p>
            <a:pPr lvl="2"/>
            <a:r>
              <a:rPr lang="en-US" altLang="zh-CN" sz="1600" dirty="0">
                <a:latin typeface="Calibri" panose="020F0502020204030204" pitchFamily="34" charset="0"/>
                <a:ea typeface="微软雅黑" panose="020B0503020204020204" pitchFamily="34" charset="-122"/>
                <a:cs typeface="Calibri" panose="020F0502020204030204" pitchFamily="34" charset="0"/>
              </a:rPr>
              <a:t>pass the copy of number, not address</a:t>
            </a:r>
          </a:p>
          <a:p>
            <a:pPr marL="457200" lvl="1" indent="0">
              <a:buNone/>
            </a:pPr>
            <a:endParaRPr lang="en-US" altLang="zh-CN" sz="1800" dirty="0">
              <a:latin typeface="Calibri" panose="020F0502020204030204" pitchFamily="34" charset="0"/>
              <a:ea typeface="微软雅黑" panose="020B0503020204020204" pitchFamily="34" charset="-122"/>
              <a:cs typeface="Calibri" panose="020F0502020204030204" pitchFamily="34" charset="0"/>
            </a:endParaRPr>
          </a:p>
          <a:p>
            <a:pPr lvl="1"/>
            <a:r>
              <a:rPr lang="en-US" altLang="zh-CN" sz="1800" dirty="0">
                <a:latin typeface="Calibri" panose="020F0502020204030204" pitchFamily="34" charset="0"/>
                <a:ea typeface="微软雅黑" panose="020B0503020204020204" pitchFamily="34" charset="-122"/>
                <a:cs typeface="Calibri" panose="020F0502020204030204" pitchFamily="34" charset="0"/>
              </a:rPr>
              <a:t>After passing the object, we try to change the value storing the object</a:t>
            </a:r>
          </a:p>
          <a:p>
            <a:pPr lvl="2"/>
            <a:r>
              <a:rPr lang="en-US" altLang="zh-CN" sz="1600" dirty="0">
                <a:latin typeface="Calibri" panose="020F0502020204030204" pitchFamily="34" charset="0"/>
                <a:ea typeface="微软雅黑" panose="020B0503020204020204" pitchFamily="34" charset="-122"/>
                <a:cs typeface="Calibri" panose="020F0502020204030204" pitchFamily="34" charset="0"/>
              </a:rPr>
              <a:t>Note that the address of the object is passed</a:t>
            </a:r>
          </a:p>
          <a:p>
            <a:pPr lvl="3"/>
            <a:r>
              <a:rPr lang="en-US" altLang="zh-CN" sz="1400" dirty="0">
                <a:latin typeface="Calibri" panose="020F0502020204030204" pitchFamily="34" charset="0"/>
                <a:ea typeface="微软雅黑" panose="020B0503020204020204" pitchFamily="34" charset="-122"/>
                <a:cs typeface="Calibri" panose="020F0502020204030204" pitchFamily="34" charset="0"/>
              </a:rPr>
              <a:t>Actually 4 objects is defined and assigned to x successively</a:t>
            </a:r>
          </a:p>
          <a:p>
            <a:pPr lvl="3"/>
            <a:r>
              <a:rPr lang="en-US" altLang="zh-CN" sz="1400" dirty="0">
                <a:latin typeface="Calibri" panose="020F0502020204030204" pitchFamily="34" charset="0"/>
                <a:ea typeface="微软雅黑" panose="020B0503020204020204" pitchFamily="34" charset="-122"/>
                <a:cs typeface="Calibri" panose="020F0502020204030204" pitchFamily="34" charset="0"/>
              </a:rPr>
              <a:t>the third parameter in each calling of </a:t>
            </a:r>
            <a:r>
              <a:rPr lang="en-US" altLang="zh-CN" sz="1400" dirty="0" err="1">
                <a:latin typeface="Calibri" panose="020F0502020204030204" pitchFamily="34" charset="0"/>
                <a:ea typeface="微软雅黑" panose="020B0503020204020204" pitchFamily="34" charset="-122"/>
                <a:cs typeface="Calibri" panose="020F0502020204030204" pitchFamily="34" charset="0"/>
              </a:rPr>
              <a:t>setTimeout</a:t>
            </a:r>
            <a:r>
              <a:rPr lang="en-US" altLang="zh-CN" sz="1400" dirty="0">
                <a:latin typeface="Calibri" panose="020F0502020204030204" pitchFamily="34" charset="0"/>
                <a:ea typeface="微软雅黑" panose="020B0503020204020204" pitchFamily="34" charset="-122"/>
                <a:cs typeface="Calibri" panose="020F0502020204030204" pitchFamily="34" charset="0"/>
              </a:rPr>
              <a:t> is different objects</a:t>
            </a:r>
          </a:p>
          <a:p>
            <a:pPr marL="457200" lvl="1" indent="0">
              <a:buNone/>
            </a:pPr>
            <a:endParaRPr lang="en-US" altLang="zh-CN" sz="1800" dirty="0">
              <a:latin typeface="Calibri" panose="020F0502020204030204" pitchFamily="34" charset="0"/>
              <a:ea typeface="微软雅黑" panose="020B0503020204020204" pitchFamily="34" charset="-122"/>
              <a:cs typeface="Calibri" panose="020F0502020204030204" pitchFamily="34" charset="0"/>
            </a:endParaRPr>
          </a:p>
          <a:p>
            <a:pPr lvl="1"/>
            <a:r>
              <a:rPr lang="en-US" altLang="zh-CN" sz="1800" dirty="0">
                <a:latin typeface="Calibri" panose="020F0502020204030204" pitchFamily="34" charset="0"/>
                <a:ea typeface="微软雅黑" panose="020B0503020204020204" pitchFamily="34" charset="-122"/>
                <a:cs typeface="Calibri" panose="020F0502020204030204" pitchFamily="34" charset="0"/>
              </a:rPr>
              <a:t>After passing the object, we try to change the attribute of the object</a:t>
            </a:r>
          </a:p>
          <a:p>
            <a:pPr lvl="2"/>
            <a:r>
              <a:rPr lang="en-US" altLang="zh-CN" sz="1600" dirty="0">
                <a:latin typeface="Calibri" panose="020F0502020204030204" pitchFamily="34" charset="0"/>
                <a:ea typeface="微软雅黑" panose="020B0503020204020204" pitchFamily="34" charset="-122"/>
                <a:cs typeface="Calibri" panose="020F0502020204030204" pitchFamily="34" charset="0"/>
              </a:rPr>
              <a:t>Note that the address of the object is passed</a:t>
            </a:r>
          </a:p>
          <a:p>
            <a:pPr lvl="3"/>
            <a:r>
              <a:rPr lang="en-US" altLang="zh-CN" sz="1400" dirty="0">
                <a:latin typeface="Calibri" panose="020F0502020204030204" pitchFamily="34" charset="0"/>
                <a:ea typeface="微软雅黑" panose="020B0503020204020204" pitchFamily="34" charset="-122"/>
                <a:cs typeface="Calibri" panose="020F0502020204030204" pitchFamily="34" charset="0"/>
              </a:rPr>
              <a:t>only one object is defined</a:t>
            </a:r>
          </a:p>
          <a:p>
            <a:endParaRPr lang="en-US" altLang="zh-CN" sz="2000" dirty="0">
              <a:latin typeface="Calibri" panose="020F0502020204030204" pitchFamily="34" charset="0"/>
              <a:ea typeface="微软雅黑" panose="020B0503020204020204" pitchFamily="34" charset="-122"/>
              <a:cs typeface="Calibri" panose="020F0502020204030204" pitchFamily="34" charset="0"/>
            </a:endParaRPr>
          </a:p>
        </p:txBody>
      </p:sp>
      <p:grpSp>
        <p:nvGrpSpPr>
          <p:cNvPr id="13" name="组合 12"/>
          <p:cNvGrpSpPr/>
          <p:nvPr/>
        </p:nvGrpSpPr>
        <p:grpSpPr>
          <a:xfrm>
            <a:off x="4748113" y="1362090"/>
            <a:ext cx="4305429" cy="698861"/>
            <a:chOff x="1828799" y="2685342"/>
            <a:chExt cx="4739877" cy="769381"/>
          </a:xfrm>
        </p:grpSpPr>
        <p:pic>
          <p:nvPicPr>
            <p:cNvPr id="2" name="图片 1"/>
            <p:cNvPicPr>
              <a:picLocks noChangeAspect="1"/>
            </p:cNvPicPr>
            <p:nvPr/>
          </p:nvPicPr>
          <p:blipFill rotWithShape="1">
            <a:blip r:embed="rId3"/>
            <a:srcRect l="1514" t="9758"/>
            <a:stretch/>
          </p:blipFill>
          <p:spPr>
            <a:xfrm>
              <a:off x="1828799" y="2685342"/>
              <a:ext cx="4739877" cy="764067"/>
            </a:xfrm>
            <a:prstGeom prst="rect">
              <a:avLst/>
            </a:prstGeom>
            <a:ln>
              <a:noFill/>
            </a:ln>
            <a:effectLst>
              <a:outerShdw blurRad="190500" algn="tl" rotWithShape="0">
                <a:srgbClr val="000000">
                  <a:alpha val="70000"/>
                </a:srgbClr>
              </a:outerShdw>
            </a:effectLst>
          </p:spPr>
        </p:pic>
        <p:sp>
          <p:nvSpPr>
            <p:cNvPr id="11" name="文本框 10"/>
            <p:cNvSpPr txBox="1"/>
            <p:nvPr/>
          </p:nvSpPr>
          <p:spPr>
            <a:xfrm>
              <a:off x="2363842" y="2888414"/>
              <a:ext cx="3792869" cy="307777"/>
            </a:xfrm>
            <a:prstGeom prst="rect">
              <a:avLst/>
            </a:prstGeom>
            <a:noFill/>
          </p:spPr>
          <p:txBody>
            <a:bodyPr wrap="square" rtlCol="0">
              <a:spAutoFit/>
            </a:bodyPr>
            <a:lstStyle/>
            <a:p>
              <a:r>
                <a:rPr lang="en-US" altLang="zh-CN" sz="1400" dirty="0">
                  <a:latin typeface="Calibri" panose="020F0502020204030204" pitchFamily="34" charset="0"/>
                  <a:cs typeface="Calibri" panose="020F0502020204030204" pitchFamily="34" charset="0"/>
                </a:rPr>
                <a:t>// the return value of x=4; </a:t>
              </a:r>
              <a:endParaRPr lang="zh-CN" altLang="en-US" sz="1400" dirty="0">
                <a:latin typeface="Calibri" panose="020F0502020204030204" pitchFamily="34" charset="0"/>
                <a:cs typeface="Calibri" panose="020F0502020204030204" pitchFamily="34" charset="0"/>
              </a:endParaRPr>
            </a:p>
          </p:txBody>
        </p:sp>
        <p:sp>
          <p:nvSpPr>
            <p:cNvPr id="12" name="文本框 11"/>
            <p:cNvSpPr txBox="1"/>
            <p:nvPr/>
          </p:nvSpPr>
          <p:spPr>
            <a:xfrm>
              <a:off x="2369285" y="3146946"/>
              <a:ext cx="3792869" cy="307777"/>
            </a:xfrm>
            <a:prstGeom prst="rect">
              <a:avLst/>
            </a:prstGeom>
            <a:noFill/>
          </p:spPr>
          <p:txBody>
            <a:bodyPr wrap="square" rtlCol="0">
              <a:spAutoFit/>
            </a:bodyPr>
            <a:lstStyle/>
            <a:p>
              <a:r>
                <a:rPr lang="en-US" altLang="zh-CN" sz="1400" dirty="0">
                  <a:latin typeface="Calibri" panose="020F0502020204030204" pitchFamily="34" charset="0"/>
                  <a:cs typeface="Calibri" panose="020F0502020204030204" pitchFamily="34" charset="0"/>
                </a:rPr>
                <a:t>// what console.log prints</a:t>
              </a:r>
              <a:endParaRPr lang="zh-CN" altLang="en-US" sz="1400" dirty="0">
                <a:latin typeface="Calibri" panose="020F0502020204030204" pitchFamily="34" charset="0"/>
                <a:cs typeface="Calibri" panose="020F0502020204030204" pitchFamily="34" charset="0"/>
              </a:endParaRPr>
            </a:p>
          </p:txBody>
        </p:sp>
      </p:grpSp>
      <p:grpSp>
        <p:nvGrpSpPr>
          <p:cNvPr id="19" name="组合 18"/>
          <p:cNvGrpSpPr/>
          <p:nvPr/>
        </p:nvGrpSpPr>
        <p:grpSpPr>
          <a:xfrm>
            <a:off x="5359243" y="2841157"/>
            <a:ext cx="4121259" cy="1789837"/>
            <a:chOff x="5112712" y="3236733"/>
            <a:chExt cx="4662659" cy="1852982"/>
          </a:xfrm>
        </p:grpSpPr>
        <p:pic>
          <p:nvPicPr>
            <p:cNvPr id="7" name="图片 6"/>
            <p:cNvPicPr>
              <a:picLocks noChangeAspect="1"/>
            </p:cNvPicPr>
            <p:nvPr/>
          </p:nvPicPr>
          <p:blipFill rotWithShape="1">
            <a:blip r:embed="rId4"/>
            <a:srcRect r="15717"/>
            <a:stretch/>
          </p:blipFill>
          <p:spPr>
            <a:xfrm>
              <a:off x="5112712" y="3236733"/>
              <a:ext cx="4140089" cy="1823910"/>
            </a:xfrm>
            <a:prstGeom prst="rect">
              <a:avLst/>
            </a:prstGeom>
            <a:ln>
              <a:noFill/>
            </a:ln>
            <a:effectLst>
              <a:outerShdw blurRad="190500" algn="tl" rotWithShape="0">
                <a:srgbClr val="000000">
                  <a:alpha val="70000"/>
                </a:srgbClr>
              </a:outerShdw>
            </a:effectLst>
          </p:spPr>
        </p:pic>
        <p:sp>
          <p:nvSpPr>
            <p:cNvPr id="14" name="文本框 13"/>
            <p:cNvSpPr txBox="1"/>
            <p:nvPr/>
          </p:nvSpPr>
          <p:spPr>
            <a:xfrm>
              <a:off x="5409382" y="3874433"/>
              <a:ext cx="3792869" cy="307777"/>
            </a:xfrm>
            <a:prstGeom prst="rect">
              <a:avLst/>
            </a:prstGeom>
            <a:noFill/>
          </p:spPr>
          <p:txBody>
            <a:bodyPr wrap="square" rtlCol="0">
              <a:spAutoFit/>
            </a:bodyPr>
            <a:lstStyle/>
            <a:p>
              <a:r>
                <a:rPr lang="en-US" altLang="zh-CN" sz="1400" dirty="0">
                  <a:latin typeface="Calibri" panose="020F0502020204030204" pitchFamily="34" charset="0"/>
                  <a:cs typeface="Calibri" panose="020F0502020204030204" pitchFamily="34" charset="0"/>
                </a:rPr>
                <a:t>// the return value of the last </a:t>
              </a:r>
              <a:r>
                <a:rPr lang="en-US" altLang="zh-CN" sz="1400" dirty="0" err="1">
                  <a:latin typeface="Calibri" panose="020F0502020204030204" pitchFamily="34" charset="0"/>
                  <a:cs typeface="Calibri" panose="020F0502020204030204" pitchFamily="34" charset="0"/>
                </a:rPr>
                <a:t>setTimeout</a:t>
              </a:r>
              <a:endParaRPr lang="zh-CN" altLang="en-US" sz="1400" dirty="0">
                <a:latin typeface="Calibri" panose="020F0502020204030204" pitchFamily="34" charset="0"/>
                <a:cs typeface="Calibri" panose="020F0502020204030204" pitchFamily="34" charset="0"/>
              </a:endParaRPr>
            </a:p>
          </p:txBody>
        </p:sp>
        <p:sp>
          <p:nvSpPr>
            <p:cNvPr id="15" name="文本框 14"/>
            <p:cNvSpPr txBox="1"/>
            <p:nvPr/>
          </p:nvSpPr>
          <p:spPr>
            <a:xfrm>
              <a:off x="6376290" y="4100376"/>
              <a:ext cx="3363703" cy="307777"/>
            </a:xfrm>
            <a:prstGeom prst="rect">
              <a:avLst/>
            </a:prstGeom>
            <a:noFill/>
          </p:spPr>
          <p:txBody>
            <a:bodyPr wrap="square" rtlCol="0">
              <a:spAutoFit/>
            </a:bodyPr>
            <a:lstStyle/>
            <a:p>
              <a:r>
                <a:rPr lang="en-US" altLang="zh-CN" sz="1400" dirty="0">
                  <a:latin typeface="Calibri" panose="020F0502020204030204" pitchFamily="34" charset="0"/>
                  <a:cs typeface="Calibri" panose="020F0502020204030204" pitchFamily="34" charset="0"/>
                </a:rPr>
                <a:t>// what first console.log</a:t>
              </a:r>
              <a:r>
                <a:rPr lang="zh-CN" altLang="en-US" sz="1400" dirty="0">
                  <a:latin typeface="Calibri" panose="020F0502020204030204" pitchFamily="34" charset="0"/>
                  <a:cs typeface="Calibri" panose="020F0502020204030204" pitchFamily="34" charset="0"/>
                </a:rPr>
                <a:t> </a:t>
              </a:r>
              <a:r>
                <a:rPr lang="en-US" altLang="zh-CN" sz="1400" dirty="0">
                  <a:latin typeface="Calibri" panose="020F0502020204030204" pitchFamily="34" charset="0"/>
                  <a:cs typeface="Calibri" panose="020F0502020204030204" pitchFamily="34" charset="0"/>
                </a:rPr>
                <a:t>prints</a:t>
              </a:r>
              <a:endParaRPr lang="zh-CN" altLang="en-US" sz="1400" dirty="0">
                <a:latin typeface="Calibri" panose="020F0502020204030204" pitchFamily="34" charset="0"/>
                <a:cs typeface="Calibri" panose="020F0502020204030204" pitchFamily="34" charset="0"/>
              </a:endParaRPr>
            </a:p>
          </p:txBody>
        </p:sp>
        <p:sp>
          <p:nvSpPr>
            <p:cNvPr id="16" name="文本框 15"/>
            <p:cNvSpPr txBox="1"/>
            <p:nvPr/>
          </p:nvSpPr>
          <p:spPr>
            <a:xfrm>
              <a:off x="6389898" y="4334416"/>
              <a:ext cx="3363703" cy="307777"/>
            </a:xfrm>
            <a:prstGeom prst="rect">
              <a:avLst/>
            </a:prstGeom>
            <a:noFill/>
          </p:spPr>
          <p:txBody>
            <a:bodyPr wrap="square" rtlCol="0">
              <a:spAutoFit/>
            </a:bodyPr>
            <a:lstStyle/>
            <a:p>
              <a:r>
                <a:rPr lang="en-US" altLang="zh-CN" sz="1400" dirty="0">
                  <a:latin typeface="Calibri" panose="020F0502020204030204" pitchFamily="34" charset="0"/>
                  <a:cs typeface="Calibri" panose="020F0502020204030204" pitchFamily="34" charset="0"/>
                </a:rPr>
                <a:t>// what second console.log</a:t>
              </a:r>
              <a:r>
                <a:rPr lang="zh-CN" altLang="en-US" sz="1400" dirty="0">
                  <a:latin typeface="Calibri" panose="020F0502020204030204" pitchFamily="34" charset="0"/>
                  <a:cs typeface="Calibri" panose="020F0502020204030204" pitchFamily="34" charset="0"/>
                </a:rPr>
                <a:t> </a:t>
              </a:r>
              <a:r>
                <a:rPr lang="en-US" altLang="zh-CN" sz="1400" dirty="0">
                  <a:latin typeface="Calibri" panose="020F0502020204030204" pitchFamily="34" charset="0"/>
                  <a:cs typeface="Calibri" panose="020F0502020204030204" pitchFamily="34" charset="0"/>
                </a:rPr>
                <a:t>prints</a:t>
              </a:r>
              <a:endParaRPr lang="zh-CN" altLang="en-US" sz="1400" dirty="0">
                <a:latin typeface="Calibri" panose="020F0502020204030204" pitchFamily="34" charset="0"/>
                <a:cs typeface="Calibri" panose="020F0502020204030204" pitchFamily="34" charset="0"/>
              </a:endParaRPr>
            </a:p>
          </p:txBody>
        </p:sp>
        <p:sp>
          <p:nvSpPr>
            <p:cNvPr id="17" name="文本框 16"/>
            <p:cNvSpPr txBox="1"/>
            <p:nvPr/>
          </p:nvSpPr>
          <p:spPr>
            <a:xfrm>
              <a:off x="6389897" y="4547898"/>
              <a:ext cx="3363703" cy="307777"/>
            </a:xfrm>
            <a:prstGeom prst="rect">
              <a:avLst/>
            </a:prstGeom>
            <a:noFill/>
          </p:spPr>
          <p:txBody>
            <a:bodyPr wrap="square" rtlCol="0">
              <a:spAutoFit/>
            </a:bodyPr>
            <a:lstStyle/>
            <a:p>
              <a:r>
                <a:rPr lang="en-US" altLang="zh-CN" sz="1400" dirty="0">
                  <a:latin typeface="Calibri" panose="020F0502020204030204" pitchFamily="34" charset="0"/>
                  <a:cs typeface="Calibri" panose="020F0502020204030204" pitchFamily="34" charset="0"/>
                </a:rPr>
                <a:t>// what third console.log</a:t>
              </a:r>
              <a:r>
                <a:rPr lang="zh-CN" altLang="en-US" sz="1400" dirty="0">
                  <a:latin typeface="Calibri" panose="020F0502020204030204" pitchFamily="34" charset="0"/>
                  <a:cs typeface="Calibri" panose="020F0502020204030204" pitchFamily="34" charset="0"/>
                </a:rPr>
                <a:t> </a:t>
              </a:r>
              <a:r>
                <a:rPr lang="en-US" altLang="zh-CN" sz="1400" dirty="0">
                  <a:latin typeface="Calibri" panose="020F0502020204030204" pitchFamily="34" charset="0"/>
                  <a:cs typeface="Calibri" panose="020F0502020204030204" pitchFamily="34" charset="0"/>
                </a:rPr>
                <a:t>prints</a:t>
              </a:r>
              <a:endParaRPr lang="zh-CN" altLang="en-US" sz="1400" dirty="0">
                <a:latin typeface="Calibri" panose="020F0502020204030204" pitchFamily="34" charset="0"/>
                <a:cs typeface="Calibri" panose="020F0502020204030204" pitchFamily="34" charset="0"/>
              </a:endParaRPr>
            </a:p>
          </p:txBody>
        </p:sp>
        <p:sp>
          <p:nvSpPr>
            <p:cNvPr id="18" name="文本框 17"/>
            <p:cNvSpPr txBox="1"/>
            <p:nvPr/>
          </p:nvSpPr>
          <p:spPr>
            <a:xfrm>
              <a:off x="6411668" y="4781938"/>
              <a:ext cx="3363703" cy="307777"/>
            </a:xfrm>
            <a:prstGeom prst="rect">
              <a:avLst/>
            </a:prstGeom>
            <a:noFill/>
          </p:spPr>
          <p:txBody>
            <a:bodyPr wrap="square" rtlCol="0">
              <a:spAutoFit/>
            </a:bodyPr>
            <a:lstStyle/>
            <a:p>
              <a:r>
                <a:rPr lang="en-US" altLang="zh-CN" sz="1400" dirty="0">
                  <a:latin typeface="Calibri" panose="020F0502020204030204" pitchFamily="34" charset="0"/>
                  <a:cs typeface="Calibri" panose="020F0502020204030204" pitchFamily="34" charset="0"/>
                </a:rPr>
                <a:t>// what fourth console.log</a:t>
              </a:r>
              <a:r>
                <a:rPr lang="zh-CN" altLang="en-US" sz="1400" dirty="0">
                  <a:latin typeface="Calibri" panose="020F0502020204030204" pitchFamily="34" charset="0"/>
                  <a:cs typeface="Calibri" panose="020F0502020204030204" pitchFamily="34" charset="0"/>
                </a:rPr>
                <a:t> </a:t>
              </a:r>
              <a:r>
                <a:rPr lang="en-US" altLang="zh-CN" sz="1400" dirty="0">
                  <a:latin typeface="Calibri" panose="020F0502020204030204" pitchFamily="34" charset="0"/>
                  <a:cs typeface="Calibri" panose="020F0502020204030204" pitchFamily="34" charset="0"/>
                </a:rPr>
                <a:t>prints</a:t>
              </a:r>
              <a:endParaRPr lang="zh-CN" altLang="en-US" sz="1400" dirty="0">
                <a:latin typeface="Calibri" panose="020F0502020204030204" pitchFamily="34" charset="0"/>
                <a:cs typeface="Calibri" panose="020F0502020204030204" pitchFamily="34" charset="0"/>
              </a:endParaRPr>
            </a:p>
          </p:txBody>
        </p:sp>
      </p:grpSp>
      <p:grpSp>
        <p:nvGrpSpPr>
          <p:cNvPr id="23" name="组合 22"/>
          <p:cNvGrpSpPr/>
          <p:nvPr/>
        </p:nvGrpSpPr>
        <p:grpSpPr>
          <a:xfrm>
            <a:off x="4011899" y="5910265"/>
            <a:ext cx="4990945" cy="623785"/>
            <a:chOff x="5076398" y="5704908"/>
            <a:chExt cx="5494564" cy="686729"/>
          </a:xfrm>
        </p:grpSpPr>
        <p:pic>
          <p:nvPicPr>
            <p:cNvPr id="20" name="图片 19"/>
            <p:cNvPicPr>
              <a:picLocks noChangeAspect="1"/>
            </p:cNvPicPr>
            <p:nvPr/>
          </p:nvPicPr>
          <p:blipFill rotWithShape="1">
            <a:blip r:embed="rId5"/>
            <a:srcRect l="449" t="6057" r="2203" b="5462"/>
            <a:stretch/>
          </p:blipFill>
          <p:spPr>
            <a:xfrm>
              <a:off x="5076398" y="5704908"/>
              <a:ext cx="5494564" cy="663494"/>
            </a:xfrm>
            <a:prstGeom prst="rect">
              <a:avLst/>
            </a:prstGeom>
            <a:ln>
              <a:noFill/>
            </a:ln>
            <a:effectLst>
              <a:outerShdw blurRad="190500" algn="tl" rotWithShape="0">
                <a:srgbClr val="000000">
                  <a:alpha val="70000"/>
                </a:srgbClr>
              </a:outerShdw>
            </a:effectLst>
          </p:spPr>
        </p:pic>
        <p:sp>
          <p:nvSpPr>
            <p:cNvPr id="21" name="文本框 20"/>
            <p:cNvSpPr txBox="1"/>
            <p:nvPr/>
          </p:nvSpPr>
          <p:spPr>
            <a:xfrm>
              <a:off x="5765628" y="5849823"/>
              <a:ext cx="3792869" cy="307777"/>
            </a:xfrm>
            <a:prstGeom prst="rect">
              <a:avLst/>
            </a:prstGeom>
            <a:noFill/>
          </p:spPr>
          <p:txBody>
            <a:bodyPr wrap="square" rtlCol="0">
              <a:spAutoFit/>
            </a:bodyPr>
            <a:lstStyle/>
            <a:p>
              <a:r>
                <a:rPr lang="en-US" altLang="zh-CN" sz="1400" dirty="0">
                  <a:latin typeface="Calibri" panose="020F0502020204030204" pitchFamily="34" charset="0"/>
                  <a:cs typeface="Calibri" panose="020F0502020204030204" pitchFamily="34" charset="0"/>
                </a:rPr>
                <a:t>// the return value of x[0]++; </a:t>
              </a:r>
              <a:endParaRPr lang="zh-CN" altLang="en-US" sz="1400" dirty="0">
                <a:latin typeface="Calibri" panose="020F0502020204030204" pitchFamily="34" charset="0"/>
                <a:cs typeface="Calibri" panose="020F0502020204030204" pitchFamily="34" charset="0"/>
              </a:endParaRPr>
            </a:p>
          </p:txBody>
        </p:sp>
        <p:sp>
          <p:nvSpPr>
            <p:cNvPr id="22" name="文本框 21"/>
            <p:cNvSpPr txBox="1"/>
            <p:nvPr/>
          </p:nvSpPr>
          <p:spPr>
            <a:xfrm>
              <a:off x="6611991" y="6083860"/>
              <a:ext cx="3792869" cy="307777"/>
            </a:xfrm>
            <a:prstGeom prst="rect">
              <a:avLst/>
            </a:prstGeom>
            <a:noFill/>
          </p:spPr>
          <p:txBody>
            <a:bodyPr wrap="square" rtlCol="0">
              <a:spAutoFit/>
            </a:bodyPr>
            <a:lstStyle/>
            <a:p>
              <a:r>
                <a:rPr lang="en-US" altLang="zh-CN" sz="1400" dirty="0">
                  <a:latin typeface="Calibri" panose="020F0502020204030204" pitchFamily="34" charset="0"/>
                  <a:cs typeface="Calibri" panose="020F0502020204030204" pitchFamily="34" charset="0"/>
                </a:rPr>
                <a:t>// what console.log prints</a:t>
              </a:r>
              <a:endParaRPr lang="zh-CN" altLang="en-US" sz="1400" dirty="0">
                <a:latin typeface="Calibri" panose="020F0502020204030204" pitchFamily="34" charset="0"/>
                <a:cs typeface="Calibri" panose="020F0502020204030204" pitchFamily="34" charset="0"/>
              </a:endParaRPr>
            </a:p>
          </p:txBody>
        </p:sp>
      </p:grpSp>
      <p:sp>
        <p:nvSpPr>
          <p:cNvPr id="3" name="灯片编号占位符 2"/>
          <p:cNvSpPr>
            <a:spLocks noGrp="1"/>
          </p:cNvSpPr>
          <p:nvPr>
            <p:ph type="sldNum" sz="quarter" idx="12"/>
          </p:nvPr>
        </p:nvSpPr>
        <p:spPr/>
        <p:txBody>
          <a:bodyPr/>
          <a:lstStyle/>
          <a:p>
            <a:fld id="{B624FEA1-8D4F-4C27-B315-433CCAC1694E}" type="slidenum">
              <a:rPr lang="en-US" altLang="zh-CN" kern="0" smtClean="0">
                <a:solidFill>
                  <a:srgbClr val="000000"/>
                </a:solidFill>
              </a:rPr>
              <a:pPr/>
              <a:t>69</a:t>
            </a:fld>
            <a:endParaRPr lang="en-US" altLang="zh-CN" kern="0">
              <a:solidFill>
                <a:srgbClr val="000000"/>
              </a:solidFill>
            </a:endParaRPr>
          </a:p>
        </p:txBody>
      </p:sp>
    </p:spTree>
    <p:extLst>
      <p:ext uri="{BB962C8B-B14F-4D97-AF65-F5344CB8AC3E}">
        <p14:creationId xmlns:p14="http://schemas.microsoft.com/office/powerpoint/2010/main" val="41024594"/>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CFECD4-FA36-4A14-98AB-678C4C32A75D}"/>
              </a:ext>
            </a:extLst>
          </p:cNvPr>
          <p:cNvSpPr>
            <a:spLocks noGrp="1"/>
          </p:cNvSpPr>
          <p:nvPr>
            <p:ph type="title"/>
          </p:nvPr>
        </p:nvSpPr>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Lab Objective</a:t>
            </a:r>
            <a:endParaRPr lang="zh-CN" altLang="en-US" sz="3600"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内容占位符 2">
            <a:extLst>
              <a:ext uri="{FF2B5EF4-FFF2-40B4-BE49-F238E27FC236}">
                <a16:creationId xmlns:a16="http://schemas.microsoft.com/office/drawing/2014/main" id="{ADEE3982-E1FE-4B48-89E7-DD07DCD8D88D}"/>
              </a:ext>
            </a:extLst>
          </p:cNvPr>
          <p:cNvSpPr>
            <a:spLocks noGrp="1"/>
          </p:cNvSpPr>
          <p:nvPr>
            <p:ph idx="1"/>
          </p:nvPr>
        </p:nvSpPr>
        <p:spPr/>
        <p:txBody>
          <a:bodyPr>
            <a:normAutofit/>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Design a </a:t>
            </a:r>
            <a:r>
              <a:rPr lang="en-US" altLang="zh-CN" b="1" dirty="0">
                <a:solidFill>
                  <a:srgbClr val="FF0000"/>
                </a:solidFill>
                <a:latin typeface="Calibri" panose="020F0502020204030204" pitchFamily="34" charset="0"/>
                <a:ea typeface="微软雅黑" panose="020B0503020204020204" pitchFamily="34" charset="-122"/>
                <a:cs typeface="Calibri" panose="020F0502020204030204" pitchFamily="34" charset="0"/>
              </a:rPr>
              <a:t>dynamic</a:t>
            </a:r>
            <a:r>
              <a:rPr lang="en-US" altLang="zh-CN" dirty="0">
                <a:latin typeface="Calibri" panose="020F0502020204030204" pitchFamily="34" charset="0"/>
                <a:ea typeface="微软雅黑" panose="020B0503020204020204" pitchFamily="34" charset="-122"/>
                <a:cs typeface="Calibri" panose="020F0502020204030204" pitchFamily="34" charset="0"/>
              </a:rPr>
              <a:t> webpage of creative expression. Successful completion of this personal artifact needs students to demonstrate their </a:t>
            </a:r>
            <a:r>
              <a:rPr lang="en-US" altLang="zh-CN" b="1" dirty="0">
                <a:solidFill>
                  <a:srgbClr val="FF0000"/>
                </a:solidFill>
                <a:latin typeface="Calibri" panose="020F0502020204030204" pitchFamily="34" charset="0"/>
                <a:ea typeface="微软雅黑" panose="020B0503020204020204" pitchFamily="34" charset="-122"/>
                <a:cs typeface="Calibri" panose="020F0502020204030204" pitchFamily="34" charset="0"/>
              </a:rPr>
              <a:t>self-learning</a:t>
            </a:r>
            <a:r>
              <a:rPr lang="en-US" altLang="zh-CN" dirty="0">
                <a:latin typeface="Calibri" panose="020F0502020204030204" pitchFamily="34" charset="0"/>
                <a:ea typeface="微软雅黑" panose="020B0503020204020204" pitchFamily="34" charset="-122"/>
                <a:cs typeface="Calibri" panose="020F0502020204030204" pitchFamily="34" charset="0"/>
              </a:rPr>
              <a:t> capability.</a:t>
            </a:r>
          </a:p>
          <a:p>
            <a:r>
              <a:rPr lang="en-US" altLang="zh-CN" dirty="0">
                <a:latin typeface="Calibri" panose="020F0502020204030204" pitchFamily="34" charset="0"/>
                <a:ea typeface="微软雅黑" panose="020B0503020204020204" pitchFamily="34" charset="-122"/>
                <a:cs typeface="Calibri" panose="020F0502020204030204" pitchFamily="34" charset="0"/>
              </a:rPr>
              <a:t>Each student needs to produce and show to the class a webpage:  </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A dynamic webpage including </a:t>
            </a:r>
            <a:r>
              <a:rPr lang="en-US" altLang="zh-CN" b="1" dirty="0">
                <a:solidFill>
                  <a:srgbClr val="FF0000"/>
                </a:solidFill>
                <a:latin typeface="Calibri" panose="020F0502020204030204" pitchFamily="34" charset="0"/>
                <a:ea typeface="微软雅黑" panose="020B0503020204020204" pitchFamily="34" charset="-122"/>
                <a:cs typeface="Calibri" panose="020F0502020204030204" pitchFamily="34" charset="0"/>
              </a:rPr>
              <a:t>HTML, CSS, and JavaScript </a:t>
            </a:r>
            <a:r>
              <a:rPr lang="en-US" altLang="zh-CN" dirty="0">
                <a:latin typeface="Calibri" panose="020F0502020204030204" pitchFamily="34" charset="0"/>
                <a:ea typeface="微软雅黑" panose="020B0503020204020204" pitchFamily="34" charset="-122"/>
                <a:cs typeface="Calibri" panose="020F0502020204030204" pitchFamily="34" charset="0"/>
              </a:rPr>
              <a:t>code</a:t>
            </a:r>
          </a:p>
          <a:p>
            <a:pPr lvl="2"/>
            <a:r>
              <a:rPr lang="en-US" altLang="zh-CN" dirty="0">
                <a:latin typeface="Calibri" panose="020F0502020204030204" pitchFamily="34" charset="0"/>
                <a:ea typeface="微软雅黑" panose="020B0503020204020204" pitchFamily="34" charset="-122"/>
                <a:cs typeface="Calibri" panose="020F0502020204030204" pitchFamily="34" charset="0"/>
              </a:rPr>
              <a:t>as</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well</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as</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other</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hyperlinked files,</a:t>
            </a:r>
          </a:p>
          <a:p>
            <a:pPr lvl="2"/>
            <a:r>
              <a:rPr lang="en-US" altLang="zh-CN" dirty="0">
                <a:latin typeface="Calibri" panose="020F0502020204030204" pitchFamily="34" charset="0"/>
                <a:ea typeface="微软雅黑" panose="020B0503020204020204" pitchFamily="34" charset="-122"/>
                <a:cs typeface="Calibri" panose="020F0502020204030204" pitchFamily="34" charset="0"/>
              </a:rPr>
              <a:t>which shows</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your</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b="1" dirty="0">
                <a:solidFill>
                  <a:srgbClr val="FF0000"/>
                </a:solidFill>
                <a:latin typeface="Calibri" panose="020F0502020204030204" pitchFamily="34" charset="0"/>
                <a:ea typeface="微软雅黑" panose="020B0503020204020204" pitchFamily="34" charset="-122"/>
                <a:cs typeface="Calibri" panose="020F0502020204030204" pitchFamily="34" charset="0"/>
              </a:rPr>
              <a:t>creative expression</a:t>
            </a:r>
            <a:endParaRPr lang="zh-CN" altLang="en-US" b="1" dirty="0">
              <a:solidFill>
                <a:srgbClr val="FF0000"/>
              </a:solidFill>
              <a:latin typeface="Calibri" panose="020F0502020204030204" pitchFamily="34" charset="0"/>
              <a:ea typeface="微软雅黑" panose="020B0503020204020204" pitchFamily="34" charset="-122"/>
              <a:cs typeface="Calibri" panose="020F0502020204030204" pitchFamily="34" charset="0"/>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Tree>
    <p:extLst>
      <p:ext uri="{BB962C8B-B14F-4D97-AF65-F5344CB8AC3E}">
        <p14:creationId xmlns:p14="http://schemas.microsoft.com/office/powerpoint/2010/main" val="2754294159"/>
      </p:ext>
    </p:extLst>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JavaScript animation</a:t>
            </a:r>
            <a:endParaRPr lang="en-US" b="1" dirty="0">
              <a:latin typeface="Calibri" panose="020F0502020204030204" pitchFamily="34" charset="0"/>
              <a:ea typeface="微软雅黑" panose="020B0503020204020204" pitchFamily="34" charset="-122"/>
              <a:cs typeface="Calibri" panose="020F0502020204030204" pitchFamily="34" charset="0"/>
            </a:endParaRPr>
          </a:p>
        </p:txBody>
      </p:sp>
      <p:sp>
        <p:nvSpPr>
          <p:cNvPr id="5" name="Content Placeholder 2">
            <a:extLst>
              <a:ext uri="{FF2B5EF4-FFF2-40B4-BE49-F238E27FC236}">
                <a16:creationId xmlns:a16="http://schemas.microsoft.com/office/drawing/2014/main" id="{FE374A91-5687-4790-A58A-36FC48C127B0}"/>
              </a:ext>
            </a:extLst>
          </p:cNvPr>
          <p:cNvSpPr>
            <a:spLocks noGrp="1"/>
          </p:cNvSpPr>
          <p:nvPr>
            <p:ph idx="1"/>
          </p:nvPr>
        </p:nvSpPr>
        <p:spPr>
          <a:xfrm>
            <a:off x="173031" y="1209539"/>
            <a:ext cx="3760376" cy="5535390"/>
          </a:xfrm>
        </p:spPr>
        <p:txBody>
          <a:bodyPr>
            <a:normAutofit/>
          </a:bodyPr>
          <a:lstStyle/>
          <a:p>
            <a:pPr>
              <a:lnSpc>
                <a:spcPct val="110000"/>
              </a:lnSpc>
              <a:spcBef>
                <a:spcPts val="0"/>
              </a:spcBef>
            </a:pPr>
            <a:r>
              <a:rPr lang="en-US" altLang="zh-CN" dirty="0">
                <a:latin typeface="Calibri" panose="020F0502020204030204" pitchFamily="34" charset="0"/>
                <a:ea typeface="微软雅黑" panose="020B0503020204020204" pitchFamily="34" charset="-122"/>
                <a:cs typeface="Calibri" panose="020F0502020204030204" pitchFamily="34" charset="0"/>
              </a:rPr>
              <a:t>Other examples using </a:t>
            </a:r>
            <a:r>
              <a:rPr lang="en-US" altLang="zh-CN" dirty="0" err="1">
                <a:latin typeface="Calibri" panose="020F0502020204030204" pitchFamily="34" charset="0"/>
                <a:ea typeface="微软雅黑" panose="020B0503020204020204" pitchFamily="34" charset="-122"/>
                <a:cs typeface="Calibri" panose="020F0502020204030204" pitchFamily="34" charset="0"/>
              </a:rPr>
              <a:t>setTimeout</a:t>
            </a:r>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pPr lvl="1">
              <a:lnSpc>
                <a:spcPct val="110000"/>
              </a:lnSpc>
              <a:spcBef>
                <a:spcPts val="0"/>
              </a:spcBef>
            </a:pPr>
            <a:r>
              <a:rPr lang="en-US" altLang="zh-CN" dirty="0">
                <a:latin typeface="Calibri" panose="020F0502020204030204" pitchFamily="34" charset="0"/>
                <a:ea typeface="微软雅黑" panose="020B0503020204020204" pitchFamily="34" charset="-122"/>
                <a:cs typeface="Calibri" panose="020F0502020204030204" pitchFamily="34" charset="0"/>
              </a:rPr>
              <a:t>for</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loop</a:t>
            </a:r>
          </a:p>
          <a:p>
            <a:pPr lvl="2">
              <a:lnSpc>
                <a:spcPct val="110000"/>
              </a:lnSpc>
              <a:spcBef>
                <a:spcPts val="0"/>
              </a:spcBef>
            </a:pPr>
            <a:r>
              <a:rPr lang="en-US" altLang="zh-CN" dirty="0">
                <a:latin typeface="Calibri" panose="020F0502020204030204" pitchFamily="34" charset="0"/>
                <a:ea typeface="微软雅黑" panose="020B0503020204020204" pitchFamily="34" charset="-122"/>
                <a:cs typeface="Calibri" panose="020F0502020204030204" pitchFamily="34" charset="0"/>
              </a:rPr>
              <a:t>Tell the browser that the increase function will be executed after 1000ms</a:t>
            </a:r>
          </a:p>
          <a:p>
            <a:pPr lvl="2">
              <a:lnSpc>
                <a:spcPct val="110000"/>
              </a:lnSpc>
              <a:spcBef>
                <a:spcPts val="0"/>
              </a:spcBef>
            </a:pPr>
            <a:r>
              <a:rPr lang="en-US" altLang="zh-CN" dirty="0">
                <a:latin typeface="Calibri" panose="020F0502020204030204" pitchFamily="34" charset="0"/>
                <a:ea typeface="微软雅黑" panose="020B0503020204020204" pitchFamily="34" charset="-122"/>
                <a:cs typeface="Calibri" panose="020F0502020204030204" pitchFamily="34" charset="0"/>
              </a:rPr>
              <a:t>print </a:t>
            </a:r>
            <a:r>
              <a:rPr lang="en-US" altLang="zh-CN" dirty="0" err="1">
                <a:latin typeface="Calibri" panose="020F0502020204030204" pitchFamily="34" charset="0"/>
                <a:ea typeface="微软雅黑" panose="020B0503020204020204" pitchFamily="34" charset="-122"/>
                <a:cs typeface="Calibri" panose="020F0502020204030204" pitchFamily="34" charset="0"/>
              </a:rPr>
              <a:t>ar</a:t>
            </a:r>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pPr lvl="3">
              <a:lnSpc>
                <a:spcPct val="110000"/>
              </a:lnSpc>
              <a:spcBef>
                <a:spcPts val="0"/>
              </a:spcBef>
            </a:pPr>
            <a:r>
              <a:rPr lang="en-US" altLang="zh-CN" dirty="0" err="1">
                <a:latin typeface="Calibri" panose="020F0502020204030204" pitchFamily="34" charset="0"/>
                <a:ea typeface="微软雅黑" panose="020B0503020204020204" pitchFamily="34" charset="-122"/>
                <a:cs typeface="Calibri" panose="020F0502020204030204" pitchFamily="34" charset="0"/>
              </a:rPr>
              <a:t>ar</a:t>
            </a:r>
            <a:r>
              <a:rPr lang="en-US" altLang="zh-CN" dirty="0">
                <a:latin typeface="Calibri" panose="020F0502020204030204" pitchFamily="34" charset="0"/>
                <a:ea typeface="微软雅黑" panose="020B0503020204020204" pitchFamily="34" charset="-122"/>
                <a:cs typeface="Calibri" panose="020F0502020204030204" pitchFamily="34" charset="0"/>
              </a:rPr>
              <a:t> is not changed because increase has not executed</a:t>
            </a:r>
          </a:p>
          <a:p>
            <a:pPr lvl="1">
              <a:lnSpc>
                <a:spcPct val="110000"/>
              </a:lnSpc>
              <a:spcBef>
                <a:spcPts val="0"/>
              </a:spcBef>
            </a:pPr>
            <a:r>
              <a:rPr lang="en-US" altLang="zh-CN" dirty="0">
                <a:latin typeface="Calibri" panose="020F0502020204030204" pitchFamily="34" charset="0"/>
                <a:ea typeface="微软雅黑" panose="020B0503020204020204" pitchFamily="34" charset="-122"/>
                <a:cs typeface="Calibri" panose="020F0502020204030204" pitchFamily="34" charset="0"/>
              </a:rPr>
              <a:t>increase</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function</a:t>
            </a:r>
          </a:p>
          <a:p>
            <a:pPr lvl="2">
              <a:lnSpc>
                <a:spcPct val="110000"/>
              </a:lnSpc>
              <a:spcBef>
                <a:spcPts val="0"/>
              </a:spcBef>
            </a:pPr>
            <a:r>
              <a:rPr lang="en-US" altLang="zh-CN" dirty="0">
                <a:latin typeface="Calibri" panose="020F0502020204030204" pitchFamily="34" charset="0"/>
                <a:ea typeface="微软雅黑" panose="020B0503020204020204" pitchFamily="34" charset="-122"/>
                <a:cs typeface="Calibri" panose="020F0502020204030204" pitchFamily="34" charset="0"/>
              </a:rPr>
              <a:t>execute after 1000ms</a:t>
            </a:r>
          </a:p>
          <a:p>
            <a:pPr lvl="2">
              <a:lnSpc>
                <a:spcPct val="110000"/>
              </a:lnSpc>
              <a:spcBef>
                <a:spcPts val="0"/>
              </a:spcBef>
            </a:pPr>
            <a:r>
              <a:rPr lang="en-US" altLang="zh-CN" dirty="0">
                <a:latin typeface="Calibri" panose="020F0502020204030204" pitchFamily="34" charset="0"/>
                <a:ea typeface="微软雅黑" panose="020B0503020204020204" pitchFamily="34" charset="-122"/>
                <a:cs typeface="Calibri" panose="020F0502020204030204" pitchFamily="34" charset="0"/>
              </a:rPr>
              <a:t>add </a:t>
            </a:r>
            <a:r>
              <a:rPr lang="en-US" altLang="zh-CN" dirty="0" err="1">
                <a:latin typeface="Calibri" panose="020F0502020204030204" pitchFamily="34" charset="0"/>
                <a:ea typeface="微软雅黑" panose="020B0503020204020204" pitchFamily="34" charset="-122"/>
                <a:cs typeface="Calibri" panose="020F0502020204030204" pitchFamily="34" charset="0"/>
              </a:rPr>
              <a:t>ar</a:t>
            </a:r>
            <a:r>
              <a:rPr lang="en-US" altLang="zh-CN" dirty="0">
                <a:latin typeface="Calibri" panose="020F0502020204030204" pitchFamily="34" charset="0"/>
                <a:ea typeface="微软雅黑" panose="020B0503020204020204" pitchFamily="34" charset="-122"/>
                <a:cs typeface="Calibri" panose="020F0502020204030204" pitchFamily="34" charset="0"/>
              </a:rPr>
              <a:t>[0] by 1</a:t>
            </a:r>
          </a:p>
          <a:p>
            <a:pPr lvl="3">
              <a:lnSpc>
                <a:spcPct val="110000"/>
              </a:lnSpc>
              <a:spcBef>
                <a:spcPts val="0"/>
              </a:spcBef>
            </a:pPr>
            <a:r>
              <a:rPr lang="en-US" altLang="zh-CN" dirty="0">
                <a:latin typeface="Calibri" panose="020F0502020204030204" pitchFamily="34" charset="0"/>
                <a:ea typeface="微软雅黑" panose="020B0503020204020204" pitchFamily="34" charset="-122"/>
                <a:cs typeface="Calibri" panose="020F0502020204030204" pitchFamily="34" charset="0"/>
              </a:rPr>
              <a:t>the </a:t>
            </a:r>
            <a:r>
              <a:rPr lang="en-US" altLang="zh-CN" dirty="0" err="1">
                <a:latin typeface="Calibri" panose="020F0502020204030204" pitchFamily="34" charset="0"/>
                <a:ea typeface="微软雅黑" panose="020B0503020204020204" pitchFamily="34" charset="-122"/>
                <a:cs typeface="Calibri" panose="020F0502020204030204" pitchFamily="34" charset="0"/>
              </a:rPr>
              <a:t>ar</a:t>
            </a:r>
            <a:r>
              <a:rPr lang="en-US" altLang="zh-CN" dirty="0">
                <a:latin typeface="Calibri" panose="020F0502020204030204" pitchFamily="34" charset="0"/>
                <a:ea typeface="微软雅黑" panose="020B0503020204020204" pitchFamily="34" charset="-122"/>
                <a:cs typeface="Calibri" panose="020F0502020204030204" pitchFamily="34" charset="0"/>
              </a:rPr>
              <a:t>[0]</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printed in this function is increasing</a:t>
            </a:r>
          </a:p>
        </p:txBody>
      </p:sp>
      <p:pic>
        <p:nvPicPr>
          <p:cNvPr id="3" name="图片 2"/>
          <p:cNvPicPr>
            <a:picLocks noChangeAspect="1"/>
          </p:cNvPicPr>
          <p:nvPr/>
        </p:nvPicPr>
        <p:blipFill rotWithShape="1">
          <a:blip r:embed="rId3"/>
          <a:srcRect t="1207" r="42482"/>
          <a:stretch/>
        </p:blipFill>
        <p:spPr>
          <a:xfrm>
            <a:off x="5981331" y="1752039"/>
            <a:ext cx="2967072" cy="4082385"/>
          </a:xfrm>
          <a:prstGeom prst="rect">
            <a:avLst/>
          </a:prstGeom>
          <a:ln>
            <a:noFill/>
          </a:ln>
          <a:effectLst>
            <a:outerShdw blurRad="190500" algn="tl" rotWithShape="0">
              <a:srgbClr val="000000">
                <a:alpha val="70000"/>
              </a:srgbClr>
            </a:outerShdw>
          </a:effectLst>
        </p:spPr>
      </p:pic>
      <p:sp>
        <p:nvSpPr>
          <p:cNvPr id="24" name="文本框 23"/>
          <p:cNvSpPr txBox="1"/>
          <p:nvPr/>
        </p:nvSpPr>
        <p:spPr>
          <a:xfrm>
            <a:off x="3933407" y="3515070"/>
            <a:ext cx="1600383" cy="523220"/>
          </a:xfrm>
          <a:prstGeom prst="rect">
            <a:avLst/>
          </a:prstGeom>
          <a:noFill/>
        </p:spPr>
        <p:txBody>
          <a:bodyPr wrap="square" rtlCol="0">
            <a:spAutoFit/>
          </a:bodyPr>
          <a:lstStyle/>
          <a:p>
            <a:r>
              <a:rPr lang="en-US" altLang="zh-CN" sz="1400" dirty="0">
                <a:latin typeface="Calibri" panose="020F0502020204030204" pitchFamily="34" charset="0"/>
                <a:cs typeface="Calibri" panose="020F0502020204030204" pitchFamily="34" charset="0"/>
              </a:rPr>
              <a:t>what console.log in for-loop prints</a:t>
            </a:r>
            <a:endParaRPr lang="zh-CN" altLang="en-US" sz="1400" dirty="0">
              <a:latin typeface="Calibri" panose="020F0502020204030204" pitchFamily="34" charset="0"/>
              <a:cs typeface="Calibri" panose="020F0502020204030204" pitchFamily="34" charset="0"/>
            </a:endParaRPr>
          </a:p>
        </p:txBody>
      </p:sp>
      <p:sp>
        <p:nvSpPr>
          <p:cNvPr id="6" name="左大括号 5"/>
          <p:cNvSpPr/>
          <p:nvPr/>
        </p:nvSpPr>
        <p:spPr>
          <a:xfrm>
            <a:off x="5415275" y="3171836"/>
            <a:ext cx="377127" cy="124278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左大括号 24"/>
          <p:cNvSpPr/>
          <p:nvPr/>
        </p:nvSpPr>
        <p:spPr>
          <a:xfrm>
            <a:off x="5415275" y="4509642"/>
            <a:ext cx="377127" cy="124278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文本框 25"/>
          <p:cNvSpPr txBox="1"/>
          <p:nvPr/>
        </p:nvSpPr>
        <p:spPr>
          <a:xfrm>
            <a:off x="4051651" y="4761704"/>
            <a:ext cx="1552187" cy="738664"/>
          </a:xfrm>
          <a:prstGeom prst="rect">
            <a:avLst/>
          </a:prstGeom>
          <a:noFill/>
        </p:spPr>
        <p:txBody>
          <a:bodyPr wrap="square" rtlCol="0">
            <a:spAutoFit/>
          </a:bodyPr>
          <a:lstStyle/>
          <a:p>
            <a:r>
              <a:rPr lang="en-US" altLang="zh-CN" sz="1400" dirty="0">
                <a:latin typeface="Calibri" panose="020F0502020204030204" pitchFamily="34" charset="0"/>
                <a:cs typeface="Calibri" panose="020F0502020204030204" pitchFamily="34" charset="0"/>
              </a:rPr>
              <a:t>what console.log in increase function prints</a:t>
            </a:r>
            <a:endParaRPr lang="zh-CN" altLang="en-US" sz="1400" dirty="0">
              <a:latin typeface="Calibri" panose="020F0502020204030204" pitchFamily="34" charset="0"/>
              <a:cs typeface="Calibri" panose="020F0502020204030204" pitchFamily="34" charset="0"/>
            </a:endParaRPr>
          </a:p>
        </p:txBody>
      </p:sp>
      <p:sp>
        <p:nvSpPr>
          <p:cNvPr id="2" name="灯片编号占位符 1"/>
          <p:cNvSpPr>
            <a:spLocks noGrp="1"/>
          </p:cNvSpPr>
          <p:nvPr>
            <p:ph type="sldNum" sz="quarter" idx="12"/>
          </p:nvPr>
        </p:nvSpPr>
        <p:spPr/>
        <p:txBody>
          <a:bodyPr/>
          <a:lstStyle/>
          <a:p>
            <a:fld id="{B624FEA1-8D4F-4C27-B315-433CCAC1694E}" type="slidenum">
              <a:rPr lang="en-US" altLang="zh-CN" kern="0" smtClean="0">
                <a:solidFill>
                  <a:srgbClr val="000000"/>
                </a:solidFill>
              </a:rPr>
              <a:pPr/>
              <a:t>70</a:t>
            </a:fld>
            <a:endParaRPr lang="en-US" altLang="zh-CN" kern="0">
              <a:solidFill>
                <a:srgbClr val="000000"/>
              </a:solidFill>
            </a:endParaRPr>
          </a:p>
        </p:txBody>
      </p:sp>
    </p:spTree>
    <p:extLst>
      <p:ext uri="{BB962C8B-B14F-4D97-AF65-F5344CB8AC3E}">
        <p14:creationId xmlns:p14="http://schemas.microsoft.com/office/powerpoint/2010/main" val="2797826153"/>
      </p:ext>
    </p:extLst>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altLang="zh-CN" sz="3600" b="1" dirty="0">
                <a:latin typeface="Calibri" panose="020F0502020204030204" pitchFamily="34" charset="0"/>
                <a:ea typeface="微软雅黑" panose="020B0503020204020204" pitchFamily="34" charset="-122"/>
                <a:cs typeface="Calibri" panose="020F0502020204030204" pitchFamily="34" charset="0"/>
              </a:rPr>
              <a:t>Section 3 Outline</a:t>
            </a:r>
            <a:endParaRPr lang="en-US" sz="3600" b="1"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Content Placeholder 2">
            <a:extLst>
              <a:ext uri="{FF2B5EF4-FFF2-40B4-BE49-F238E27FC236}">
                <a16:creationId xmlns:a16="http://schemas.microsoft.com/office/drawing/2014/main" id="{FE374A91-5687-4790-A58A-36FC48C127B0}"/>
              </a:ext>
            </a:extLst>
          </p:cNvPr>
          <p:cNvSpPr>
            <a:spLocks noGrp="1"/>
          </p:cNvSpPr>
          <p:nvPr>
            <p:ph idx="1"/>
          </p:nvPr>
        </p:nvSpPr>
        <p:spPr>
          <a:xfrm>
            <a:off x="251521" y="1343845"/>
            <a:ext cx="7643782" cy="4892809"/>
          </a:xfrm>
        </p:spPr>
        <p:txBody>
          <a:bodyPr>
            <a:normAutofit/>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Add a static clock</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JavaScript Date object</a:t>
            </a:r>
          </a:p>
          <a:p>
            <a:r>
              <a:rPr lang="en-US" altLang="zh-CN" dirty="0">
                <a:latin typeface="Calibri" panose="020F0502020204030204" pitchFamily="34" charset="0"/>
                <a:ea typeface="微软雅黑" panose="020B0503020204020204" pitchFamily="34" charset="-122"/>
                <a:cs typeface="Calibri" panose="020F0502020204030204" pitchFamily="34" charset="0"/>
              </a:rPr>
              <a:t>Make the clock dynamic</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JavaScript Animation</a:t>
            </a:r>
          </a:p>
          <a:p>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Debug</a:t>
            </a:r>
          </a:p>
          <a:p>
            <a:pPr lvl="1"/>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console.log function</a:t>
            </a:r>
          </a:p>
          <a:p>
            <a:r>
              <a:rPr lang="en-US" altLang="zh-CN" dirty="0">
                <a:latin typeface="Calibri" panose="020F0502020204030204" pitchFamily="34" charset="0"/>
                <a:ea typeface="微软雅黑" panose="020B0503020204020204" pitchFamily="34" charset="-122"/>
                <a:cs typeface="Calibri" panose="020F0502020204030204" pitchFamily="34" charset="0"/>
              </a:rPr>
              <a:t>Compare JS with Go </a:t>
            </a:r>
          </a:p>
        </p:txBody>
      </p:sp>
      <p:sp>
        <p:nvSpPr>
          <p:cNvPr id="4" name="灯片编号占位符 3"/>
          <p:cNvSpPr>
            <a:spLocks noGrp="1"/>
          </p:cNvSpPr>
          <p:nvPr>
            <p:ph type="sldNum" sz="quarter" idx="12"/>
          </p:nvPr>
        </p:nvSpPr>
        <p:spPr/>
        <p:txBody>
          <a:bodyPr/>
          <a:lstStyle/>
          <a:p>
            <a:fld id="{B624FEA1-8D4F-4C27-B315-433CCAC1694E}" type="slidenum">
              <a:rPr lang="en-US" altLang="zh-CN" kern="0" smtClean="0">
                <a:solidFill>
                  <a:srgbClr val="000000"/>
                </a:solidFill>
              </a:rPr>
              <a:pPr/>
              <a:t>71</a:t>
            </a:fld>
            <a:endParaRPr lang="en-US" altLang="zh-CN" kern="0">
              <a:solidFill>
                <a:srgbClr val="000000"/>
              </a:solidFill>
            </a:endParaRPr>
          </a:p>
        </p:txBody>
      </p:sp>
    </p:spTree>
    <p:extLst>
      <p:ext uri="{BB962C8B-B14F-4D97-AF65-F5344CB8AC3E}">
        <p14:creationId xmlns:p14="http://schemas.microsoft.com/office/powerpoint/2010/main" val="386237090"/>
      </p:ext>
    </p:extLst>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sz="3600" b="1" dirty="0">
                <a:latin typeface="Calibri" panose="020F0502020204030204" pitchFamily="34" charset="0"/>
                <a:ea typeface="微软雅黑" panose="020B0503020204020204" pitchFamily="34" charset="-122"/>
                <a:cs typeface="Calibri" panose="020F0502020204030204" pitchFamily="34" charset="0"/>
              </a:rPr>
              <a:t>Console</a:t>
            </a:r>
          </a:p>
        </p:txBody>
      </p:sp>
      <p:sp>
        <p:nvSpPr>
          <p:cNvPr id="3" name="Content Placeholder 2">
            <a:extLst>
              <a:ext uri="{FF2B5EF4-FFF2-40B4-BE49-F238E27FC236}">
                <a16:creationId xmlns:a16="http://schemas.microsoft.com/office/drawing/2014/main" id="{FE374A91-5687-4790-A58A-36FC48C127B0}"/>
              </a:ext>
            </a:extLst>
          </p:cNvPr>
          <p:cNvSpPr>
            <a:spLocks noGrp="1"/>
          </p:cNvSpPr>
          <p:nvPr>
            <p:ph idx="1"/>
          </p:nvPr>
        </p:nvSpPr>
        <p:spPr>
          <a:xfrm>
            <a:off x="179438" y="1462331"/>
            <a:ext cx="8785051" cy="1870804"/>
          </a:xfrm>
        </p:spPr>
        <p:txBody>
          <a:bodyPr>
            <a:normAutofit fontScale="92500"/>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Each browser has a </a:t>
            </a:r>
            <a:r>
              <a:rPr lang="en-US" altLang="zh-CN" b="1" dirty="0">
                <a:solidFill>
                  <a:srgbClr val="FF0000"/>
                </a:solidFill>
                <a:latin typeface="Calibri" panose="020F0502020204030204" pitchFamily="34" charset="0"/>
                <a:ea typeface="微软雅黑" panose="020B0503020204020204" pitchFamily="34" charset="-122"/>
                <a:cs typeface="Calibri" panose="020F0502020204030204" pitchFamily="34" charset="0"/>
              </a:rPr>
              <a:t>console</a:t>
            </a:r>
            <a:r>
              <a:rPr lang="en-US" altLang="zh-CN" dirty="0">
                <a:latin typeface="Calibri" panose="020F0502020204030204" pitchFamily="34" charset="0"/>
                <a:ea typeface="微软雅黑" panose="020B0503020204020204" pitchFamily="34" charset="-122"/>
                <a:cs typeface="Calibri" panose="020F0502020204030204" pitchFamily="34" charset="0"/>
              </a:rPr>
              <a:t>, which is similar to terminal.</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Console is the </a:t>
            </a:r>
            <a:r>
              <a:rPr lang="en-US" altLang="zh-CN" dirty="0" err="1">
                <a:latin typeface="Calibri" panose="020F0502020204030204" pitchFamily="34" charset="0"/>
                <a:ea typeface="微软雅黑" panose="020B0503020204020204" pitchFamily="34" charset="-122"/>
                <a:cs typeface="Calibri" panose="020F0502020204030204" pitchFamily="34" charset="0"/>
              </a:rPr>
              <a:t>StdIn</a:t>
            </a:r>
            <a:r>
              <a:rPr lang="en-US" altLang="zh-CN" dirty="0">
                <a:latin typeface="Calibri" panose="020F0502020204030204" pitchFamily="34" charset="0"/>
                <a:ea typeface="微软雅黑" panose="020B0503020204020204" pitchFamily="34" charset="-122"/>
                <a:cs typeface="Calibri" panose="020F0502020204030204" pitchFamily="34" charset="0"/>
              </a:rPr>
              <a:t>, </a:t>
            </a:r>
            <a:r>
              <a:rPr lang="en-US" altLang="zh-CN" dirty="0" err="1">
                <a:latin typeface="Calibri" panose="020F0502020204030204" pitchFamily="34" charset="0"/>
                <a:ea typeface="微软雅黑" panose="020B0503020204020204" pitchFamily="34" charset="-122"/>
                <a:cs typeface="Calibri" panose="020F0502020204030204" pitchFamily="34" charset="0"/>
              </a:rPr>
              <a:t>StdOut</a:t>
            </a:r>
            <a:r>
              <a:rPr lang="en-US" altLang="zh-CN" dirty="0">
                <a:latin typeface="Calibri" panose="020F0502020204030204" pitchFamily="34" charset="0"/>
                <a:ea typeface="微软雅黑" panose="020B0503020204020204" pitchFamily="34" charset="-122"/>
                <a:cs typeface="Calibri" panose="020F0502020204030204" pitchFamily="34" charset="0"/>
              </a:rPr>
              <a:t> and </a:t>
            </a:r>
            <a:r>
              <a:rPr lang="en-US" altLang="zh-CN" dirty="0" err="1">
                <a:latin typeface="Calibri" panose="020F0502020204030204" pitchFamily="34" charset="0"/>
                <a:ea typeface="微软雅黑" panose="020B0503020204020204" pitchFamily="34" charset="-122"/>
                <a:cs typeface="Calibri" panose="020F0502020204030204" pitchFamily="34" charset="0"/>
              </a:rPr>
              <a:t>StdErr</a:t>
            </a:r>
            <a:r>
              <a:rPr lang="en-US" altLang="zh-CN" dirty="0">
                <a:latin typeface="Calibri" panose="020F0502020204030204" pitchFamily="34" charset="0"/>
                <a:ea typeface="微软雅黑" panose="020B0503020204020204" pitchFamily="34" charset="-122"/>
                <a:cs typeface="Calibri" panose="020F0502020204030204" pitchFamily="34" charset="0"/>
              </a:rPr>
              <a:t> when you are debugging</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You can execute JS statements directly in console without an html file</a:t>
            </a:r>
          </a:p>
          <a:p>
            <a:r>
              <a:rPr lang="en-US" altLang="zh-CN" dirty="0">
                <a:latin typeface="Calibri" panose="020F0502020204030204" pitchFamily="34" charset="0"/>
                <a:ea typeface="微软雅黑" panose="020B0503020204020204" pitchFamily="34" charset="-122"/>
                <a:cs typeface="Calibri" panose="020F0502020204030204" pitchFamily="34" charset="0"/>
              </a:rPr>
              <a:t>Open a browser and press </a:t>
            </a:r>
            <a:r>
              <a:rPr lang="en-US" altLang="zh-CN" b="1" dirty="0">
                <a:solidFill>
                  <a:srgbClr val="FF0000"/>
                </a:solidFill>
                <a:latin typeface="Calibri" panose="020F0502020204030204" pitchFamily="34" charset="0"/>
                <a:ea typeface="微软雅黑" panose="020B0503020204020204" pitchFamily="34" charset="-122"/>
                <a:cs typeface="Calibri" panose="020F0502020204030204" pitchFamily="34" charset="0"/>
              </a:rPr>
              <a:t>F12</a:t>
            </a:r>
            <a:r>
              <a:rPr lang="en-US" altLang="zh-CN" dirty="0">
                <a:latin typeface="Calibri" panose="020F0502020204030204" pitchFamily="34" charset="0"/>
                <a:ea typeface="微软雅黑" panose="020B0503020204020204" pitchFamily="34" charset="-122"/>
                <a:cs typeface="Calibri" panose="020F0502020204030204" pitchFamily="34" charset="0"/>
              </a:rPr>
              <a:t>. The console can be opened.</a:t>
            </a:r>
          </a:p>
          <a:p>
            <a:endParaRPr lang="en-US" altLang="zh-CN" dirty="0">
              <a:latin typeface="Calibri" panose="020F0502020204030204" pitchFamily="34" charset="0"/>
              <a:ea typeface="微软雅黑" panose="020B0503020204020204" pitchFamily="34" charset="-122"/>
              <a:cs typeface="Calibri" panose="020F0502020204030204" pitchFamily="34" charset="0"/>
            </a:endParaRPr>
          </a:p>
        </p:txBody>
      </p:sp>
      <p:sp>
        <p:nvSpPr>
          <p:cNvPr id="4" name="灯片编号占位符 3"/>
          <p:cNvSpPr>
            <a:spLocks noGrp="1"/>
          </p:cNvSpPr>
          <p:nvPr>
            <p:ph type="sldNum" sz="quarter" idx="12"/>
          </p:nvPr>
        </p:nvSpPr>
        <p:spPr/>
        <p:txBody>
          <a:bodyPr/>
          <a:lstStyle/>
          <a:p>
            <a:fld id="{B624FEA1-8D4F-4C27-B315-433CCAC1694E}" type="slidenum">
              <a:rPr lang="en-US" altLang="zh-CN" kern="0" smtClean="0">
                <a:solidFill>
                  <a:srgbClr val="000000"/>
                </a:solidFill>
              </a:rPr>
              <a:pPr/>
              <a:t>72</a:t>
            </a:fld>
            <a:endParaRPr lang="en-US" altLang="zh-CN" kern="0">
              <a:solidFill>
                <a:srgbClr val="000000"/>
              </a:solidFill>
            </a:endParaRPr>
          </a:p>
        </p:txBody>
      </p:sp>
      <p:pic>
        <p:nvPicPr>
          <p:cNvPr id="5" name="图片 4"/>
          <p:cNvPicPr>
            <a:picLocks noChangeAspect="1"/>
          </p:cNvPicPr>
          <p:nvPr/>
        </p:nvPicPr>
        <p:blipFill>
          <a:blip r:embed="rId3"/>
          <a:stretch>
            <a:fillRect/>
          </a:stretch>
        </p:blipFill>
        <p:spPr>
          <a:xfrm>
            <a:off x="1403544" y="3333135"/>
            <a:ext cx="6160190" cy="3272601"/>
          </a:xfrm>
          <a:prstGeom prst="rect">
            <a:avLst/>
          </a:prstGeom>
        </p:spPr>
      </p:pic>
      <p:sp>
        <p:nvSpPr>
          <p:cNvPr id="6" name="矩形 5"/>
          <p:cNvSpPr/>
          <p:nvPr/>
        </p:nvSpPr>
        <p:spPr>
          <a:xfrm>
            <a:off x="5338916" y="4277032"/>
            <a:ext cx="2224818" cy="223192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5919118" y="5392993"/>
            <a:ext cx="1563329" cy="461665"/>
          </a:xfrm>
          <a:prstGeom prst="rect">
            <a:avLst/>
          </a:prstGeom>
          <a:noFill/>
        </p:spPr>
        <p:txBody>
          <a:bodyPr wrap="square" rtlCol="0">
            <a:spAutoFit/>
          </a:bodyPr>
          <a:lstStyle/>
          <a:p>
            <a:r>
              <a:rPr lang="en-US" altLang="zh-CN" sz="2400" dirty="0">
                <a:solidFill>
                  <a:srgbClr val="FF0000"/>
                </a:solidFill>
                <a:latin typeface="Calibri" panose="020F0502020204030204" pitchFamily="34" charset="0"/>
                <a:cs typeface="Calibri" panose="020F0502020204030204" pitchFamily="34" charset="0"/>
              </a:rPr>
              <a:t>console</a:t>
            </a:r>
            <a:endParaRPr lang="zh-CN" altLang="en-US" sz="2400" dirty="0">
              <a:solidFill>
                <a:srgbClr val="FF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73367689"/>
      </p:ext>
    </p:extLst>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altLang="zh-CN" sz="3600" b="1" dirty="0">
                <a:latin typeface="Calibri" panose="020F0502020204030204" pitchFamily="34" charset="0"/>
                <a:ea typeface="微软雅黑" panose="020B0503020204020204" pitchFamily="34" charset="-122"/>
                <a:cs typeface="Calibri" panose="020F0502020204030204" pitchFamily="34" charset="0"/>
              </a:rPr>
              <a:t>Debug:   console.log function</a:t>
            </a:r>
            <a:endParaRPr lang="en-US" sz="3600" b="1"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Content Placeholder 2">
            <a:extLst>
              <a:ext uri="{FF2B5EF4-FFF2-40B4-BE49-F238E27FC236}">
                <a16:creationId xmlns:a16="http://schemas.microsoft.com/office/drawing/2014/main" id="{FE374A91-5687-4790-A58A-36FC48C127B0}"/>
              </a:ext>
            </a:extLst>
          </p:cNvPr>
          <p:cNvSpPr>
            <a:spLocks noGrp="1"/>
          </p:cNvSpPr>
          <p:nvPr>
            <p:ph idx="1"/>
          </p:nvPr>
        </p:nvSpPr>
        <p:spPr>
          <a:xfrm>
            <a:off x="251521" y="1376056"/>
            <a:ext cx="8813821" cy="4636633"/>
          </a:xfrm>
        </p:spPr>
        <p:txBody>
          <a:bodyPr>
            <a:normAutofit lnSpcReduction="10000"/>
          </a:bodyPr>
          <a:lstStyle/>
          <a:p>
            <a:r>
              <a:rPr lang="en-US" altLang="zh-CN" sz="2400" dirty="0">
                <a:latin typeface="Calibri" panose="020F0502020204030204" pitchFamily="34" charset="0"/>
                <a:ea typeface="微软雅黑" panose="020B0503020204020204" pitchFamily="34" charset="-122"/>
                <a:cs typeface="Calibri" panose="020F0502020204030204" pitchFamily="34" charset="0"/>
              </a:rPr>
              <a:t>Thanks to the function, Tom can tackle all the bugs in his webpage:  </a:t>
            </a:r>
          </a:p>
          <a:p>
            <a:r>
              <a:rPr lang="en-US" altLang="zh-CN" sz="2400" dirty="0">
                <a:latin typeface="Calibri" panose="020F0502020204030204" pitchFamily="34" charset="0"/>
                <a:ea typeface="微软雅黑" panose="020B0503020204020204" pitchFamily="34" charset="-122"/>
                <a:cs typeface="Calibri" panose="020F0502020204030204" pitchFamily="34" charset="0"/>
              </a:rPr>
              <a:t>console.log can print an object</a:t>
            </a:r>
          </a:p>
          <a:p>
            <a:pPr lvl="1"/>
            <a:r>
              <a:rPr lang="en-US" altLang="zh-CN" sz="2000" dirty="0">
                <a:latin typeface="Calibri" panose="020F0502020204030204" pitchFamily="34" charset="0"/>
                <a:ea typeface="微软雅黑" panose="020B0503020204020204" pitchFamily="34" charset="-122"/>
                <a:cs typeface="Calibri" panose="020F0502020204030204" pitchFamily="34" charset="0"/>
              </a:rPr>
              <a:t>can print the information of an object (methods, properties</a:t>
            </a:r>
            <a:r>
              <a:rPr lang="zh-CN" altLang="en-US" sz="2000" dirty="0">
                <a:latin typeface="Calibri" panose="020F0502020204030204" pitchFamily="34" charset="0"/>
                <a:ea typeface="微软雅黑" panose="020B0503020204020204" pitchFamily="34" charset="-122"/>
                <a:cs typeface="Calibri" panose="020F0502020204030204" pitchFamily="34" charset="0"/>
              </a:rPr>
              <a:t>）</a:t>
            </a:r>
            <a:endParaRPr lang="en-US" altLang="zh-CN" sz="2000" dirty="0">
              <a:latin typeface="Calibri" panose="020F0502020204030204" pitchFamily="34" charset="0"/>
              <a:ea typeface="微软雅黑" panose="020B0503020204020204" pitchFamily="34" charset="-122"/>
              <a:cs typeface="Calibri" panose="020F0502020204030204" pitchFamily="34" charset="0"/>
            </a:endParaRPr>
          </a:p>
          <a:p>
            <a:pPr lvl="1"/>
            <a:r>
              <a:rPr lang="en-US" altLang="zh-CN" sz="2000" dirty="0">
                <a:latin typeface="Calibri" panose="020F0502020204030204" pitchFamily="34" charset="0"/>
                <a:ea typeface="微软雅黑" panose="020B0503020204020204" pitchFamily="34" charset="-122"/>
                <a:cs typeface="Calibri" panose="020F0502020204030204" pitchFamily="34" charset="0"/>
              </a:rPr>
              <a:t>the returned value of many JS build-in functions is an object</a:t>
            </a:r>
          </a:p>
          <a:p>
            <a:pPr lvl="1"/>
            <a:r>
              <a:rPr lang="en-US" altLang="zh-CN" sz="2000" dirty="0">
                <a:latin typeface="Calibri" panose="020F0502020204030204" pitchFamily="34" charset="0"/>
                <a:ea typeface="微软雅黑" panose="020B0503020204020204" pitchFamily="34" charset="-122"/>
                <a:cs typeface="Calibri" panose="020F0502020204030204" pitchFamily="34" charset="0"/>
              </a:rPr>
              <a:t>when you are not sure the returned value of a function, print it with console.log.</a:t>
            </a:r>
          </a:p>
          <a:p>
            <a:r>
              <a:rPr lang="en-US" altLang="zh-CN" sz="2400" dirty="0">
                <a:latin typeface="Calibri" panose="020F0502020204030204" pitchFamily="34" charset="0"/>
                <a:ea typeface="微软雅黑" panose="020B0503020204020204" pitchFamily="34" charset="-122"/>
                <a:cs typeface="Calibri" panose="020F0502020204030204" pitchFamily="34" charset="0"/>
              </a:rPr>
              <a:t>The console can execute the JS statements user enters.</a:t>
            </a:r>
          </a:p>
          <a:p>
            <a:r>
              <a:rPr lang="en-US" altLang="zh-CN" sz="2400" dirty="0">
                <a:latin typeface="Calibri" panose="020F0502020204030204" pitchFamily="34" charset="0"/>
                <a:ea typeface="微软雅黑" panose="020B0503020204020204" pitchFamily="34" charset="-122"/>
                <a:cs typeface="Calibri" panose="020F0502020204030204" pitchFamily="34" charset="0"/>
              </a:rPr>
              <a:t>Type the following code on console, press Enter, and see what the console outputs:  </a:t>
            </a:r>
          </a:p>
          <a:p>
            <a:pPr lvl="1"/>
            <a:r>
              <a:rPr lang="en-US" altLang="zh-CN" sz="2000" dirty="0" err="1">
                <a:latin typeface="Calibri" panose="020F0502020204030204" pitchFamily="34" charset="0"/>
                <a:ea typeface="微软雅黑" panose="020B0503020204020204" pitchFamily="34" charset="-122"/>
                <a:cs typeface="Calibri" panose="020F0502020204030204" pitchFamily="34" charset="0"/>
              </a:rPr>
              <a:t>var</a:t>
            </a:r>
            <a:r>
              <a:rPr lang="en-US" altLang="zh-CN" sz="2000" dirty="0">
                <a:latin typeface="Calibri" panose="020F0502020204030204" pitchFamily="34" charset="0"/>
                <a:ea typeface="微软雅黑" panose="020B0503020204020204" pitchFamily="34" charset="-122"/>
                <a:cs typeface="Calibri" panose="020F0502020204030204" pitchFamily="34" charset="0"/>
              </a:rPr>
              <a:t> </a:t>
            </a:r>
            <a:r>
              <a:rPr lang="en-US" altLang="zh-CN" sz="2000" dirty="0" err="1">
                <a:latin typeface="Calibri" panose="020F0502020204030204" pitchFamily="34" charset="0"/>
                <a:ea typeface="微软雅黑" panose="020B0503020204020204" pitchFamily="34" charset="-122"/>
                <a:cs typeface="Calibri" panose="020F0502020204030204" pitchFamily="34" charset="0"/>
              </a:rPr>
              <a:t>ar</a:t>
            </a:r>
            <a:r>
              <a:rPr lang="en-US" altLang="zh-CN" sz="2000" dirty="0">
                <a:latin typeface="Calibri" panose="020F0502020204030204" pitchFamily="34" charset="0"/>
                <a:ea typeface="微软雅黑" panose="020B0503020204020204" pitchFamily="34" charset="-122"/>
                <a:cs typeface="Calibri" panose="020F0502020204030204" pitchFamily="34" charset="0"/>
              </a:rPr>
              <a:t> = ["a", "b", "c"];</a:t>
            </a:r>
          </a:p>
          <a:p>
            <a:pPr lvl="1"/>
            <a:r>
              <a:rPr lang="en-US" altLang="zh-CN" sz="2000" dirty="0">
                <a:latin typeface="Calibri" panose="020F0502020204030204" pitchFamily="34" charset="0"/>
                <a:ea typeface="微软雅黑" panose="020B0503020204020204" pitchFamily="34" charset="-122"/>
                <a:cs typeface="Calibri" panose="020F0502020204030204" pitchFamily="34" charset="0"/>
              </a:rPr>
              <a:t>console.log(</a:t>
            </a:r>
            <a:r>
              <a:rPr lang="en-US" altLang="zh-CN" sz="2000" dirty="0" err="1">
                <a:latin typeface="Calibri" panose="020F0502020204030204" pitchFamily="34" charset="0"/>
                <a:ea typeface="微软雅黑" panose="020B0503020204020204" pitchFamily="34" charset="-122"/>
                <a:cs typeface="Calibri" panose="020F0502020204030204" pitchFamily="34" charset="0"/>
              </a:rPr>
              <a:t>ar</a:t>
            </a:r>
            <a:r>
              <a:rPr lang="en-US" altLang="zh-CN" sz="2000" dirty="0">
                <a:latin typeface="Calibri" panose="020F0502020204030204" pitchFamily="34" charset="0"/>
                <a:ea typeface="微软雅黑" panose="020B0503020204020204" pitchFamily="34" charset="-122"/>
                <a:cs typeface="Calibri" panose="020F0502020204030204" pitchFamily="34" charset="0"/>
              </a:rPr>
              <a:t>); </a:t>
            </a:r>
          </a:p>
          <a:p>
            <a:pPr lvl="1"/>
            <a:r>
              <a:rPr lang="en-US" altLang="zh-CN" sz="2000" dirty="0">
                <a:latin typeface="Calibri" panose="020F0502020204030204" pitchFamily="34" charset="0"/>
                <a:ea typeface="微软雅黑" panose="020B0503020204020204" pitchFamily="34" charset="-122"/>
                <a:cs typeface="Calibri" panose="020F0502020204030204" pitchFamily="34" charset="0"/>
              </a:rPr>
              <a:t>The picture uses Chrome</a:t>
            </a:r>
          </a:p>
        </p:txBody>
      </p:sp>
      <p:pic>
        <p:nvPicPr>
          <p:cNvPr id="6" name="图片 5"/>
          <p:cNvPicPr>
            <a:picLocks noChangeAspect="1"/>
          </p:cNvPicPr>
          <p:nvPr/>
        </p:nvPicPr>
        <p:blipFill rotWithShape="1">
          <a:blip r:embed="rId3"/>
          <a:srcRect l="3331" b="7293"/>
          <a:stretch/>
        </p:blipFill>
        <p:spPr>
          <a:xfrm>
            <a:off x="6185773" y="4743450"/>
            <a:ext cx="2778716" cy="2114550"/>
          </a:xfrm>
          <a:prstGeom prst="rect">
            <a:avLst/>
          </a:prstGeom>
        </p:spPr>
      </p:pic>
      <p:sp>
        <p:nvSpPr>
          <p:cNvPr id="4" name="灯片编号占位符 3"/>
          <p:cNvSpPr>
            <a:spLocks noGrp="1"/>
          </p:cNvSpPr>
          <p:nvPr>
            <p:ph type="sldNum" sz="quarter" idx="12"/>
          </p:nvPr>
        </p:nvSpPr>
        <p:spPr/>
        <p:txBody>
          <a:bodyPr/>
          <a:lstStyle/>
          <a:p>
            <a:fld id="{B624FEA1-8D4F-4C27-B315-433CCAC1694E}" type="slidenum">
              <a:rPr lang="en-US" altLang="zh-CN" kern="0" smtClean="0">
                <a:solidFill>
                  <a:srgbClr val="000000"/>
                </a:solidFill>
              </a:rPr>
              <a:pPr/>
              <a:t>73</a:t>
            </a:fld>
            <a:endParaRPr lang="en-US" altLang="zh-CN" kern="0">
              <a:solidFill>
                <a:srgbClr val="000000"/>
              </a:solidFill>
            </a:endParaRPr>
          </a:p>
        </p:txBody>
      </p:sp>
    </p:spTree>
    <p:extLst>
      <p:ext uri="{BB962C8B-B14F-4D97-AF65-F5344CB8AC3E}">
        <p14:creationId xmlns:p14="http://schemas.microsoft.com/office/powerpoint/2010/main" val="4201399768"/>
      </p:ext>
    </p:extLst>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0" y="676118"/>
            <a:ext cx="7259023" cy="996170"/>
          </a:xfrm>
          <a:prstGeom prst="rect">
            <a:avLst/>
          </a:prstGeom>
        </p:spPr>
        <p:txBody>
          <a:bodyPr wrap="square">
            <a:spAutoFit/>
          </a:bodyPr>
          <a:lstStyle/>
          <a:p>
            <a:pPr marL="228600" indent="-228600">
              <a:lnSpc>
                <a:spcPct val="90000"/>
              </a:lnSpc>
              <a:spcBef>
                <a:spcPts val="1000"/>
              </a:spcBef>
              <a:buFont typeface="Arial" panose="020B0604020202020204" pitchFamily="34" charset="0"/>
              <a:buChar char="•"/>
              <a:defRPr/>
            </a:pPr>
            <a:endParaRPr lang="en-US" altLang="zh-CN" sz="2800" dirty="0">
              <a:solidFill>
                <a:prstClr val="black"/>
              </a:solidFill>
              <a:latin typeface="Calibri" panose="020F0502020204030204" pitchFamily="34" charset="0"/>
              <a:ea typeface="微软雅黑" panose="020B0503020204020204" pitchFamily="34" charset="-122"/>
              <a:cs typeface="Calibri" panose="020F0502020204030204" pitchFamily="34" charset="0"/>
            </a:endParaRPr>
          </a:p>
          <a:p>
            <a:pPr marL="228600" indent="-228600">
              <a:lnSpc>
                <a:spcPct val="90000"/>
              </a:lnSpc>
              <a:spcBef>
                <a:spcPts val="1000"/>
              </a:spcBef>
              <a:buFont typeface="Arial" panose="020B0604020202020204" pitchFamily="34" charset="0"/>
              <a:buChar char="•"/>
              <a:defRPr/>
            </a:pPr>
            <a:r>
              <a:rPr lang="en-US" altLang="zh-CN" sz="2800" dirty="0">
                <a:solidFill>
                  <a:prstClr val="black"/>
                </a:solidFill>
                <a:latin typeface="Calibri" panose="020F0502020204030204" pitchFamily="34" charset="0"/>
                <a:ea typeface="微软雅黑" panose="020B0503020204020204" pitchFamily="34" charset="-122"/>
                <a:cs typeface="Calibri" panose="020F0502020204030204" pitchFamily="34" charset="0"/>
              </a:rPr>
              <a:t>See the return value of a function</a:t>
            </a:r>
          </a:p>
        </p:txBody>
      </p:sp>
      <p:sp>
        <p:nvSpPr>
          <p:cNvPr id="14" name="矩形 13"/>
          <p:cNvSpPr/>
          <p:nvPr/>
        </p:nvSpPr>
        <p:spPr>
          <a:xfrm>
            <a:off x="325119" y="1759757"/>
            <a:ext cx="5525075" cy="707886"/>
          </a:xfrm>
          <a:prstGeom prst="rect">
            <a:avLst/>
          </a:prstGeom>
          <a:ln>
            <a:solidFill>
              <a:schemeClr val="accent1"/>
            </a:solidFill>
          </a:ln>
        </p:spPr>
        <p:txBody>
          <a:bodyPr wrap="square">
            <a:spAutoFit/>
          </a:bodyPr>
          <a:lstStyle/>
          <a:p>
            <a:r>
              <a:rPr lang="en-US" altLang="zh-CN" sz="2000" dirty="0" err="1">
                <a:latin typeface="Calibri" panose="020F0502020204030204" pitchFamily="34" charset="0"/>
                <a:ea typeface="微软雅黑" panose="020B0503020204020204" pitchFamily="34" charset="-122"/>
                <a:cs typeface="Calibri" panose="020F0502020204030204" pitchFamily="34" charset="0"/>
              </a:rPr>
              <a:t>var</a:t>
            </a:r>
            <a:r>
              <a:rPr lang="en-US" altLang="zh-CN" sz="2000" dirty="0">
                <a:latin typeface="Calibri" panose="020F0502020204030204" pitchFamily="34" charset="0"/>
                <a:ea typeface="微软雅黑" panose="020B0503020204020204" pitchFamily="34" charset="-122"/>
                <a:cs typeface="Calibri" panose="020F0502020204030204" pitchFamily="34" charset="0"/>
              </a:rPr>
              <a:t> options =</a:t>
            </a:r>
            <a:r>
              <a:rPr lang="en-US" altLang="zh-CN" sz="2000" dirty="0" err="1">
                <a:latin typeface="Calibri" panose="020F0502020204030204" pitchFamily="34" charset="0"/>
                <a:ea typeface="微软雅黑" panose="020B0503020204020204" pitchFamily="34" charset="-122"/>
                <a:cs typeface="Calibri" panose="020F0502020204030204" pitchFamily="34" charset="0"/>
              </a:rPr>
              <a:t>document.getElementsByName</a:t>
            </a:r>
            <a:r>
              <a:rPr lang="en-US" altLang="zh-CN" sz="2000" dirty="0">
                <a:latin typeface="Calibri" panose="020F0502020204030204" pitchFamily="34" charset="0"/>
                <a:ea typeface="微软雅黑" panose="020B0503020204020204" pitchFamily="34" charset="-122"/>
                <a:cs typeface="Calibri" panose="020F0502020204030204" pitchFamily="34" charset="0"/>
              </a:rPr>
              <a:t>("op");</a:t>
            </a:r>
          </a:p>
          <a:p>
            <a:r>
              <a:rPr lang="en-US" altLang="zh-CN" sz="2000" dirty="0">
                <a:solidFill>
                  <a:schemeClr val="tx2">
                    <a:lumMod val="60000"/>
                    <a:lumOff val="40000"/>
                  </a:schemeClr>
                </a:solidFill>
                <a:latin typeface="Calibri" panose="020F0502020204030204" pitchFamily="34" charset="0"/>
                <a:ea typeface="微软雅黑" panose="020B0503020204020204" pitchFamily="34" charset="-122"/>
                <a:cs typeface="Calibri" panose="020F0502020204030204" pitchFamily="34" charset="0"/>
              </a:rPr>
              <a:t>console.log(options);</a:t>
            </a:r>
            <a:endParaRPr lang="zh-CN" altLang="en-US" sz="2000" dirty="0">
              <a:solidFill>
                <a:schemeClr val="tx2">
                  <a:lumMod val="60000"/>
                  <a:lumOff val="40000"/>
                </a:schemeClr>
              </a:solidFill>
              <a:latin typeface="Calibri" panose="020F0502020204030204" pitchFamily="34" charset="0"/>
              <a:ea typeface="微软雅黑" panose="020B0503020204020204" pitchFamily="34" charset="-122"/>
              <a:cs typeface="Calibri" panose="020F0502020204030204" pitchFamily="34" charset="0"/>
            </a:endParaRPr>
          </a:p>
        </p:txBody>
      </p:sp>
      <p:sp>
        <p:nvSpPr>
          <p:cNvPr id="24" name="矩形 23"/>
          <p:cNvSpPr/>
          <p:nvPr/>
        </p:nvSpPr>
        <p:spPr>
          <a:xfrm>
            <a:off x="0" y="3009898"/>
            <a:ext cx="8121172" cy="480131"/>
          </a:xfrm>
          <a:prstGeom prst="rect">
            <a:avLst/>
          </a:prstGeom>
        </p:spPr>
        <p:txBody>
          <a:bodyPr wrap="square">
            <a:spAutoFit/>
          </a:bodyPr>
          <a:lstStyle/>
          <a:p>
            <a:pPr marL="228600" indent="-228600">
              <a:lnSpc>
                <a:spcPct val="90000"/>
              </a:lnSpc>
              <a:spcBef>
                <a:spcPts val="1000"/>
              </a:spcBef>
              <a:buFont typeface="Arial" panose="020B0604020202020204" pitchFamily="34" charset="0"/>
              <a:buChar char="•"/>
              <a:defRPr/>
            </a:pPr>
            <a:r>
              <a:rPr lang="en-US" altLang="zh-CN" sz="2800" dirty="0">
                <a:solidFill>
                  <a:prstClr val="black"/>
                </a:solidFill>
                <a:latin typeface="Calibri" panose="020F0502020204030204" pitchFamily="34" charset="0"/>
                <a:ea typeface="微软雅黑" panose="020B0503020204020204" pitchFamily="34" charset="-122"/>
                <a:cs typeface="Calibri" panose="020F0502020204030204" pitchFamily="34" charset="0"/>
              </a:rPr>
              <a:t>Print intermediate variables</a:t>
            </a:r>
          </a:p>
        </p:txBody>
      </p:sp>
      <p:pic>
        <p:nvPicPr>
          <p:cNvPr id="3" name="图片 2"/>
          <p:cNvPicPr>
            <a:picLocks noChangeAspect="1"/>
          </p:cNvPicPr>
          <p:nvPr/>
        </p:nvPicPr>
        <p:blipFill rotWithShape="1">
          <a:blip r:embed="rId3"/>
          <a:srcRect l="6323" t="5472" r="11773" b="4710"/>
          <a:stretch/>
        </p:blipFill>
        <p:spPr>
          <a:xfrm>
            <a:off x="6055645" y="1509483"/>
            <a:ext cx="2991535" cy="1084667"/>
          </a:xfrm>
          <a:prstGeom prst="rect">
            <a:avLst/>
          </a:prstGeom>
          <a:ln>
            <a:noFill/>
          </a:ln>
          <a:effectLst>
            <a:outerShdw blurRad="190500" algn="tl" rotWithShape="0">
              <a:srgbClr val="000000">
                <a:alpha val="70000"/>
              </a:srgbClr>
            </a:outerShdw>
          </a:effectLst>
        </p:spPr>
      </p:pic>
      <p:sp>
        <p:nvSpPr>
          <p:cNvPr id="17" name="矩形 16"/>
          <p:cNvSpPr/>
          <p:nvPr/>
        </p:nvSpPr>
        <p:spPr>
          <a:xfrm>
            <a:off x="325119" y="3562154"/>
            <a:ext cx="5397255" cy="1477328"/>
          </a:xfrm>
          <a:prstGeom prst="rect">
            <a:avLst/>
          </a:prstGeom>
          <a:ln>
            <a:solidFill>
              <a:schemeClr val="accent1"/>
            </a:solidFill>
          </a:ln>
        </p:spPr>
        <p:txBody>
          <a:bodyPr wrap="square">
            <a:spAutoFit/>
          </a:bodyPr>
          <a:lstStyle/>
          <a:p>
            <a:r>
              <a:rPr lang="en-US" altLang="zh-CN" dirty="0" err="1">
                <a:latin typeface="Calibri" panose="020F0502020204030204" pitchFamily="34" charset="0"/>
                <a:ea typeface="微软雅黑" panose="020B0503020204020204" pitchFamily="34" charset="-122"/>
                <a:cs typeface="Calibri" panose="020F0502020204030204" pitchFamily="34" charset="0"/>
              </a:rPr>
              <a:t>var</a:t>
            </a:r>
            <a:r>
              <a:rPr lang="en-US" altLang="zh-CN" dirty="0">
                <a:latin typeface="Calibri" panose="020F0502020204030204" pitchFamily="34" charset="0"/>
                <a:ea typeface="微软雅黑" panose="020B0503020204020204" pitchFamily="34" charset="-122"/>
                <a:cs typeface="Calibri" panose="020F0502020204030204" pitchFamily="34" charset="0"/>
              </a:rPr>
              <a:t> operand1 = </a:t>
            </a:r>
            <a:r>
              <a:rPr lang="en-US" altLang="zh-CN" dirty="0" err="1">
                <a:latin typeface="Calibri" panose="020F0502020204030204" pitchFamily="34" charset="0"/>
                <a:ea typeface="微软雅黑" panose="020B0503020204020204" pitchFamily="34" charset="-122"/>
                <a:cs typeface="Calibri" panose="020F0502020204030204" pitchFamily="34" charset="0"/>
              </a:rPr>
              <a:t>document.getElementById</a:t>
            </a:r>
            <a:r>
              <a:rPr lang="en-US" altLang="zh-CN" dirty="0">
                <a:latin typeface="Calibri" panose="020F0502020204030204" pitchFamily="34" charset="0"/>
                <a:ea typeface="微软雅黑" panose="020B0503020204020204" pitchFamily="34" charset="-122"/>
                <a:cs typeface="Calibri" panose="020F0502020204030204" pitchFamily="34" charset="0"/>
              </a:rPr>
              <a:t>("operand1");</a:t>
            </a:r>
          </a:p>
          <a:p>
            <a:r>
              <a:rPr lang="en-US" altLang="zh-CN" dirty="0" err="1">
                <a:latin typeface="Calibri" panose="020F0502020204030204" pitchFamily="34" charset="0"/>
                <a:ea typeface="微软雅黑" panose="020B0503020204020204" pitchFamily="34" charset="-122"/>
                <a:cs typeface="Calibri" panose="020F0502020204030204" pitchFamily="34" charset="0"/>
              </a:rPr>
              <a:t>var</a:t>
            </a:r>
            <a:r>
              <a:rPr lang="en-US" altLang="zh-CN" dirty="0">
                <a:latin typeface="Calibri" panose="020F0502020204030204" pitchFamily="34" charset="0"/>
                <a:ea typeface="微软雅黑" panose="020B0503020204020204" pitchFamily="34" charset="-122"/>
                <a:cs typeface="Calibri" panose="020F0502020204030204" pitchFamily="34" charset="0"/>
              </a:rPr>
              <a:t> x = operand1.value - 0;</a:t>
            </a:r>
          </a:p>
          <a:p>
            <a:r>
              <a:rPr lang="en-US" altLang="zh-CN" dirty="0" err="1">
                <a:latin typeface="Calibri" panose="020F0502020204030204" pitchFamily="34" charset="0"/>
                <a:ea typeface="微软雅黑" panose="020B0503020204020204" pitchFamily="34" charset="-122"/>
                <a:cs typeface="Calibri" panose="020F0502020204030204" pitchFamily="34" charset="0"/>
              </a:rPr>
              <a:t>var</a:t>
            </a:r>
            <a:r>
              <a:rPr lang="en-US" altLang="zh-CN" dirty="0">
                <a:latin typeface="Calibri" panose="020F0502020204030204" pitchFamily="34" charset="0"/>
                <a:ea typeface="微软雅黑" panose="020B0503020204020204" pitchFamily="34" charset="-122"/>
                <a:cs typeface="Calibri" panose="020F0502020204030204" pitchFamily="34" charset="0"/>
              </a:rPr>
              <a:t> operand2 = </a:t>
            </a:r>
            <a:r>
              <a:rPr lang="en-US" altLang="zh-CN" dirty="0" err="1">
                <a:latin typeface="Calibri" panose="020F0502020204030204" pitchFamily="34" charset="0"/>
                <a:ea typeface="微软雅黑" panose="020B0503020204020204" pitchFamily="34" charset="-122"/>
                <a:cs typeface="Calibri" panose="020F0502020204030204" pitchFamily="34" charset="0"/>
              </a:rPr>
              <a:t>document.getElementById</a:t>
            </a:r>
            <a:r>
              <a:rPr lang="en-US" altLang="zh-CN" dirty="0">
                <a:latin typeface="Calibri" panose="020F0502020204030204" pitchFamily="34" charset="0"/>
                <a:ea typeface="微软雅黑" panose="020B0503020204020204" pitchFamily="34" charset="-122"/>
                <a:cs typeface="Calibri" panose="020F0502020204030204" pitchFamily="34" charset="0"/>
              </a:rPr>
              <a:t>("operand2");</a:t>
            </a:r>
          </a:p>
          <a:p>
            <a:r>
              <a:rPr lang="en-US" altLang="zh-CN" dirty="0" err="1">
                <a:latin typeface="Calibri" panose="020F0502020204030204" pitchFamily="34" charset="0"/>
                <a:ea typeface="微软雅黑" panose="020B0503020204020204" pitchFamily="34" charset="-122"/>
                <a:cs typeface="Calibri" panose="020F0502020204030204" pitchFamily="34" charset="0"/>
              </a:rPr>
              <a:t>var</a:t>
            </a:r>
            <a:r>
              <a:rPr lang="en-US" altLang="zh-CN" dirty="0">
                <a:latin typeface="Calibri" panose="020F0502020204030204" pitchFamily="34" charset="0"/>
                <a:ea typeface="微软雅黑" panose="020B0503020204020204" pitchFamily="34" charset="-122"/>
                <a:cs typeface="Calibri" panose="020F0502020204030204" pitchFamily="34" charset="0"/>
              </a:rPr>
              <a:t> y = operand2.value - 0;</a:t>
            </a:r>
          </a:p>
          <a:p>
            <a:r>
              <a:rPr lang="es-ES" altLang="zh-CN" dirty="0">
                <a:solidFill>
                  <a:schemeClr val="tx2">
                    <a:lumMod val="60000"/>
                    <a:lumOff val="40000"/>
                  </a:schemeClr>
                </a:solidFill>
                <a:latin typeface="Calibri" panose="020F0502020204030204" pitchFamily="34" charset="0"/>
                <a:ea typeface="微软雅黑" panose="020B0503020204020204" pitchFamily="34" charset="-122"/>
                <a:cs typeface="Calibri" panose="020F0502020204030204" pitchFamily="34" charset="0"/>
              </a:rPr>
              <a:t>console.log(</a:t>
            </a:r>
            <a:r>
              <a:rPr lang="es-E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"x=%d, y=%d"</a:t>
            </a:r>
            <a:r>
              <a:rPr lang="es-ES" altLang="zh-CN" dirty="0">
                <a:solidFill>
                  <a:schemeClr val="tx2">
                    <a:lumMod val="60000"/>
                    <a:lumOff val="40000"/>
                  </a:schemeClr>
                </a:solidFill>
                <a:latin typeface="Calibri" panose="020F0502020204030204" pitchFamily="34" charset="0"/>
                <a:ea typeface="微软雅黑" panose="020B0503020204020204" pitchFamily="34" charset="-122"/>
                <a:cs typeface="Calibri" panose="020F0502020204030204" pitchFamily="34" charset="0"/>
              </a:rPr>
              <a:t>,</a:t>
            </a:r>
            <a:r>
              <a:rPr lang="es-ES" altLang="zh-CN" dirty="0">
                <a:solidFill>
                  <a:schemeClr val="accent1"/>
                </a:solidFill>
                <a:latin typeface="Calibri" panose="020F0502020204030204" pitchFamily="34" charset="0"/>
                <a:ea typeface="微软雅黑" panose="020B0503020204020204" pitchFamily="34" charset="-122"/>
                <a:cs typeface="Calibri" panose="020F0502020204030204" pitchFamily="34" charset="0"/>
              </a:rPr>
              <a:t> </a:t>
            </a:r>
            <a:r>
              <a:rPr lang="es-ES" altLang="zh-CN" dirty="0">
                <a:solidFill>
                  <a:schemeClr val="tx2">
                    <a:lumMod val="60000"/>
                    <a:lumOff val="40000"/>
                  </a:schemeClr>
                </a:solidFill>
                <a:latin typeface="Calibri" panose="020F0502020204030204" pitchFamily="34" charset="0"/>
                <a:ea typeface="微软雅黑" panose="020B0503020204020204" pitchFamily="34" charset="-122"/>
                <a:cs typeface="Calibri" panose="020F0502020204030204" pitchFamily="34" charset="0"/>
              </a:rPr>
              <a:t>x, y);</a:t>
            </a:r>
            <a:endParaRPr lang="en-US" altLang="zh-CN" dirty="0">
              <a:solidFill>
                <a:schemeClr val="tx2">
                  <a:lumMod val="60000"/>
                  <a:lumOff val="40000"/>
                </a:schemeClr>
              </a:solidFill>
              <a:latin typeface="Calibri" panose="020F0502020204030204" pitchFamily="34" charset="0"/>
              <a:ea typeface="微软雅黑" panose="020B0503020204020204" pitchFamily="34" charset="-122"/>
              <a:cs typeface="Calibri" panose="020F0502020204030204" pitchFamily="34" charset="0"/>
            </a:endParaRPr>
          </a:p>
        </p:txBody>
      </p:sp>
      <p:pic>
        <p:nvPicPr>
          <p:cNvPr id="9" name="图片 8"/>
          <p:cNvPicPr>
            <a:picLocks noChangeAspect="1"/>
          </p:cNvPicPr>
          <p:nvPr/>
        </p:nvPicPr>
        <p:blipFill>
          <a:blip r:embed="rId4"/>
          <a:stretch>
            <a:fillRect/>
          </a:stretch>
        </p:blipFill>
        <p:spPr>
          <a:xfrm>
            <a:off x="6077543" y="4290767"/>
            <a:ext cx="2669459" cy="333735"/>
          </a:xfrm>
          <a:prstGeom prst="rect">
            <a:avLst/>
          </a:prstGeom>
          <a:ln>
            <a:noFill/>
          </a:ln>
          <a:effectLst>
            <a:outerShdw blurRad="190500" algn="tl" rotWithShape="0">
              <a:srgbClr val="000000">
                <a:alpha val="70000"/>
              </a:srgbClr>
            </a:outerShdw>
          </a:effectLst>
        </p:spPr>
      </p:pic>
      <p:sp>
        <p:nvSpPr>
          <p:cNvPr id="12" name="文本框 11"/>
          <p:cNvSpPr txBox="1"/>
          <p:nvPr/>
        </p:nvSpPr>
        <p:spPr>
          <a:xfrm>
            <a:off x="3479243" y="4524013"/>
            <a:ext cx="2498770" cy="523220"/>
          </a:xfrm>
          <a:prstGeom prst="rect">
            <a:avLst/>
          </a:prstGeom>
          <a:noFill/>
        </p:spPr>
        <p:txBody>
          <a:bodyPr wrap="square" rtlCol="0">
            <a:spAutoFit/>
          </a:bodyPr>
          <a:lstStyle/>
          <a:p>
            <a:r>
              <a:rPr lang="en-US" altLang="zh-CN" sz="1400" dirty="0">
                <a:solidFill>
                  <a:srgbClr val="FF0000"/>
                </a:solidFill>
                <a:latin typeface="Calibri" panose="020F0502020204030204" pitchFamily="34" charset="0"/>
                <a:cs typeface="Calibri" panose="020F0502020204030204" pitchFamily="34" charset="0"/>
              </a:rPr>
              <a:t>//can use %d (round down),%</a:t>
            </a:r>
            <a:r>
              <a:rPr lang="en-US" altLang="zh-CN" sz="1400" dirty="0" err="1">
                <a:solidFill>
                  <a:srgbClr val="FF0000"/>
                </a:solidFill>
                <a:latin typeface="Calibri" panose="020F0502020204030204" pitchFamily="34" charset="0"/>
                <a:cs typeface="Calibri" panose="020F0502020204030204" pitchFamily="34" charset="0"/>
              </a:rPr>
              <a:t>f,%s</a:t>
            </a:r>
            <a:r>
              <a:rPr lang="zh-CN" altLang="en-US" sz="1400" dirty="0">
                <a:solidFill>
                  <a:srgbClr val="FF0000"/>
                </a:solidFill>
                <a:latin typeface="Calibri" panose="020F0502020204030204" pitchFamily="34" charset="0"/>
                <a:cs typeface="Calibri" panose="020F0502020204030204" pitchFamily="34" charset="0"/>
              </a:rPr>
              <a:t> </a:t>
            </a:r>
            <a:r>
              <a:rPr lang="en-US" altLang="zh-CN" sz="1400" dirty="0">
                <a:solidFill>
                  <a:srgbClr val="FF0000"/>
                </a:solidFill>
                <a:latin typeface="Calibri" panose="020F0502020204030204" pitchFamily="34" charset="0"/>
                <a:cs typeface="Calibri" panose="020F0502020204030204" pitchFamily="34" charset="0"/>
              </a:rPr>
              <a:t>and %o(object)</a:t>
            </a:r>
            <a:endParaRPr lang="zh-CN" altLang="en-US" sz="1400" dirty="0">
              <a:solidFill>
                <a:srgbClr val="FF0000"/>
              </a:solidFill>
              <a:latin typeface="Calibri" panose="020F0502020204030204" pitchFamily="34" charset="0"/>
              <a:cs typeface="Calibri" panose="020F0502020204030204" pitchFamily="34" charset="0"/>
            </a:endParaRPr>
          </a:p>
        </p:txBody>
      </p:sp>
      <p:sp>
        <p:nvSpPr>
          <p:cNvPr id="16" name="Title 1">
            <a:extLst>
              <a:ext uri="{FF2B5EF4-FFF2-40B4-BE49-F238E27FC236}">
                <a16:creationId xmlns:a16="http://schemas.microsoft.com/office/drawing/2014/main" id="{731B5149-13CE-4804-AE85-D7B4870BA809}"/>
              </a:ext>
            </a:extLst>
          </p:cNvPr>
          <p:cNvSpPr>
            <a:spLocks noGrp="1"/>
          </p:cNvSpPr>
          <p:nvPr>
            <p:ph type="title"/>
          </p:nvPr>
        </p:nvSpPr>
        <p:spPr>
          <a:xfrm>
            <a:off x="131058" y="340351"/>
            <a:ext cx="7990114" cy="633641"/>
          </a:xfrm>
        </p:spPr>
        <p:txBody>
          <a:bodyPr>
            <a:noAutofit/>
          </a:bodyPr>
          <a:lstStyle/>
          <a:p>
            <a:r>
              <a:rPr lang="en-US" altLang="zh-CN" sz="3600" b="1" dirty="0">
                <a:latin typeface="Calibri" panose="020F0502020204030204" pitchFamily="34" charset="0"/>
                <a:ea typeface="微软雅黑" panose="020B0503020204020204" pitchFamily="34" charset="-122"/>
                <a:cs typeface="Calibri" panose="020F0502020204030204" pitchFamily="34" charset="0"/>
              </a:rPr>
              <a:t>Scene using console.log</a:t>
            </a:r>
            <a:endParaRPr lang="en-US" sz="3600" b="1" dirty="0">
              <a:latin typeface="Calibri" panose="020F0502020204030204" pitchFamily="34" charset="0"/>
              <a:ea typeface="微软雅黑" panose="020B0503020204020204" pitchFamily="34" charset="-122"/>
              <a:cs typeface="Calibri" panose="020F0502020204030204" pitchFamily="34" charset="0"/>
            </a:endParaRPr>
          </a:p>
        </p:txBody>
      </p:sp>
      <p:pic>
        <p:nvPicPr>
          <p:cNvPr id="2" name="图片 1"/>
          <p:cNvPicPr>
            <a:picLocks noChangeAspect="1"/>
          </p:cNvPicPr>
          <p:nvPr/>
        </p:nvPicPr>
        <p:blipFill>
          <a:blip r:embed="rId5"/>
          <a:stretch>
            <a:fillRect/>
          </a:stretch>
        </p:blipFill>
        <p:spPr>
          <a:xfrm>
            <a:off x="6055645" y="3546935"/>
            <a:ext cx="2691357" cy="471531"/>
          </a:xfrm>
          <a:prstGeom prst="rect">
            <a:avLst/>
          </a:prstGeom>
        </p:spPr>
      </p:pic>
      <p:sp>
        <p:nvSpPr>
          <p:cNvPr id="4" name="灯片编号占位符 3"/>
          <p:cNvSpPr>
            <a:spLocks noGrp="1"/>
          </p:cNvSpPr>
          <p:nvPr>
            <p:ph type="sldNum" sz="quarter" idx="12"/>
          </p:nvPr>
        </p:nvSpPr>
        <p:spPr/>
        <p:txBody>
          <a:bodyPr/>
          <a:lstStyle/>
          <a:p>
            <a:fld id="{B624FEA1-8D4F-4C27-B315-433CCAC1694E}" type="slidenum">
              <a:rPr lang="en-US" altLang="zh-CN" kern="0" smtClean="0">
                <a:solidFill>
                  <a:srgbClr val="000000"/>
                </a:solidFill>
              </a:rPr>
              <a:pPr/>
              <a:t>74</a:t>
            </a:fld>
            <a:endParaRPr lang="en-US" altLang="zh-CN" kern="0">
              <a:solidFill>
                <a:srgbClr val="000000"/>
              </a:solidFill>
            </a:endParaRPr>
          </a:p>
        </p:txBody>
      </p:sp>
    </p:spTree>
    <p:extLst>
      <p:ext uri="{BB962C8B-B14F-4D97-AF65-F5344CB8AC3E}">
        <p14:creationId xmlns:p14="http://schemas.microsoft.com/office/powerpoint/2010/main" val="3713847501"/>
      </p:ext>
    </p:extLst>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altLang="zh-CN" sz="3600" b="1" dirty="0">
                <a:latin typeface="Calibri" panose="020F0502020204030204" pitchFamily="34" charset="0"/>
                <a:ea typeface="微软雅黑" panose="020B0503020204020204" pitchFamily="34" charset="-122"/>
                <a:cs typeface="Calibri" panose="020F0502020204030204" pitchFamily="34" charset="0"/>
              </a:rPr>
              <a:t>Section 3 Outline</a:t>
            </a:r>
            <a:endParaRPr lang="en-US" sz="3600" b="1"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Content Placeholder 2">
            <a:extLst>
              <a:ext uri="{FF2B5EF4-FFF2-40B4-BE49-F238E27FC236}">
                <a16:creationId xmlns:a16="http://schemas.microsoft.com/office/drawing/2014/main" id="{FE374A91-5687-4790-A58A-36FC48C127B0}"/>
              </a:ext>
            </a:extLst>
          </p:cNvPr>
          <p:cNvSpPr>
            <a:spLocks noGrp="1"/>
          </p:cNvSpPr>
          <p:nvPr>
            <p:ph idx="1"/>
          </p:nvPr>
        </p:nvSpPr>
        <p:spPr>
          <a:xfrm>
            <a:off x="251521" y="1343845"/>
            <a:ext cx="7643782" cy="4892809"/>
          </a:xfrm>
        </p:spPr>
        <p:txBody>
          <a:bodyPr>
            <a:normAutofit/>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Add a static clock</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JavaScript Date object</a:t>
            </a:r>
          </a:p>
          <a:p>
            <a:r>
              <a:rPr lang="en-US" altLang="zh-CN" dirty="0">
                <a:latin typeface="Calibri" panose="020F0502020204030204" pitchFamily="34" charset="0"/>
                <a:ea typeface="微软雅黑" panose="020B0503020204020204" pitchFamily="34" charset="-122"/>
                <a:cs typeface="Calibri" panose="020F0502020204030204" pitchFamily="34" charset="0"/>
              </a:rPr>
              <a:t>Make the clock dynamic</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JavaScript Animation</a:t>
            </a:r>
          </a:p>
          <a:p>
            <a:r>
              <a:rPr lang="en-US" altLang="zh-CN" dirty="0">
                <a:latin typeface="Calibri" panose="020F0502020204030204" pitchFamily="34" charset="0"/>
                <a:ea typeface="微软雅黑" panose="020B0503020204020204" pitchFamily="34" charset="-122"/>
                <a:cs typeface="Calibri" panose="020F0502020204030204" pitchFamily="34" charset="0"/>
              </a:rPr>
              <a:t>Debug</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console.log function</a:t>
            </a:r>
          </a:p>
          <a:p>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Compare JS with Go </a:t>
            </a:r>
          </a:p>
        </p:txBody>
      </p:sp>
      <p:sp>
        <p:nvSpPr>
          <p:cNvPr id="4" name="灯片编号占位符 3"/>
          <p:cNvSpPr>
            <a:spLocks noGrp="1"/>
          </p:cNvSpPr>
          <p:nvPr>
            <p:ph type="sldNum" sz="quarter" idx="12"/>
          </p:nvPr>
        </p:nvSpPr>
        <p:spPr/>
        <p:txBody>
          <a:bodyPr/>
          <a:lstStyle/>
          <a:p>
            <a:fld id="{B624FEA1-8D4F-4C27-B315-433CCAC1694E}" type="slidenum">
              <a:rPr lang="en-US" altLang="zh-CN" kern="0" smtClean="0">
                <a:solidFill>
                  <a:srgbClr val="000000"/>
                </a:solidFill>
              </a:rPr>
              <a:pPr/>
              <a:t>75</a:t>
            </a:fld>
            <a:endParaRPr lang="en-US" altLang="zh-CN" kern="0">
              <a:solidFill>
                <a:srgbClr val="000000"/>
              </a:solidFill>
            </a:endParaRPr>
          </a:p>
        </p:txBody>
      </p:sp>
    </p:spTree>
    <p:extLst>
      <p:ext uri="{BB962C8B-B14F-4D97-AF65-F5344CB8AC3E}">
        <p14:creationId xmlns:p14="http://schemas.microsoft.com/office/powerpoint/2010/main" val="1580888486"/>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a:xfrm>
            <a:off x="267929" y="216310"/>
            <a:ext cx="10515600" cy="538982"/>
          </a:xfrm>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Go vs JS</a:t>
            </a:r>
            <a:endParaRPr lang="en-US" sz="3600"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灯片编号占位符 2"/>
          <p:cNvSpPr>
            <a:spLocks noGrp="1"/>
          </p:cNvSpPr>
          <p:nvPr>
            <p:ph type="sldNum" sz="quarter" idx="12"/>
          </p:nvPr>
        </p:nvSpPr>
        <p:spPr/>
        <p:txBody>
          <a:bodyPr/>
          <a:lstStyle/>
          <a:p>
            <a:fld id="{B624FEA1-8D4F-4C27-B315-433CCAC1694E}" type="slidenum">
              <a:rPr lang="en-US" altLang="zh-CN" kern="0" smtClean="0">
                <a:solidFill>
                  <a:srgbClr val="000000"/>
                </a:solidFill>
              </a:rPr>
              <a:pPr/>
              <a:t>76</a:t>
            </a:fld>
            <a:endParaRPr lang="en-US" altLang="zh-CN" kern="0">
              <a:solidFill>
                <a:srgbClr val="000000"/>
              </a:solidFill>
            </a:endParaRPr>
          </a:p>
        </p:txBody>
      </p:sp>
      <p:sp>
        <p:nvSpPr>
          <p:cNvPr id="4" name="内容占位符 3"/>
          <p:cNvSpPr>
            <a:spLocks noGrp="1"/>
          </p:cNvSpPr>
          <p:nvPr>
            <p:ph idx="1"/>
          </p:nvPr>
        </p:nvSpPr>
        <p:spPr/>
        <p:txBody>
          <a:bodyPr/>
          <a:lstStyle/>
          <a:p>
            <a:r>
              <a:rPr lang="en-US" altLang="zh-CN" dirty="0"/>
              <a:t>Key Point</a:t>
            </a:r>
          </a:p>
          <a:p>
            <a:pPr lvl="1"/>
            <a:r>
              <a:rPr lang="en-US" altLang="zh-CN" dirty="0"/>
              <a:t>Go is used to do “local” programming</a:t>
            </a:r>
          </a:p>
          <a:p>
            <a:pPr lvl="2"/>
            <a:r>
              <a:rPr lang="en-US" altLang="zh-CN" dirty="0"/>
              <a:t>Do I/O operation directly</a:t>
            </a:r>
          </a:p>
          <a:p>
            <a:pPr lvl="3"/>
            <a:r>
              <a:rPr lang="en-US" altLang="zh-CN" dirty="0"/>
              <a:t>manipulate file on local hard-disk</a:t>
            </a:r>
          </a:p>
          <a:p>
            <a:pPr lvl="3" algn="just"/>
            <a:r>
              <a:rPr lang="en-US" altLang="zh-CN" dirty="0"/>
              <a:t>Read input from terminal directly</a:t>
            </a:r>
          </a:p>
          <a:p>
            <a:pPr lvl="3" algn="just"/>
            <a:r>
              <a:rPr lang="en-US" altLang="zh-CN" dirty="0"/>
              <a:t>Print output to terminal directly</a:t>
            </a:r>
          </a:p>
          <a:p>
            <a:pPr lvl="2" algn="just"/>
            <a:r>
              <a:rPr lang="en-US" altLang="zh-CN" dirty="0"/>
              <a:t>Access resources locally</a:t>
            </a:r>
          </a:p>
          <a:p>
            <a:pPr lvl="1"/>
            <a:r>
              <a:rPr lang="en-US" altLang="zh-CN" dirty="0"/>
              <a:t>JS is used to do web programming</a:t>
            </a:r>
          </a:p>
          <a:p>
            <a:pPr lvl="2"/>
            <a:r>
              <a:rPr lang="en-US" altLang="zh-CN" dirty="0"/>
              <a:t>Do I/O operation through web browser</a:t>
            </a:r>
          </a:p>
          <a:p>
            <a:pPr lvl="3"/>
            <a:r>
              <a:rPr lang="en-US" altLang="zh-CN" dirty="0"/>
              <a:t>output to console that is in web browser</a:t>
            </a:r>
          </a:p>
          <a:p>
            <a:pPr lvl="3"/>
            <a:r>
              <a:rPr lang="en-US" altLang="zh-CN" dirty="0"/>
              <a:t>manipulate webpage that is displayed in web browser</a:t>
            </a:r>
          </a:p>
          <a:p>
            <a:pPr lvl="2"/>
            <a:r>
              <a:rPr lang="en-US" altLang="zh-CN" dirty="0"/>
              <a:t>Access resources of WWW</a:t>
            </a:r>
            <a:endParaRPr lang="zh-CN" altLang="en-US" dirty="0"/>
          </a:p>
        </p:txBody>
      </p:sp>
    </p:spTree>
    <p:extLst>
      <p:ext uri="{BB962C8B-B14F-4D97-AF65-F5344CB8AC3E}">
        <p14:creationId xmlns:p14="http://schemas.microsoft.com/office/powerpoint/2010/main" val="393780795"/>
      </p:ext>
    </p:extLst>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a:xfrm>
            <a:off x="267929" y="216310"/>
            <a:ext cx="10515600" cy="538982"/>
          </a:xfrm>
        </p:spPr>
        <p:txBody>
          <a:bodyPr/>
          <a:lstStyle/>
          <a:p>
            <a:r>
              <a:rPr lang="en-US" altLang="zh-CN" sz="3600" b="1" dirty="0">
                <a:latin typeface="Calibri" panose="020F0502020204030204" pitchFamily="34" charset="0"/>
                <a:ea typeface="微软雅黑" panose="020B0503020204020204" pitchFamily="34" charset="-122"/>
                <a:cs typeface="Calibri" panose="020F0502020204030204" pitchFamily="34" charset="0"/>
              </a:rPr>
              <a:t>Go vs JS</a:t>
            </a:r>
            <a:endParaRPr lang="en-US" sz="3600" b="1" dirty="0">
              <a:latin typeface="Calibri" panose="020F0502020204030204" pitchFamily="34" charset="0"/>
              <a:ea typeface="微软雅黑" panose="020B0503020204020204" pitchFamily="34" charset="-122"/>
              <a:cs typeface="Calibri" panose="020F0502020204030204" pitchFamily="34" charset="0"/>
            </a:endParaRPr>
          </a:p>
        </p:txBody>
      </p:sp>
      <p:graphicFrame>
        <p:nvGraphicFramePr>
          <p:cNvPr id="6" name="内容占位符 5"/>
          <p:cNvGraphicFramePr>
            <a:graphicFrameLocks noGrp="1"/>
          </p:cNvGraphicFramePr>
          <p:nvPr>
            <p:ph idx="1"/>
            <p:extLst>
              <p:ext uri="{D42A27DB-BD31-4B8C-83A1-F6EECF244321}">
                <p14:modId xmlns:p14="http://schemas.microsoft.com/office/powerpoint/2010/main" val="1320840414"/>
              </p:ext>
            </p:extLst>
          </p:nvPr>
        </p:nvGraphicFramePr>
        <p:xfrm>
          <a:off x="267929" y="981780"/>
          <a:ext cx="8539422" cy="5263348"/>
        </p:xfrm>
        <a:graphic>
          <a:graphicData uri="http://schemas.openxmlformats.org/drawingml/2006/table">
            <a:tbl>
              <a:tblPr firstRow="1" bandRow="1">
                <a:tableStyleId>{5C22544A-7EE6-4342-B048-85BDC9FD1C3A}</a:tableStyleId>
              </a:tblPr>
              <a:tblGrid>
                <a:gridCol w="1632977">
                  <a:extLst>
                    <a:ext uri="{9D8B030D-6E8A-4147-A177-3AD203B41FA5}">
                      <a16:colId xmlns:a16="http://schemas.microsoft.com/office/drawing/2014/main" val="1662449990"/>
                    </a:ext>
                  </a:extLst>
                </a:gridCol>
                <a:gridCol w="3181277">
                  <a:extLst>
                    <a:ext uri="{9D8B030D-6E8A-4147-A177-3AD203B41FA5}">
                      <a16:colId xmlns:a16="http://schemas.microsoft.com/office/drawing/2014/main" val="2043325661"/>
                    </a:ext>
                  </a:extLst>
                </a:gridCol>
                <a:gridCol w="3725168">
                  <a:extLst>
                    <a:ext uri="{9D8B030D-6E8A-4147-A177-3AD203B41FA5}">
                      <a16:colId xmlns:a16="http://schemas.microsoft.com/office/drawing/2014/main" val="4182589090"/>
                    </a:ext>
                  </a:extLst>
                </a:gridCol>
              </a:tblGrid>
              <a:tr h="315712">
                <a:tc>
                  <a:txBody>
                    <a:bodyPr/>
                    <a:lstStyle/>
                    <a:p>
                      <a:endParaRPr lang="zh-CN" altLang="en-US" sz="1400" dirty="0">
                        <a:latin typeface="Calibri" panose="020F0502020204030204" pitchFamily="34" charset="0"/>
                        <a:ea typeface="微软雅黑" panose="020B0503020204020204" pitchFamily="34" charset="-122"/>
                        <a:cs typeface="Calibri" panose="020F0502020204030204" pitchFamily="34" charset="0"/>
                      </a:endParaRPr>
                    </a:p>
                  </a:txBody>
                  <a:tcPr marL="77847" marR="77847" marT="38923" marB="38923"/>
                </a:tc>
                <a:tc>
                  <a:txBody>
                    <a:bodyPr/>
                    <a:lstStyle/>
                    <a:p>
                      <a:r>
                        <a:rPr lang="en-US" altLang="zh-CN" sz="1400" dirty="0">
                          <a:latin typeface="Calibri" panose="020F0502020204030204" pitchFamily="34" charset="0"/>
                          <a:ea typeface="微软雅黑" panose="020B0503020204020204" pitchFamily="34" charset="-122"/>
                          <a:cs typeface="Calibri" panose="020F0502020204030204" pitchFamily="34" charset="0"/>
                        </a:rPr>
                        <a:t>Go</a:t>
                      </a:r>
                      <a:endParaRPr lang="zh-CN" altLang="en-US" sz="1400" dirty="0">
                        <a:latin typeface="Calibri" panose="020F0502020204030204" pitchFamily="34" charset="0"/>
                        <a:ea typeface="微软雅黑" panose="020B0503020204020204" pitchFamily="34" charset="-122"/>
                        <a:cs typeface="Calibri" panose="020F0502020204030204" pitchFamily="34" charset="0"/>
                      </a:endParaRPr>
                    </a:p>
                  </a:txBody>
                  <a:tcPr marL="77847" marR="77847" marT="38923" marB="38923"/>
                </a:tc>
                <a:tc>
                  <a:txBody>
                    <a:bodyPr/>
                    <a:lstStyle/>
                    <a:p>
                      <a:r>
                        <a:rPr lang="en-US" altLang="zh-CN" sz="1400" dirty="0">
                          <a:latin typeface="Calibri" panose="020F0502020204030204" pitchFamily="34" charset="0"/>
                          <a:ea typeface="微软雅黑" panose="020B0503020204020204" pitchFamily="34" charset="-122"/>
                          <a:cs typeface="Calibri" panose="020F0502020204030204" pitchFamily="34" charset="0"/>
                        </a:rPr>
                        <a:t>JavaScript</a:t>
                      </a:r>
                      <a:endParaRPr lang="zh-CN" altLang="en-US" sz="1400" dirty="0">
                        <a:latin typeface="Calibri" panose="020F0502020204030204" pitchFamily="34" charset="0"/>
                        <a:ea typeface="微软雅黑" panose="020B0503020204020204" pitchFamily="34" charset="-122"/>
                        <a:cs typeface="Calibri" panose="020F0502020204030204" pitchFamily="34" charset="0"/>
                      </a:endParaRPr>
                    </a:p>
                  </a:txBody>
                  <a:tcPr marL="77847" marR="77847" marT="38923" marB="38923"/>
                </a:tc>
                <a:extLst>
                  <a:ext uri="{0D108BD9-81ED-4DB2-BD59-A6C34878D82A}">
                    <a16:rowId xmlns:a16="http://schemas.microsoft.com/office/drawing/2014/main" val="3629395287"/>
                  </a:ext>
                </a:extLst>
              </a:tr>
              <a:tr h="493029">
                <a:tc>
                  <a:txBody>
                    <a:bodyPr/>
                    <a:lstStyle/>
                    <a:p>
                      <a:r>
                        <a:rPr lang="en-US" altLang="zh-CN" sz="1400" dirty="0">
                          <a:latin typeface="Calibri" panose="020F0502020204030204" pitchFamily="34" charset="0"/>
                          <a:ea typeface="微软雅黑" panose="020B0503020204020204" pitchFamily="34" charset="-122"/>
                          <a:cs typeface="Calibri" panose="020F0502020204030204" pitchFamily="34" charset="0"/>
                        </a:rPr>
                        <a:t>Variable</a:t>
                      </a:r>
                      <a:endParaRPr lang="zh-CN" altLang="en-US" sz="1400" dirty="0">
                        <a:latin typeface="Calibri" panose="020F0502020204030204" pitchFamily="34" charset="0"/>
                        <a:ea typeface="微软雅黑" panose="020B0503020204020204" pitchFamily="34" charset="-122"/>
                        <a:cs typeface="Calibri" panose="020F0502020204030204" pitchFamily="34" charset="0"/>
                      </a:endParaRPr>
                    </a:p>
                  </a:txBody>
                  <a:tcPr marL="77847" marR="77847" marT="38923" marB="38923"/>
                </a:tc>
                <a:tc>
                  <a:txBody>
                    <a:bodyPr/>
                    <a:lstStyle/>
                    <a:p>
                      <a:r>
                        <a:rPr lang="en-US" altLang="zh-CN" sz="1400" dirty="0">
                          <a:latin typeface="Calibri" panose="020F0502020204030204" pitchFamily="34" charset="0"/>
                          <a:ea typeface="微软雅黑" panose="020B0503020204020204" pitchFamily="34" charset="-122"/>
                          <a:cs typeface="Calibri" panose="020F0502020204030204" pitchFamily="34" charset="0"/>
                        </a:rPr>
                        <a:t>Type</a:t>
                      </a:r>
                      <a:r>
                        <a:rPr lang="en-US" altLang="zh-CN" sz="1400" baseline="0" dirty="0">
                          <a:latin typeface="Calibri" panose="020F0502020204030204" pitchFamily="34" charset="0"/>
                          <a:ea typeface="微软雅黑" panose="020B0503020204020204" pitchFamily="34" charset="-122"/>
                          <a:cs typeface="Calibri" panose="020F0502020204030204" pitchFamily="34" charset="0"/>
                        </a:rPr>
                        <a:t> is needed, and once declares, the type cannot change, e.g. </a:t>
                      </a:r>
                      <a:r>
                        <a:rPr lang="en-US" altLang="zh-CN" sz="1400" baseline="0" dirty="0" err="1">
                          <a:latin typeface="Calibri" panose="020F0502020204030204" pitchFamily="34" charset="0"/>
                          <a:ea typeface="微软雅黑" panose="020B0503020204020204" pitchFamily="34" charset="-122"/>
                          <a:cs typeface="Calibri" panose="020F0502020204030204" pitchFamily="34" charset="0"/>
                        </a:rPr>
                        <a:t>var</a:t>
                      </a:r>
                      <a:r>
                        <a:rPr lang="en-US" altLang="zh-CN" sz="1400" baseline="0" dirty="0">
                          <a:latin typeface="Calibri" panose="020F0502020204030204" pitchFamily="34" charset="0"/>
                          <a:ea typeface="微软雅黑" panose="020B0503020204020204" pitchFamily="34" charset="-122"/>
                          <a:cs typeface="Calibri" panose="020F0502020204030204" pitchFamily="34" charset="0"/>
                        </a:rPr>
                        <a:t> a </a:t>
                      </a:r>
                      <a:r>
                        <a:rPr lang="en-US" altLang="zh-CN" sz="1400" baseline="0" dirty="0" err="1">
                          <a:latin typeface="Calibri" panose="020F0502020204030204" pitchFamily="34" charset="0"/>
                          <a:ea typeface="微软雅黑" panose="020B0503020204020204" pitchFamily="34" charset="-122"/>
                          <a:cs typeface="Calibri" panose="020F0502020204030204" pitchFamily="34" charset="0"/>
                        </a:rPr>
                        <a:t>int</a:t>
                      </a:r>
                      <a:r>
                        <a:rPr lang="en-US" altLang="zh-CN" sz="1400" baseline="0" dirty="0">
                          <a:latin typeface="Calibri" panose="020F0502020204030204" pitchFamily="34" charset="0"/>
                          <a:ea typeface="微软雅黑" panose="020B0503020204020204" pitchFamily="34" charset="-122"/>
                          <a:cs typeface="Calibri" panose="020F0502020204030204" pitchFamily="34" charset="0"/>
                        </a:rPr>
                        <a:t> = 1</a:t>
                      </a:r>
                      <a:endParaRPr lang="en-US" altLang="zh-CN" sz="1400" dirty="0">
                        <a:latin typeface="Calibri" panose="020F0502020204030204" pitchFamily="34" charset="0"/>
                        <a:ea typeface="微软雅黑" panose="020B0503020204020204" pitchFamily="34" charset="-122"/>
                        <a:cs typeface="Calibri" panose="020F0502020204030204" pitchFamily="34" charset="0"/>
                      </a:endParaRPr>
                    </a:p>
                  </a:txBody>
                  <a:tcPr marL="77847" marR="77847" marT="38923" marB="38923"/>
                </a:tc>
                <a:tc>
                  <a:txBody>
                    <a:bodyPr/>
                    <a:lstStyle/>
                    <a:p>
                      <a:r>
                        <a:rPr lang="en-US" altLang="zh-CN" sz="1400" dirty="0">
                          <a:latin typeface="Calibri" panose="020F0502020204030204" pitchFamily="34" charset="0"/>
                          <a:ea typeface="微软雅黑" panose="020B0503020204020204" pitchFamily="34" charset="-122"/>
                          <a:cs typeface="Calibri" panose="020F0502020204030204" pitchFamily="34" charset="0"/>
                        </a:rPr>
                        <a:t>No type,</a:t>
                      </a:r>
                      <a:r>
                        <a:rPr lang="en-US" altLang="zh-CN" sz="1400" baseline="0" dirty="0">
                          <a:latin typeface="Calibri" panose="020F0502020204030204" pitchFamily="34" charset="0"/>
                          <a:ea typeface="微软雅黑" panose="020B0503020204020204" pitchFamily="34" charset="-122"/>
                          <a:cs typeface="Calibri" panose="020F0502020204030204" pitchFamily="34" charset="0"/>
                        </a:rPr>
                        <a:t> and one variable can be assigned values of different types successively, e.g. </a:t>
                      </a:r>
                      <a:r>
                        <a:rPr lang="en-US" altLang="zh-CN" sz="1400" baseline="0" dirty="0" err="1">
                          <a:latin typeface="Calibri" panose="020F0502020204030204" pitchFamily="34" charset="0"/>
                          <a:ea typeface="微软雅黑" panose="020B0503020204020204" pitchFamily="34" charset="-122"/>
                          <a:cs typeface="Calibri" panose="020F0502020204030204" pitchFamily="34" charset="0"/>
                        </a:rPr>
                        <a:t>var</a:t>
                      </a:r>
                      <a:r>
                        <a:rPr lang="en-US" altLang="zh-CN" sz="1400" baseline="0" dirty="0">
                          <a:latin typeface="Calibri" panose="020F0502020204030204" pitchFamily="34" charset="0"/>
                          <a:ea typeface="微软雅黑" panose="020B0503020204020204" pitchFamily="34" charset="-122"/>
                          <a:cs typeface="Calibri" panose="020F0502020204030204" pitchFamily="34" charset="0"/>
                        </a:rPr>
                        <a:t> a=1; a = “JS”;</a:t>
                      </a:r>
                      <a:endParaRPr lang="en-US" altLang="zh-CN" sz="1400" dirty="0">
                        <a:latin typeface="Calibri" panose="020F0502020204030204" pitchFamily="34" charset="0"/>
                        <a:ea typeface="微软雅黑" panose="020B0503020204020204" pitchFamily="34" charset="-122"/>
                        <a:cs typeface="Calibri" panose="020F0502020204030204" pitchFamily="34" charset="0"/>
                      </a:endParaRPr>
                    </a:p>
                  </a:txBody>
                  <a:tcPr marL="77847" marR="77847" marT="38923" marB="38923"/>
                </a:tc>
                <a:extLst>
                  <a:ext uri="{0D108BD9-81ED-4DB2-BD59-A6C34878D82A}">
                    <a16:rowId xmlns:a16="http://schemas.microsoft.com/office/drawing/2014/main" val="176439609"/>
                  </a:ext>
                </a:extLst>
              </a:tr>
              <a:tr h="493029">
                <a:tc>
                  <a:txBody>
                    <a:bodyPr/>
                    <a:lstStyle/>
                    <a:p>
                      <a:r>
                        <a:rPr lang="en-US" altLang="zh-CN" sz="1400" dirty="0">
                          <a:latin typeface="Calibri" panose="020F0502020204030204" pitchFamily="34" charset="0"/>
                          <a:ea typeface="微软雅黑" panose="020B0503020204020204" pitchFamily="34" charset="-122"/>
                          <a:cs typeface="Calibri" panose="020F0502020204030204" pitchFamily="34" charset="0"/>
                        </a:rPr>
                        <a:t>Datatype</a:t>
                      </a:r>
                      <a:endParaRPr lang="zh-CN" altLang="en-US" sz="1400" dirty="0">
                        <a:latin typeface="Calibri" panose="020F0502020204030204" pitchFamily="34" charset="0"/>
                        <a:ea typeface="微软雅黑" panose="020B0503020204020204" pitchFamily="34" charset="-122"/>
                        <a:cs typeface="Calibri" panose="020F0502020204030204" pitchFamily="34" charset="0"/>
                      </a:endParaRPr>
                    </a:p>
                  </a:txBody>
                  <a:tcPr marL="77847" marR="77847" marT="38923" marB="38923"/>
                </a:tc>
                <a:tc>
                  <a:txBody>
                    <a:bodyPr/>
                    <a:lstStyle/>
                    <a:p>
                      <a:r>
                        <a:rPr lang="en-US" altLang="zh-CN" sz="1400" dirty="0">
                          <a:latin typeface="Calibri" panose="020F0502020204030204" pitchFamily="34" charset="0"/>
                          <a:ea typeface="微软雅黑" panose="020B0503020204020204" pitchFamily="34" charset="-122"/>
                          <a:cs typeface="Calibri" panose="020F0502020204030204" pitchFamily="34" charset="0"/>
                        </a:rPr>
                        <a:t>Has array, slice, char type</a:t>
                      </a:r>
                    </a:p>
                  </a:txBody>
                  <a:tcPr marL="77847" marR="77847" marT="38923" marB="38923"/>
                </a:tc>
                <a:tc>
                  <a:txBody>
                    <a:bodyPr/>
                    <a:lstStyle/>
                    <a:p>
                      <a:r>
                        <a:rPr lang="en-US" altLang="zh-CN" sz="1400" dirty="0">
                          <a:latin typeface="Calibri" panose="020F0502020204030204" pitchFamily="34" charset="0"/>
                          <a:ea typeface="微软雅黑" panose="020B0503020204020204" pitchFamily="34" charset="-122"/>
                          <a:cs typeface="Calibri" panose="020F0502020204030204" pitchFamily="34" charset="0"/>
                        </a:rPr>
                        <a:t>JS does not have slice;</a:t>
                      </a:r>
                      <a:r>
                        <a:rPr lang="en-US" altLang="zh-CN" sz="1400" baseline="0" dirty="0">
                          <a:latin typeface="Calibri" panose="020F0502020204030204" pitchFamily="34" charset="0"/>
                          <a:ea typeface="微软雅黑" panose="020B0503020204020204" pitchFamily="34" charset="-122"/>
                          <a:cs typeface="Calibri" panose="020F0502020204030204" pitchFamily="34" charset="0"/>
                        </a:rPr>
                        <a:t> JS use object to implement array; JS does not have char type, only string type</a:t>
                      </a:r>
                      <a:endParaRPr lang="en-US" altLang="zh-CN" sz="1400" dirty="0">
                        <a:latin typeface="Calibri" panose="020F0502020204030204" pitchFamily="34" charset="0"/>
                        <a:ea typeface="微软雅黑" panose="020B0503020204020204" pitchFamily="34" charset="-122"/>
                        <a:cs typeface="Calibri" panose="020F0502020204030204" pitchFamily="34" charset="0"/>
                      </a:endParaRPr>
                    </a:p>
                  </a:txBody>
                  <a:tcPr marL="77847" marR="77847" marT="38923" marB="38923"/>
                </a:tc>
                <a:extLst>
                  <a:ext uri="{0D108BD9-81ED-4DB2-BD59-A6C34878D82A}">
                    <a16:rowId xmlns:a16="http://schemas.microsoft.com/office/drawing/2014/main" val="2933141329"/>
                  </a:ext>
                </a:extLst>
              </a:tr>
              <a:tr h="700621">
                <a:tc>
                  <a:txBody>
                    <a:bodyPr/>
                    <a:lstStyle/>
                    <a:p>
                      <a:r>
                        <a:rPr lang="en-US" altLang="zh-CN" sz="1400" dirty="0">
                          <a:latin typeface="Calibri" panose="020F0502020204030204" pitchFamily="34" charset="0"/>
                          <a:ea typeface="微软雅黑" panose="020B0503020204020204" pitchFamily="34" charset="-122"/>
                          <a:cs typeface="Calibri" panose="020F0502020204030204" pitchFamily="34" charset="0"/>
                        </a:rPr>
                        <a:t>Function</a:t>
                      </a:r>
                      <a:endParaRPr lang="zh-CN" altLang="en-US" sz="1400" dirty="0">
                        <a:latin typeface="Calibri" panose="020F0502020204030204" pitchFamily="34" charset="0"/>
                        <a:ea typeface="微软雅黑" panose="020B0503020204020204" pitchFamily="34" charset="-122"/>
                        <a:cs typeface="Calibri" panose="020F0502020204030204" pitchFamily="34" charset="0"/>
                      </a:endParaRPr>
                    </a:p>
                  </a:txBody>
                  <a:tcPr marL="77847" marR="77847" marT="38923" marB="38923"/>
                </a:tc>
                <a:tc>
                  <a:txBody>
                    <a:bodyPr/>
                    <a:lstStyle/>
                    <a:p>
                      <a:r>
                        <a:rPr lang="en-US" altLang="zh-CN" sz="1400" dirty="0">
                          <a:latin typeface="Calibri" panose="020F0502020204030204" pitchFamily="34" charset="0"/>
                          <a:ea typeface="微软雅黑" panose="020B0503020204020204" pitchFamily="34" charset="-122"/>
                          <a:cs typeface="Calibri" panose="020F0502020204030204" pitchFamily="34" charset="0"/>
                        </a:rPr>
                        <a:t>The types</a:t>
                      </a:r>
                      <a:r>
                        <a:rPr lang="en-US" altLang="zh-CN" sz="1400" baseline="0" dirty="0">
                          <a:latin typeface="Calibri" panose="020F0502020204030204" pitchFamily="34" charset="0"/>
                          <a:ea typeface="微软雅黑" panose="020B0503020204020204" pitchFamily="34" charset="-122"/>
                          <a:cs typeface="Calibri" panose="020F0502020204030204" pitchFamily="34" charset="0"/>
                        </a:rPr>
                        <a:t> of parameters and return value is needed and a function can have multiple return values</a:t>
                      </a:r>
                      <a:endParaRPr lang="en-US" altLang="zh-CN" sz="1400" dirty="0">
                        <a:latin typeface="Calibri" panose="020F0502020204030204" pitchFamily="34" charset="0"/>
                        <a:ea typeface="微软雅黑" panose="020B0503020204020204" pitchFamily="34" charset="-122"/>
                        <a:cs typeface="Calibri" panose="020F0502020204030204" pitchFamily="34" charset="0"/>
                      </a:endParaRPr>
                    </a:p>
                  </a:txBody>
                  <a:tcPr marL="77847" marR="77847" marT="38923" marB="38923"/>
                </a:tc>
                <a:tc>
                  <a:txBody>
                    <a:bodyPr/>
                    <a:lstStyle/>
                    <a:p>
                      <a:r>
                        <a:rPr lang="en-US" altLang="zh-CN" sz="1400" dirty="0">
                          <a:latin typeface="Calibri" panose="020F0502020204030204" pitchFamily="34" charset="0"/>
                          <a:ea typeface="微软雅黑" panose="020B0503020204020204" pitchFamily="34" charset="-122"/>
                          <a:cs typeface="Calibri" panose="020F0502020204030204" pitchFamily="34" charset="0"/>
                        </a:rPr>
                        <a:t>No need of types</a:t>
                      </a:r>
                      <a:r>
                        <a:rPr lang="en-US" altLang="zh-CN" sz="1400" baseline="0" dirty="0">
                          <a:latin typeface="Calibri" panose="020F0502020204030204" pitchFamily="34" charset="0"/>
                          <a:ea typeface="微软雅黑" panose="020B0503020204020204" pitchFamily="34" charset="-122"/>
                          <a:cs typeface="Calibri" panose="020F0502020204030204" pitchFamily="34" charset="0"/>
                        </a:rPr>
                        <a:t> of parameters nor return values. A function can have only one return value. Function is an object, can form array.</a:t>
                      </a:r>
                      <a:endParaRPr lang="en-US" altLang="zh-CN" sz="1400" dirty="0">
                        <a:latin typeface="Calibri" panose="020F0502020204030204" pitchFamily="34" charset="0"/>
                        <a:ea typeface="微软雅黑" panose="020B0503020204020204" pitchFamily="34" charset="-122"/>
                        <a:cs typeface="Calibri" panose="020F0502020204030204" pitchFamily="34" charset="0"/>
                      </a:endParaRPr>
                    </a:p>
                  </a:txBody>
                  <a:tcPr marL="77847" marR="77847" marT="38923" marB="38923"/>
                </a:tc>
                <a:extLst>
                  <a:ext uri="{0D108BD9-81ED-4DB2-BD59-A6C34878D82A}">
                    <a16:rowId xmlns:a16="http://schemas.microsoft.com/office/drawing/2014/main" val="822481006"/>
                  </a:ext>
                </a:extLst>
              </a:tr>
              <a:tr h="493029">
                <a:tc>
                  <a:txBody>
                    <a:bodyPr/>
                    <a:lstStyle/>
                    <a:p>
                      <a:r>
                        <a:rPr lang="en-US" altLang="zh-CN" sz="1400" dirty="0">
                          <a:latin typeface="Calibri" panose="020F0502020204030204" pitchFamily="34" charset="0"/>
                          <a:ea typeface="微软雅黑" panose="020B0503020204020204" pitchFamily="34" charset="-122"/>
                          <a:cs typeface="Calibri" panose="020F0502020204030204" pitchFamily="34" charset="0"/>
                        </a:rPr>
                        <a:t>Arithmetic</a:t>
                      </a:r>
                      <a:r>
                        <a:rPr lang="en-US" altLang="zh-CN" sz="1400" baseline="0" dirty="0">
                          <a:latin typeface="Calibri" panose="020F0502020204030204" pitchFamily="34" charset="0"/>
                          <a:ea typeface="微软雅黑" panose="020B0503020204020204" pitchFamily="34" charset="-122"/>
                          <a:cs typeface="Calibri" panose="020F0502020204030204" pitchFamily="34" charset="0"/>
                        </a:rPr>
                        <a:t> Operator</a:t>
                      </a:r>
                      <a:endParaRPr lang="zh-CN" altLang="en-US" sz="1400" dirty="0">
                        <a:latin typeface="Calibri" panose="020F0502020204030204" pitchFamily="34" charset="0"/>
                        <a:ea typeface="微软雅黑" panose="020B0503020204020204" pitchFamily="34" charset="-122"/>
                        <a:cs typeface="Calibri" panose="020F0502020204030204" pitchFamily="34" charset="0"/>
                      </a:endParaRPr>
                    </a:p>
                  </a:txBody>
                  <a:tcPr marL="77847" marR="77847" marT="38923" marB="38923"/>
                </a:tc>
                <a:tc>
                  <a:txBody>
                    <a:bodyPr/>
                    <a:lstStyle/>
                    <a:p>
                      <a:r>
                        <a:rPr lang="en-US" altLang="zh-CN" sz="1400" dirty="0">
                          <a:latin typeface="Calibri" panose="020F0502020204030204" pitchFamily="34" charset="0"/>
                          <a:ea typeface="微软雅黑" panose="020B0503020204020204" pitchFamily="34" charset="-122"/>
                          <a:cs typeface="Calibri" panose="020F0502020204030204" pitchFamily="34" charset="0"/>
                        </a:rPr>
                        <a:t>5/2=2   5.0/2=2.5</a:t>
                      </a:r>
                    </a:p>
                    <a:p>
                      <a:r>
                        <a:rPr lang="en-US" altLang="zh-CN" sz="1400" dirty="0">
                          <a:latin typeface="Calibri" panose="020F0502020204030204" pitchFamily="34" charset="0"/>
                          <a:ea typeface="微软雅黑" panose="020B0503020204020204" pitchFamily="34" charset="-122"/>
                          <a:cs typeface="Calibri" panose="020F0502020204030204" pitchFamily="34" charset="0"/>
                        </a:rPr>
                        <a:t>3.2 % 0.7 is</a:t>
                      </a:r>
                      <a:r>
                        <a:rPr lang="en-US" altLang="zh-CN" sz="1400" baseline="0" dirty="0">
                          <a:latin typeface="Calibri" panose="020F0502020204030204" pitchFamily="34" charset="0"/>
                          <a:ea typeface="微软雅黑" panose="020B0503020204020204" pitchFamily="34" charset="-122"/>
                          <a:cs typeface="Calibri" panose="020F0502020204030204" pitchFamily="34" charset="0"/>
                        </a:rPr>
                        <a:t> an compiling error</a:t>
                      </a:r>
                      <a:endParaRPr lang="zh-CN" altLang="en-US" sz="1400" dirty="0">
                        <a:latin typeface="Calibri" panose="020F0502020204030204" pitchFamily="34" charset="0"/>
                        <a:ea typeface="微软雅黑" panose="020B0503020204020204" pitchFamily="34" charset="-122"/>
                        <a:cs typeface="Calibri" panose="020F0502020204030204" pitchFamily="34" charset="0"/>
                      </a:endParaRPr>
                    </a:p>
                  </a:txBody>
                  <a:tcPr marL="77847" marR="77847" marT="38923" marB="38923"/>
                </a:tc>
                <a:tc>
                  <a:txBody>
                    <a:bodyPr/>
                    <a:lstStyle/>
                    <a:p>
                      <a:r>
                        <a:rPr lang="en-US" altLang="zh-CN" sz="1400" dirty="0">
                          <a:latin typeface="Calibri" panose="020F0502020204030204" pitchFamily="34" charset="0"/>
                          <a:ea typeface="微软雅黑" panose="020B0503020204020204" pitchFamily="34" charset="-122"/>
                          <a:cs typeface="Calibri" panose="020F0502020204030204" pitchFamily="34" charset="0"/>
                        </a:rPr>
                        <a:t>5/2=2.5</a:t>
                      </a:r>
                    </a:p>
                    <a:p>
                      <a:r>
                        <a:rPr lang="en-US" altLang="zh-CN" sz="1400" dirty="0">
                          <a:latin typeface="Calibri" panose="020F0502020204030204" pitchFamily="34" charset="0"/>
                          <a:ea typeface="微软雅黑" panose="020B0503020204020204" pitchFamily="34" charset="-122"/>
                          <a:cs typeface="Calibri" panose="020F0502020204030204" pitchFamily="34" charset="0"/>
                        </a:rPr>
                        <a:t>3.2 % 0.7 ≈ 0.4 (lose accuracy)</a:t>
                      </a:r>
                      <a:endParaRPr lang="zh-CN" altLang="en-US" sz="1400" dirty="0">
                        <a:latin typeface="Calibri" panose="020F0502020204030204" pitchFamily="34" charset="0"/>
                        <a:ea typeface="微软雅黑" panose="020B0503020204020204" pitchFamily="34" charset="-122"/>
                        <a:cs typeface="Calibri" panose="020F0502020204030204" pitchFamily="34" charset="0"/>
                      </a:endParaRPr>
                    </a:p>
                  </a:txBody>
                  <a:tcPr marL="77847" marR="77847" marT="38923" marB="38923"/>
                </a:tc>
                <a:extLst>
                  <a:ext uri="{0D108BD9-81ED-4DB2-BD59-A6C34878D82A}">
                    <a16:rowId xmlns:a16="http://schemas.microsoft.com/office/drawing/2014/main" val="1545415907"/>
                  </a:ext>
                </a:extLst>
              </a:tr>
              <a:tr h="1115804">
                <a:tc>
                  <a:txBody>
                    <a:bodyPr/>
                    <a:lstStyle/>
                    <a:p>
                      <a:r>
                        <a:rPr lang="en-US" altLang="zh-CN" sz="1400" dirty="0">
                          <a:latin typeface="Calibri" panose="020F0502020204030204" pitchFamily="34" charset="0"/>
                          <a:ea typeface="微软雅黑" panose="020B0503020204020204" pitchFamily="34" charset="-122"/>
                          <a:cs typeface="Calibri" panose="020F0502020204030204" pitchFamily="34" charset="0"/>
                        </a:rPr>
                        <a:t>Comparison</a:t>
                      </a:r>
                      <a:r>
                        <a:rPr lang="en-US" altLang="zh-CN" sz="1400" baseline="0" dirty="0">
                          <a:latin typeface="Calibri" panose="020F0502020204030204" pitchFamily="34" charset="0"/>
                          <a:ea typeface="微软雅黑" panose="020B0503020204020204" pitchFamily="34" charset="-122"/>
                          <a:cs typeface="Calibri" panose="020F0502020204030204" pitchFamily="34" charset="0"/>
                        </a:rPr>
                        <a:t> Operator</a:t>
                      </a:r>
                      <a:endParaRPr lang="zh-CN" altLang="en-US" sz="1400" dirty="0">
                        <a:latin typeface="Calibri" panose="020F0502020204030204" pitchFamily="34" charset="0"/>
                        <a:ea typeface="微软雅黑" panose="020B0503020204020204" pitchFamily="34" charset="-122"/>
                        <a:cs typeface="Calibri" panose="020F0502020204030204" pitchFamily="34" charset="0"/>
                      </a:endParaRPr>
                    </a:p>
                  </a:txBody>
                  <a:tcPr marL="77847" marR="77847" marT="38923" marB="38923"/>
                </a:tc>
                <a:tc>
                  <a:txBody>
                    <a:bodyPr/>
                    <a:lstStyle/>
                    <a:p>
                      <a:r>
                        <a:rPr lang="en-US" altLang="zh-CN" sz="1400" dirty="0">
                          <a:latin typeface="Calibri" panose="020F0502020204030204" pitchFamily="34" charset="0"/>
                          <a:ea typeface="微软雅黑" panose="020B0503020204020204" pitchFamily="34" charset="-122"/>
                          <a:cs typeface="Calibri" panose="020F0502020204030204" pitchFamily="34" charset="0"/>
                        </a:rPr>
                        <a:t>An Error occurs</a:t>
                      </a:r>
                      <a:r>
                        <a:rPr lang="en-US" altLang="zh-CN" sz="1400" baseline="0" dirty="0">
                          <a:latin typeface="Calibri" panose="020F0502020204030204" pitchFamily="34" charset="0"/>
                          <a:ea typeface="微软雅黑" panose="020B0503020204020204" pitchFamily="34" charset="-122"/>
                          <a:cs typeface="Calibri" panose="020F0502020204030204" pitchFamily="34" charset="0"/>
                        </a:rPr>
                        <a:t> when compare values of different types.</a:t>
                      </a:r>
                      <a:endParaRPr lang="en-US" altLang="zh-CN" sz="1400" dirty="0">
                        <a:latin typeface="Calibri" panose="020F0502020204030204" pitchFamily="34" charset="0"/>
                        <a:ea typeface="微软雅黑" panose="020B0503020204020204" pitchFamily="34" charset="-122"/>
                        <a:cs typeface="Calibri" panose="020F0502020204030204" pitchFamily="34" charset="0"/>
                      </a:endParaRPr>
                    </a:p>
                  </a:txBody>
                  <a:tcPr marL="77847" marR="77847" marT="38923" marB="38923"/>
                </a:tc>
                <a:tc>
                  <a:txBody>
                    <a:bodyPr/>
                    <a:lstStyle/>
                    <a:p>
                      <a:r>
                        <a:rPr lang="en-US" altLang="zh-CN" sz="1400" dirty="0">
                          <a:latin typeface="Calibri" panose="020F0502020204030204" pitchFamily="34" charset="0"/>
                          <a:ea typeface="微软雅黑" panose="020B0503020204020204" pitchFamily="34" charset="-122"/>
                          <a:cs typeface="Calibri" panose="020F0502020204030204" pitchFamily="34" charset="0"/>
                        </a:rPr>
                        <a:t>When compare by ==(!==), operands</a:t>
                      </a:r>
                      <a:r>
                        <a:rPr lang="en-US" altLang="zh-CN" sz="1400" baseline="0" dirty="0">
                          <a:latin typeface="Calibri" panose="020F0502020204030204" pitchFamily="34" charset="0"/>
                          <a:ea typeface="微软雅黑" panose="020B0503020204020204" pitchFamily="34" charset="-122"/>
                          <a:cs typeface="Calibri" panose="020F0502020204030204" pitchFamily="34" charset="0"/>
                        </a:rPr>
                        <a:t> of different types will be converted to the same type automatically before the comparison.</a:t>
                      </a:r>
                      <a:endParaRPr lang="en-US" altLang="zh-CN" sz="1400" dirty="0">
                        <a:latin typeface="Calibri" panose="020F0502020204030204" pitchFamily="34" charset="0"/>
                        <a:ea typeface="微软雅黑" panose="020B0503020204020204" pitchFamily="34" charset="-122"/>
                        <a:cs typeface="Calibri" panose="020F0502020204030204" pitchFamily="34" charset="0"/>
                      </a:endParaRPr>
                    </a:p>
                    <a:p>
                      <a:r>
                        <a:rPr lang="en-US" altLang="zh-CN" sz="1400" dirty="0">
                          <a:latin typeface="Calibri" panose="020F0502020204030204" pitchFamily="34" charset="0"/>
                          <a:ea typeface="微软雅黑" panose="020B0503020204020204" pitchFamily="34" charset="-122"/>
                          <a:cs typeface="Calibri" panose="020F0502020204030204" pitchFamily="34" charset="0"/>
                        </a:rPr>
                        <a:t>When</a:t>
                      </a:r>
                      <a:r>
                        <a:rPr lang="en-US" altLang="zh-CN" sz="1400" baseline="0" dirty="0">
                          <a:latin typeface="Calibri" panose="020F0502020204030204" pitchFamily="34" charset="0"/>
                          <a:ea typeface="微软雅黑" panose="020B0503020204020204" pitchFamily="34" charset="-122"/>
                          <a:cs typeface="Calibri" panose="020F0502020204030204" pitchFamily="34" charset="0"/>
                        </a:rPr>
                        <a:t> compare by ===(!==), the result of operands of different types is false(true)</a:t>
                      </a:r>
                      <a:endParaRPr lang="zh-CN" altLang="en-US" sz="1400" dirty="0">
                        <a:latin typeface="Calibri" panose="020F0502020204030204" pitchFamily="34" charset="0"/>
                        <a:ea typeface="微软雅黑" panose="020B0503020204020204" pitchFamily="34" charset="-122"/>
                        <a:cs typeface="Calibri" panose="020F0502020204030204" pitchFamily="34" charset="0"/>
                      </a:endParaRPr>
                    </a:p>
                  </a:txBody>
                  <a:tcPr marL="77847" marR="77847" marT="38923" marB="38923"/>
                </a:tc>
                <a:extLst>
                  <a:ext uri="{0D108BD9-81ED-4DB2-BD59-A6C34878D82A}">
                    <a16:rowId xmlns:a16="http://schemas.microsoft.com/office/drawing/2014/main" val="2435056224"/>
                  </a:ext>
                </a:extLst>
              </a:tr>
              <a:tr h="1115804">
                <a:tc>
                  <a:txBody>
                    <a:bodyPr/>
                    <a:lstStyle/>
                    <a:p>
                      <a:r>
                        <a:rPr lang="en-US" altLang="zh-CN" sz="1400" dirty="0">
                          <a:latin typeface="Calibri" panose="020F0502020204030204" pitchFamily="34" charset="0"/>
                          <a:ea typeface="微软雅黑" panose="020B0503020204020204" pitchFamily="34" charset="-122"/>
                          <a:cs typeface="Calibri" panose="020F0502020204030204" pitchFamily="34" charset="0"/>
                        </a:rPr>
                        <a:t>Right</a:t>
                      </a:r>
                      <a:r>
                        <a:rPr lang="en-US" altLang="zh-CN" sz="1400" baseline="0" dirty="0">
                          <a:latin typeface="Calibri" panose="020F0502020204030204" pitchFamily="34" charset="0"/>
                          <a:ea typeface="微软雅黑" panose="020B0503020204020204" pitchFamily="34" charset="-122"/>
                          <a:cs typeface="Calibri" panose="020F0502020204030204" pitchFamily="34" charset="0"/>
                        </a:rPr>
                        <a:t> shift</a:t>
                      </a:r>
                      <a:r>
                        <a:rPr lang="zh-CN" altLang="en-US" sz="1400" dirty="0">
                          <a:latin typeface="Calibri" panose="020F0502020204030204" pitchFamily="34" charset="0"/>
                          <a:ea typeface="微软雅黑" panose="020B0503020204020204" pitchFamily="34" charset="-122"/>
                          <a:cs typeface="Calibri" panose="020F0502020204030204" pitchFamily="34" charset="0"/>
                        </a:rPr>
                        <a:t> </a:t>
                      </a:r>
                      <a:r>
                        <a:rPr lang="en-US" altLang="zh-CN" sz="1400" dirty="0">
                          <a:latin typeface="Calibri" panose="020F0502020204030204" pitchFamily="34" charset="0"/>
                          <a:ea typeface="微软雅黑" panose="020B0503020204020204" pitchFamily="34" charset="-122"/>
                          <a:cs typeface="Calibri" panose="020F0502020204030204" pitchFamily="34" charset="0"/>
                        </a:rPr>
                        <a:t>&gt;&gt;</a:t>
                      </a:r>
                      <a:endParaRPr lang="zh-CN" altLang="en-US" sz="1400" dirty="0">
                        <a:latin typeface="Calibri" panose="020F0502020204030204" pitchFamily="34" charset="0"/>
                        <a:ea typeface="微软雅黑" panose="020B0503020204020204" pitchFamily="34" charset="-122"/>
                        <a:cs typeface="Calibri" panose="020F0502020204030204" pitchFamily="34" charset="0"/>
                      </a:endParaRPr>
                    </a:p>
                  </a:txBody>
                  <a:tcPr marL="77847" marR="77847" marT="38923" marB="38923"/>
                </a:tc>
                <a:tc>
                  <a:txBody>
                    <a:bodyPr/>
                    <a:lstStyle/>
                    <a:p>
                      <a:r>
                        <a:rPr lang="en-US" altLang="zh-CN" sz="1400" dirty="0">
                          <a:latin typeface="Calibri" panose="020F0502020204030204" pitchFamily="34" charset="0"/>
                          <a:ea typeface="微软雅黑" panose="020B0503020204020204" pitchFamily="34" charset="-122"/>
                          <a:cs typeface="Calibri" panose="020F0502020204030204" pitchFamily="34" charset="0"/>
                        </a:rPr>
                        <a:t>A&gt;&gt;B</a:t>
                      </a:r>
                    </a:p>
                    <a:p>
                      <a:r>
                        <a:rPr lang="en-US" altLang="zh-CN" sz="1400" dirty="0">
                          <a:latin typeface="Calibri" panose="020F0502020204030204" pitchFamily="34" charset="0"/>
                          <a:ea typeface="微软雅黑" panose="020B0503020204020204" pitchFamily="34" charset="-122"/>
                          <a:cs typeface="Calibri" panose="020F0502020204030204" pitchFamily="34" charset="0"/>
                        </a:rPr>
                        <a:t>When A</a:t>
                      </a:r>
                      <a:r>
                        <a:rPr lang="zh-CN" altLang="en-US" sz="1400" baseline="0" dirty="0">
                          <a:latin typeface="Calibri" panose="020F0502020204030204" pitchFamily="34" charset="0"/>
                          <a:ea typeface="微软雅黑" panose="020B0503020204020204" pitchFamily="34" charset="-122"/>
                          <a:cs typeface="Calibri" panose="020F0502020204030204" pitchFamily="34" charset="0"/>
                        </a:rPr>
                        <a:t> </a:t>
                      </a:r>
                      <a:r>
                        <a:rPr lang="en-US" altLang="zh-CN" sz="1400" baseline="0" dirty="0">
                          <a:latin typeface="Calibri" panose="020F0502020204030204" pitchFamily="34" charset="0"/>
                          <a:ea typeface="微软雅黑" panose="020B0503020204020204" pitchFamily="34" charset="-122"/>
                          <a:cs typeface="Calibri" panose="020F0502020204030204" pitchFamily="34" charset="0"/>
                        </a:rPr>
                        <a:t>is unsigned, the high bits will be made up by 0</a:t>
                      </a:r>
                      <a:endParaRPr lang="en-US" altLang="zh-CN" sz="1400" dirty="0">
                        <a:latin typeface="Calibri" panose="020F0502020204030204" pitchFamily="34" charset="0"/>
                        <a:ea typeface="微软雅黑" panose="020B0503020204020204" pitchFamily="34" charset="-122"/>
                        <a:cs typeface="Calibri" panose="020F0502020204030204" pitchFamily="34" charset="0"/>
                      </a:endParaRPr>
                    </a:p>
                    <a:p>
                      <a:r>
                        <a:rPr lang="en-US" altLang="zh-CN" sz="1400" dirty="0">
                          <a:latin typeface="Calibri" panose="020F0502020204030204" pitchFamily="34" charset="0"/>
                          <a:ea typeface="微软雅黑" panose="020B0503020204020204" pitchFamily="34" charset="-122"/>
                          <a:cs typeface="Calibri" panose="020F0502020204030204" pitchFamily="34" charset="0"/>
                        </a:rPr>
                        <a:t>When A is signed, the high</a:t>
                      </a:r>
                      <a:r>
                        <a:rPr lang="en-US" altLang="zh-CN" sz="1400" baseline="0" dirty="0">
                          <a:latin typeface="Calibri" panose="020F0502020204030204" pitchFamily="34" charset="0"/>
                          <a:ea typeface="微软雅黑" panose="020B0503020204020204" pitchFamily="34" charset="-122"/>
                          <a:cs typeface="Calibri" panose="020F0502020204030204" pitchFamily="34" charset="0"/>
                        </a:rPr>
                        <a:t> bits will be made up by the sign-bit</a:t>
                      </a:r>
                      <a:endParaRPr lang="zh-CN" altLang="en-US" sz="1400" dirty="0">
                        <a:latin typeface="Calibri" panose="020F0502020204030204" pitchFamily="34" charset="0"/>
                        <a:ea typeface="微软雅黑" panose="020B0503020204020204" pitchFamily="34" charset="-122"/>
                        <a:cs typeface="Calibri" panose="020F0502020204030204" pitchFamily="34" charset="0"/>
                      </a:endParaRPr>
                    </a:p>
                  </a:txBody>
                  <a:tcPr marL="77847" marR="77847" marT="38923" marB="38923"/>
                </a:tc>
                <a:tc>
                  <a:txBody>
                    <a:bodyPr/>
                    <a:lstStyle/>
                    <a:p>
                      <a:r>
                        <a:rPr lang="en-US" altLang="zh-CN" sz="1400" dirty="0">
                          <a:latin typeface="Calibri" panose="020F0502020204030204" pitchFamily="34" charset="0"/>
                          <a:ea typeface="微软雅黑" panose="020B0503020204020204" pitchFamily="34" charset="-122"/>
                          <a:cs typeface="Calibri" panose="020F0502020204030204" pitchFamily="34" charset="0"/>
                        </a:rPr>
                        <a:t>A&gt;&gt;B:   </a:t>
                      </a:r>
                      <a:r>
                        <a:rPr lang="en-US" altLang="zh-CN" sz="1400" baseline="0" dirty="0">
                          <a:latin typeface="Calibri" panose="020F0502020204030204" pitchFamily="34" charset="0"/>
                          <a:ea typeface="微软雅黑" panose="020B0503020204020204" pitchFamily="34" charset="-122"/>
                          <a:cs typeface="Calibri" panose="020F0502020204030204" pitchFamily="34" charset="0"/>
                        </a:rPr>
                        <a:t>the high bits will be made up by 0</a:t>
                      </a:r>
                      <a:endParaRPr lang="en-US" altLang="zh-CN" sz="1400" dirty="0">
                        <a:latin typeface="Calibri" panose="020F0502020204030204" pitchFamily="34" charset="0"/>
                        <a:ea typeface="微软雅黑" panose="020B0503020204020204" pitchFamily="34" charset="-122"/>
                        <a:cs typeface="Calibri" panose="020F0502020204030204" pitchFamily="34" charset="0"/>
                      </a:endParaRPr>
                    </a:p>
                    <a:p>
                      <a:r>
                        <a:rPr lang="en-US" altLang="zh-CN" sz="1400" dirty="0">
                          <a:latin typeface="Calibri" panose="020F0502020204030204" pitchFamily="34" charset="0"/>
                          <a:ea typeface="微软雅黑" panose="020B0503020204020204" pitchFamily="34" charset="-122"/>
                          <a:cs typeface="Calibri" panose="020F0502020204030204" pitchFamily="34" charset="0"/>
                        </a:rPr>
                        <a:t>A&gt;&gt;&gt;B:   the high</a:t>
                      </a:r>
                      <a:r>
                        <a:rPr lang="en-US" altLang="zh-CN" sz="1400" baseline="0" dirty="0">
                          <a:latin typeface="Calibri" panose="020F0502020204030204" pitchFamily="34" charset="0"/>
                          <a:ea typeface="微软雅黑" panose="020B0503020204020204" pitchFamily="34" charset="-122"/>
                          <a:cs typeface="Calibri" panose="020F0502020204030204" pitchFamily="34" charset="0"/>
                        </a:rPr>
                        <a:t> bits will be made up by the sign-bit</a:t>
                      </a:r>
                      <a:endParaRPr lang="zh-CN" altLang="en-US" sz="1400" dirty="0">
                        <a:latin typeface="Calibri" panose="020F0502020204030204" pitchFamily="34" charset="0"/>
                        <a:ea typeface="微软雅黑" panose="020B0503020204020204" pitchFamily="34" charset="-122"/>
                        <a:cs typeface="Calibri" panose="020F0502020204030204" pitchFamily="34" charset="0"/>
                      </a:endParaRPr>
                    </a:p>
                  </a:txBody>
                  <a:tcPr marL="77847" marR="77847" marT="38923" marB="38923"/>
                </a:tc>
                <a:extLst>
                  <a:ext uri="{0D108BD9-81ED-4DB2-BD59-A6C34878D82A}">
                    <a16:rowId xmlns:a16="http://schemas.microsoft.com/office/drawing/2014/main" val="3611077183"/>
                  </a:ext>
                </a:extLst>
              </a:tr>
            </a:tbl>
          </a:graphicData>
        </a:graphic>
      </p:graphicFrame>
      <p:sp>
        <p:nvSpPr>
          <p:cNvPr id="3" name="灯片编号占位符 2"/>
          <p:cNvSpPr>
            <a:spLocks noGrp="1"/>
          </p:cNvSpPr>
          <p:nvPr>
            <p:ph type="sldNum" sz="quarter" idx="12"/>
          </p:nvPr>
        </p:nvSpPr>
        <p:spPr/>
        <p:txBody>
          <a:bodyPr/>
          <a:lstStyle/>
          <a:p>
            <a:fld id="{B624FEA1-8D4F-4C27-B315-433CCAC1694E}" type="slidenum">
              <a:rPr lang="en-US" altLang="zh-CN" kern="0" smtClean="0">
                <a:solidFill>
                  <a:srgbClr val="000000"/>
                </a:solidFill>
              </a:rPr>
              <a:pPr/>
              <a:t>77</a:t>
            </a:fld>
            <a:endParaRPr lang="en-US" altLang="zh-CN" kern="0">
              <a:solidFill>
                <a:srgbClr val="000000"/>
              </a:solidFill>
            </a:endParaRPr>
          </a:p>
        </p:txBody>
      </p:sp>
    </p:spTree>
    <p:extLst>
      <p:ext uri="{BB962C8B-B14F-4D97-AF65-F5344CB8AC3E}">
        <p14:creationId xmlns:p14="http://schemas.microsoft.com/office/powerpoint/2010/main" val="3145647282"/>
      </p:ext>
    </p:extLst>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a:xfrm>
            <a:off x="248265" y="186813"/>
            <a:ext cx="10515600" cy="637305"/>
          </a:xfrm>
        </p:spPr>
        <p:txBody>
          <a:bodyPr/>
          <a:lstStyle/>
          <a:p>
            <a:r>
              <a:rPr lang="en-US" altLang="zh-CN" sz="3600" b="1" dirty="0">
                <a:latin typeface="Calibri" panose="020F0502020204030204" pitchFamily="34" charset="0"/>
                <a:ea typeface="微软雅黑" panose="020B0503020204020204" pitchFamily="34" charset="-122"/>
                <a:cs typeface="Calibri" panose="020F0502020204030204" pitchFamily="34" charset="0"/>
              </a:rPr>
              <a:t>Go vs JS</a:t>
            </a:r>
            <a:endParaRPr lang="en-US" sz="3600" b="1" dirty="0">
              <a:latin typeface="Calibri" panose="020F0502020204030204" pitchFamily="34" charset="0"/>
              <a:ea typeface="微软雅黑" panose="020B0503020204020204" pitchFamily="34" charset="-122"/>
              <a:cs typeface="Calibri" panose="020F0502020204030204" pitchFamily="34" charset="0"/>
            </a:endParaRPr>
          </a:p>
        </p:txBody>
      </p:sp>
      <p:graphicFrame>
        <p:nvGraphicFramePr>
          <p:cNvPr id="6" name="内容占位符 5"/>
          <p:cNvGraphicFramePr>
            <a:graphicFrameLocks noGrp="1"/>
          </p:cNvGraphicFramePr>
          <p:nvPr>
            <p:ph idx="1"/>
            <p:extLst>
              <p:ext uri="{D42A27DB-BD31-4B8C-83A1-F6EECF244321}">
                <p14:modId xmlns:p14="http://schemas.microsoft.com/office/powerpoint/2010/main" val="2106763871"/>
              </p:ext>
            </p:extLst>
          </p:nvPr>
        </p:nvGraphicFramePr>
        <p:xfrm>
          <a:off x="248265" y="1120877"/>
          <a:ext cx="8760542" cy="4480560"/>
        </p:xfrm>
        <a:graphic>
          <a:graphicData uri="http://schemas.openxmlformats.org/drawingml/2006/table">
            <a:tbl>
              <a:tblPr firstRow="1" bandRow="1">
                <a:tableStyleId>{5C22544A-7EE6-4342-B048-85BDC9FD1C3A}</a:tableStyleId>
              </a:tblPr>
              <a:tblGrid>
                <a:gridCol w="1675262">
                  <a:extLst>
                    <a:ext uri="{9D8B030D-6E8A-4147-A177-3AD203B41FA5}">
                      <a16:colId xmlns:a16="http://schemas.microsoft.com/office/drawing/2014/main" val="1662449990"/>
                    </a:ext>
                  </a:extLst>
                </a:gridCol>
                <a:gridCol w="3263652">
                  <a:extLst>
                    <a:ext uri="{9D8B030D-6E8A-4147-A177-3AD203B41FA5}">
                      <a16:colId xmlns:a16="http://schemas.microsoft.com/office/drawing/2014/main" val="2043325661"/>
                    </a:ext>
                  </a:extLst>
                </a:gridCol>
                <a:gridCol w="3821628">
                  <a:extLst>
                    <a:ext uri="{9D8B030D-6E8A-4147-A177-3AD203B41FA5}">
                      <a16:colId xmlns:a16="http://schemas.microsoft.com/office/drawing/2014/main" val="4182589090"/>
                    </a:ext>
                  </a:extLst>
                </a:gridCol>
              </a:tblGrid>
              <a:tr h="356075">
                <a:tc>
                  <a:txBody>
                    <a:bodyPr/>
                    <a:lstStyle/>
                    <a:p>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a:tc>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Go</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a:tc>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JavaScript</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a:tc>
                <a:extLst>
                  <a:ext uri="{0D108BD9-81ED-4DB2-BD59-A6C34878D82A}">
                    <a16:rowId xmlns:a16="http://schemas.microsoft.com/office/drawing/2014/main" val="3629395287"/>
                  </a:ext>
                </a:extLst>
              </a:tr>
              <a:tr h="1157245">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Control flow</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a:tc>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No parenthesis</a:t>
                      </a:r>
                      <a:r>
                        <a:rPr lang="en-US" altLang="zh-CN" baseline="0" dirty="0">
                          <a:latin typeface="Calibri" panose="020F0502020204030204" pitchFamily="34" charset="0"/>
                          <a:ea typeface="微软雅黑" panose="020B0503020204020204" pitchFamily="34" charset="-122"/>
                          <a:cs typeface="Calibri" panose="020F0502020204030204" pitchFamily="34" charset="0"/>
                        </a:rPr>
                        <a:t> needed:  </a:t>
                      </a:r>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r>
                        <a:rPr lang="en-US" altLang="zh-CN" dirty="0">
                          <a:latin typeface="Calibri" panose="020F0502020204030204" pitchFamily="34" charset="0"/>
                          <a:ea typeface="微软雅黑" panose="020B0503020204020204" pitchFamily="34" charset="-122"/>
                          <a:cs typeface="Calibri" panose="020F0502020204030204" pitchFamily="34" charset="0"/>
                        </a:rPr>
                        <a:t>if x&lt;10 {</a:t>
                      </a:r>
                    </a:p>
                    <a:p>
                      <a:r>
                        <a:rPr lang="en-US" altLang="zh-CN" dirty="0">
                          <a:latin typeface="Calibri" panose="020F0502020204030204" pitchFamily="34" charset="0"/>
                          <a:ea typeface="微软雅黑" panose="020B0503020204020204" pitchFamily="34" charset="-122"/>
                          <a:cs typeface="Calibri" panose="020F0502020204030204" pitchFamily="34" charset="0"/>
                        </a:rPr>
                        <a:t>    ……</a:t>
                      </a:r>
                    </a:p>
                    <a:p>
                      <a:r>
                        <a:rPr lang="en-US" altLang="zh-CN" dirty="0">
                          <a:latin typeface="Calibri" panose="020F0502020204030204" pitchFamily="34" charset="0"/>
                          <a:ea typeface="微软雅黑" panose="020B0503020204020204" pitchFamily="34" charset="-122"/>
                          <a:cs typeface="Calibri" panose="020F0502020204030204" pitchFamily="34" charset="0"/>
                        </a:rPr>
                        <a:t>}</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a:tc>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Parenthesis is necessary:  </a:t>
                      </a:r>
                    </a:p>
                    <a:p>
                      <a:r>
                        <a:rPr lang="en-US" altLang="zh-CN" dirty="0">
                          <a:latin typeface="Calibri" panose="020F0502020204030204" pitchFamily="34" charset="0"/>
                          <a:ea typeface="微软雅黑" panose="020B0503020204020204" pitchFamily="34" charset="-122"/>
                          <a:cs typeface="Calibri" panose="020F0502020204030204" pitchFamily="34" charset="0"/>
                        </a:rPr>
                        <a:t>if (x&lt;10){</a:t>
                      </a:r>
                    </a:p>
                    <a:p>
                      <a:r>
                        <a:rPr lang="en-US" altLang="zh-CN" dirty="0">
                          <a:latin typeface="Calibri" panose="020F0502020204030204" pitchFamily="34" charset="0"/>
                          <a:ea typeface="微软雅黑" panose="020B0503020204020204" pitchFamily="34" charset="-122"/>
                          <a:cs typeface="Calibri" panose="020F0502020204030204" pitchFamily="34" charset="0"/>
                        </a:rPr>
                        <a:t>     ……</a:t>
                      </a:r>
                    </a:p>
                    <a:p>
                      <a:r>
                        <a:rPr lang="en-US" altLang="zh-CN" dirty="0">
                          <a:latin typeface="Calibri" panose="020F0502020204030204" pitchFamily="34" charset="0"/>
                          <a:ea typeface="微软雅黑" panose="020B0503020204020204" pitchFamily="34" charset="-122"/>
                          <a:cs typeface="Calibri" panose="020F0502020204030204" pitchFamily="34" charset="0"/>
                        </a:rPr>
                        <a:t>}</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a:tc>
                <a:extLst>
                  <a:ext uri="{0D108BD9-81ED-4DB2-BD59-A6C34878D82A}">
                    <a16:rowId xmlns:a16="http://schemas.microsoft.com/office/drawing/2014/main" val="176439609"/>
                  </a:ext>
                </a:extLst>
              </a:tr>
              <a:tr h="623132">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object</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a:tc>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N/A</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a:tc>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Array,</a:t>
                      </a:r>
                      <a:r>
                        <a:rPr lang="en-US" altLang="zh-CN" baseline="0"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Date,</a:t>
                      </a:r>
                      <a:r>
                        <a:rPr lang="en-US" altLang="zh-CN" baseline="0"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Object representing</a:t>
                      </a:r>
                      <a:r>
                        <a:rPr lang="en-US" altLang="zh-CN" baseline="0" dirty="0">
                          <a:latin typeface="Calibri" panose="020F0502020204030204" pitchFamily="34" charset="0"/>
                          <a:ea typeface="微软雅黑" panose="020B0503020204020204" pitchFamily="34" charset="-122"/>
                          <a:cs typeface="Calibri" panose="020F0502020204030204" pitchFamily="34" charset="0"/>
                        </a:rPr>
                        <a:t> HTML element</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a:tc>
                <a:extLst>
                  <a:ext uri="{0D108BD9-81ED-4DB2-BD59-A6C34878D82A}">
                    <a16:rowId xmlns:a16="http://schemas.microsoft.com/office/drawing/2014/main" val="2933141329"/>
                  </a:ext>
                </a:extLst>
              </a:tr>
              <a:tr h="356075">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Print</a:t>
                      </a:r>
                      <a:r>
                        <a:rPr lang="en-US" altLang="zh-CN" baseline="0" dirty="0">
                          <a:latin typeface="Calibri" panose="020F0502020204030204" pitchFamily="34" charset="0"/>
                          <a:ea typeface="微软雅黑" panose="020B0503020204020204" pitchFamily="34" charset="-122"/>
                          <a:cs typeface="Calibri" panose="020F0502020204030204" pitchFamily="34" charset="0"/>
                        </a:rPr>
                        <a:t> function</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a:tc>
                <a:tc>
                  <a:txBody>
                    <a:bodyPr/>
                    <a:lstStyle/>
                    <a:p>
                      <a:r>
                        <a:rPr lang="en-US" altLang="zh-CN" dirty="0" err="1">
                          <a:latin typeface="Calibri" panose="020F0502020204030204" pitchFamily="34" charset="0"/>
                          <a:ea typeface="微软雅黑" panose="020B0503020204020204" pitchFamily="34" charset="-122"/>
                          <a:cs typeface="Calibri" panose="020F0502020204030204" pitchFamily="34" charset="0"/>
                        </a:rPr>
                        <a:t>fmt.Println</a:t>
                      </a:r>
                      <a:r>
                        <a:rPr lang="en-US" altLang="zh-CN" dirty="0">
                          <a:latin typeface="Calibri" panose="020F0502020204030204" pitchFamily="34" charset="0"/>
                          <a:ea typeface="微软雅黑" panose="020B0503020204020204" pitchFamily="34" charset="-122"/>
                          <a:cs typeface="Calibri" panose="020F0502020204030204" pitchFamily="34" charset="0"/>
                        </a:rPr>
                        <a:t>,</a:t>
                      </a:r>
                      <a:r>
                        <a:rPr lang="en-US" altLang="zh-CN" baseline="0" dirty="0">
                          <a:latin typeface="Calibri" panose="020F0502020204030204" pitchFamily="34" charset="0"/>
                          <a:ea typeface="微软雅黑" panose="020B0503020204020204" pitchFamily="34" charset="-122"/>
                          <a:cs typeface="Calibri" panose="020F0502020204030204" pitchFamily="34" charset="0"/>
                        </a:rPr>
                        <a:t> </a:t>
                      </a:r>
                      <a:r>
                        <a:rPr lang="en-US" altLang="zh-CN" baseline="0" dirty="0" err="1">
                          <a:latin typeface="Calibri" panose="020F0502020204030204" pitchFamily="34" charset="0"/>
                          <a:ea typeface="微软雅黑" panose="020B0503020204020204" pitchFamily="34" charset="-122"/>
                          <a:cs typeface="Calibri" panose="020F0502020204030204" pitchFamily="34" charset="0"/>
                        </a:rPr>
                        <a:t>fmt.Printf</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a:tc>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console.log</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a:tc>
                <a:extLst>
                  <a:ext uri="{0D108BD9-81ED-4DB2-BD59-A6C34878D82A}">
                    <a16:rowId xmlns:a16="http://schemas.microsoft.com/office/drawing/2014/main" val="822481006"/>
                  </a:ext>
                </a:extLst>
              </a:tr>
              <a:tr h="356075">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Length</a:t>
                      </a:r>
                      <a:r>
                        <a:rPr lang="en-US" altLang="zh-CN" baseline="0" dirty="0">
                          <a:latin typeface="Calibri" panose="020F0502020204030204" pitchFamily="34" charset="0"/>
                          <a:ea typeface="微软雅黑" panose="020B0503020204020204" pitchFamily="34" charset="-122"/>
                          <a:cs typeface="Calibri" panose="020F0502020204030204" pitchFamily="34" charset="0"/>
                        </a:rPr>
                        <a:t> of array</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a:tc>
                <a:tc>
                  <a:txBody>
                    <a:bodyPr/>
                    <a:lstStyle/>
                    <a:p>
                      <a:r>
                        <a:rPr lang="en-US" altLang="zh-CN" dirty="0" err="1">
                          <a:latin typeface="Calibri" panose="020F0502020204030204" pitchFamily="34" charset="0"/>
                          <a:ea typeface="微软雅黑" panose="020B0503020204020204" pitchFamily="34" charset="-122"/>
                          <a:cs typeface="Calibri" panose="020F0502020204030204" pitchFamily="34" charset="0"/>
                        </a:rPr>
                        <a:t>len</a:t>
                      </a:r>
                      <a:r>
                        <a:rPr lang="en-US" altLang="zh-CN" dirty="0">
                          <a:latin typeface="Calibri" panose="020F0502020204030204" pitchFamily="34" charset="0"/>
                          <a:ea typeface="微软雅黑" panose="020B0503020204020204" pitchFamily="34" charset="-122"/>
                          <a:cs typeface="Calibri" panose="020F0502020204030204" pitchFamily="34" charset="0"/>
                        </a:rPr>
                        <a:t>(array)</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a:tc>
                <a:tc>
                  <a:txBody>
                    <a:bodyPr/>
                    <a:lstStyle/>
                    <a:p>
                      <a:r>
                        <a:rPr lang="en-US" altLang="zh-CN" dirty="0" err="1">
                          <a:latin typeface="Calibri" panose="020F0502020204030204" pitchFamily="34" charset="0"/>
                          <a:ea typeface="微软雅黑" panose="020B0503020204020204" pitchFamily="34" charset="-122"/>
                          <a:cs typeface="Calibri" panose="020F0502020204030204" pitchFamily="34" charset="0"/>
                        </a:rPr>
                        <a:t>array.length</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a:tc>
                <a:extLst>
                  <a:ext uri="{0D108BD9-81ED-4DB2-BD59-A6C34878D82A}">
                    <a16:rowId xmlns:a16="http://schemas.microsoft.com/office/drawing/2014/main" val="1545415907"/>
                  </a:ext>
                </a:extLst>
              </a:tr>
              <a:tr h="1157245">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Language</a:t>
                      </a:r>
                      <a:r>
                        <a:rPr lang="en-US" altLang="zh-CN" baseline="0" dirty="0">
                          <a:latin typeface="Calibri" panose="020F0502020204030204" pitchFamily="34" charset="0"/>
                          <a:ea typeface="微软雅黑" panose="020B0503020204020204" pitchFamily="34" charset="-122"/>
                          <a:cs typeface="Calibri" panose="020F0502020204030204" pitchFamily="34" charset="0"/>
                        </a:rPr>
                        <a:t> type</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a:tc>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Complied language:  </a:t>
                      </a:r>
                      <a:r>
                        <a:rPr lang="en-US" altLang="zh-CN" baseline="0" dirty="0">
                          <a:latin typeface="Calibri" panose="020F0502020204030204" pitchFamily="34" charset="0"/>
                          <a:ea typeface="微软雅黑" panose="020B0503020204020204" pitchFamily="34" charset="-122"/>
                          <a:cs typeface="Calibri" panose="020F0502020204030204" pitchFamily="34" charset="0"/>
                        </a:rPr>
                        <a:t> The source code should be complied to executable file which can be executed later.</a:t>
                      </a:r>
                      <a:endParaRPr lang="en-US" altLang="zh-CN" dirty="0">
                        <a:latin typeface="Calibri" panose="020F0502020204030204" pitchFamily="34" charset="0"/>
                        <a:ea typeface="微软雅黑" panose="020B0503020204020204" pitchFamily="34" charset="-122"/>
                        <a:cs typeface="Calibri" panose="020F0502020204030204" pitchFamily="34" charset="0"/>
                      </a:endParaRPr>
                    </a:p>
                  </a:txBody>
                  <a:tcPr/>
                </a:tc>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Interpreted language:  </a:t>
                      </a:r>
                      <a:r>
                        <a:rPr lang="en-US" altLang="zh-CN" baseline="0" dirty="0">
                          <a:latin typeface="Calibri" panose="020F0502020204030204" pitchFamily="34" charset="0"/>
                          <a:ea typeface="微软雅黑" panose="020B0503020204020204" pitchFamily="34" charset="-122"/>
                          <a:cs typeface="Calibri" panose="020F0502020204030204" pitchFamily="34" charset="0"/>
                        </a:rPr>
                        <a:t> The interpreter inside browser will interpret and execute each JS statement</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a:tc>
                <a:extLst>
                  <a:ext uri="{0D108BD9-81ED-4DB2-BD59-A6C34878D82A}">
                    <a16:rowId xmlns:a16="http://schemas.microsoft.com/office/drawing/2014/main" val="3189637244"/>
                  </a:ext>
                </a:extLst>
              </a:tr>
              <a:tr h="356075">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statement</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a:tc>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No ; needed</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a:tc>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 is optional</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a:tc>
                <a:extLst>
                  <a:ext uri="{0D108BD9-81ED-4DB2-BD59-A6C34878D82A}">
                    <a16:rowId xmlns:a16="http://schemas.microsoft.com/office/drawing/2014/main" val="676735960"/>
                  </a:ext>
                </a:extLst>
              </a:tr>
            </a:tbl>
          </a:graphicData>
        </a:graphic>
      </p:graphicFrame>
      <p:sp>
        <p:nvSpPr>
          <p:cNvPr id="3" name="灯片编号占位符 2"/>
          <p:cNvSpPr>
            <a:spLocks noGrp="1"/>
          </p:cNvSpPr>
          <p:nvPr>
            <p:ph type="sldNum" sz="quarter" idx="12"/>
          </p:nvPr>
        </p:nvSpPr>
        <p:spPr/>
        <p:txBody>
          <a:bodyPr/>
          <a:lstStyle/>
          <a:p>
            <a:fld id="{B624FEA1-8D4F-4C27-B315-433CCAC1694E}" type="slidenum">
              <a:rPr lang="en-US" altLang="zh-CN" kern="0" smtClean="0">
                <a:solidFill>
                  <a:srgbClr val="000000"/>
                </a:solidFill>
              </a:rPr>
              <a:pPr/>
              <a:t>78</a:t>
            </a:fld>
            <a:endParaRPr lang="en-US" altLang="zh-CN" kern="0">
              <a:solidFill>
                <a:srgbClr val="000000"/>
              </a:solidFill>
            </a:endParaRPr>
          </a:p>
        </p:txBody>
      </p:sp>
    </p:spTree>
    <p:extLst>
      <p:ext uri="{BB962C8B-B14F-4D97-AF65-F5344CB8AC3E}">
        <p14:creationId xmlns:p14="http://schemas.microsoft.com/office/powerpoint/2010/main" val="3851136092"/>
      </p:ext>
    </p:extLst>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a:xfrm>
            <a:off x="195058" y="71352"/>
            <a:ext cx="8712968" cy="858490"/>
          </a:xfrm>
        </p:spPr>
        <p:txBody>
          <a:bodyPr/>
          <a:lstStyle/>
          <a:p>
            <a:r>
              <a:rPr lang="en-US" altLang="zh-CN" sz="3600" b="1" dirty="0">
                <a:latin typeface="Calibri" panose="020F0502020204030204" pitchFamily="34" charset="0"/>
                <a:ea typeface="微软雅黑" panose="020B0503020204020204" pitchFamily="34" charset="-122"/>
                <a:cs typeface="Calibri" panose="020F0502020204030204" pitchFamily="34" charset="0"/>
              </a:rPr>
              <a:t>Quicksort Go vs JS</a:t>
            </a:r>
            <a:endParaRPr lang="en-US" sz="3600" b="1" dirty="0">
              <a:latin typeface="Calibri" panose="020F0502020204030204" pitchFamily="34" charset="0"/>
              <a:ea typeface="微软雅黑" panose="020B0503020204020204" pitchFamily="34" charset="-122"/>
              <a:cs typeface="Calibri" panose="020F0502020204030204" pitchFamily="34" charset="0"/>
            </a:endParaRPr>
          </a:p>
        </p:txBody>
      </p:sp>
      <p:sp>
        <p:nvSpPr>
          <p:cNvPr id="8" name="矩形 7"/>
          <p:cNvSpPr/>
          <p:nvPr/>
        </p:nvSpPr>
        <p:spPr>
          <a:xfrm>
            <a:off x="4211571" y="3967604"/>
            <a:ext cx="4696455" cy="2554545"/>
          </a:xfrm>
          <a:prstGeom prst="rect">
            <a:avLst/>
          </a:prstGeom>
          <a:ln>
            <a:solidFill>
              <a:srgbClr val="FF0000"/>
            </a:solidFill>
          </a:ln>
        </p:spPr>
        <p:txBody>
          <a:bodyPr wrap="square">
            <a:spAutoFit/>
          </a:bodyPr>
          <a:lstStyle/>
          <a:p>
            <a:r>
              <a:rPr lang="en-US" altLang="zh-CN" sz="1600" dirty="0">
                <a:latin typeface="Calibri" panose="020F0502020204030204" pitchFamily="34" charset="0"/>
                <a:ea typeface="微软雅黑" panose="020B0503020204020204" pitchFamily="34" charset="-122"/>
                <a:cs typeface="Calibri" panose="020F0502020204030204" pitchFamily="34" charset="0"/>
              </a:rPr>
              <a:t>&lt;script&gt;</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solidFill>
                  <a:schemeClr val="accent1">
                    <a:lumMod val="75000"/>
                  </a:schemeClr>
                </a:solidFill>
                <a:latin typeface="Calibri" panose="020F0502020204030204" pitchFamily="34" charset="0"/>
                <a:ea typeface="微软雅黑" panose="020B0503020204020204" pitchFamily="34" charset="-122"/>
                <a:cs typeface="Calibri" panose="020F0502020204030204" pitchFamily="34" charset="0"/>
              </a:rPr>
              <a:t>var</a:t>
            </a:r>
            <a:r>
              <a:rPr lang="en-US" altLang="zh-CN" sz="1600" dirty="0">
                <a:solidFill>
                  <a:schemeClr val="accent1">
                    <a:lumMod val="75000"/>
                  </a:schemeClr>
                </a:solidFill>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solidFill>
                  <a:schemeClr val="accent1">
                    <a:lumMod val="75000"/>
                  </a:schemeClr>
                </a:solidFill>
                <a:latin typeface="Calibri" panose="020F0502020204030204" pitchFamily="34" charset="0"/>
                <a:ea typeface="微软雅黑" panose="020B0503020204020204" pitchFamily="34" charset="-122"/>
                <a:cs typeface="Calibri" panose="020F0502020204030204" pitchFamily="34" charset="0"/>
              </a:rPr>
              <a:t>ar</a:t>
            </a:r>
            <a:r>
              <a:rPr lang="en-US" altLang="zh-CN" sz="1600" dirty="0">
                <a:solidFill>
                  <a:schemeClr val="accent1">
                    <a:lumMod val="75000"/>
                  </a:schemeClr>
                </a:solidFill>
                <a:latin typeface="Calibri" panose="020F0502020204030204" pitchFamily="34" charset="0"/>
                <a:ea typeface="微软雅黑" panose="020B0503020204020204" pitchFamily="34" charset="-122"/>
                <a:cs typeface="Calibri" panose="020F0502020204030204" pitchFamily="34" charset="0"/>
              </a:rPr>
              <a:t> = new Array();</a:t>
            </a:r>
          </a:p>
          <a:p>
            <a:r>
              <a:rPr lang="en-US" altLang="zh-CN" sz="1600" dirty="0">
                <a:solidFill>
                  <a:schemeClr val="accent1">
                    <a:lumMod val="75000"/>
                  </a:schemeClr>
                </a:solidFill>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var</a:t>
            </a:r>
            <a:r>
              <a:rPr lang="en-US" altLang="zh-CN" sz="1600" dirty="0">
                <a:latin typeface="Calibri" panose="020F0502020204030204" pitchFamily="34" charset="0"/>
                <a:ea typeface="微软雅黑" panose="020B0503020204020204" pitchFamily="34" charset="-122"/>
                <a:cs typeface="Calibri" panose="020F0502020204030204" pitchFamily="34" charset="0"/>
              </a:rPr>
              <a:t> n = 1*1024*1024;</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for(</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var</a:t>
            </a:r>
            <a:r>
              <a:rPr lang="en-US" altLang="zh-CN"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i</a:t>
            </a:r>
            <a:r>
              <a:rPr lang="en-US" altLang="zh-CN" sz="1600" dirty="0">
                <a:latin typeface="Calibri" panose="020F0502020204030204" pitchFamily="34" charset="0"/>
                <a:ea typeface="微软雅黑" panose="020B0503020204020204" pitchFamily="34" charset="-122"/>
                <a:cs typeface="Calibri" panose="020F0502020204030204" pitchFamily="34" charset="0"/>
              </a:rPr>
              <a:t>=0;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i</a:t>
            </a:r>
            <a:r>
              <a:rPr lang="en-US" altLang="zh-CN" sz="1600" dirty="0">
                <a:latin typeface="Calibri" panose="020F0502020204030204" pitchFamily="34" charset="0"/>
                <a:ea typeface="微软雅黑" panose="020B0503020204020204" pitchFamily="34" charset="-122"/>
                <a:cs typeface="Calibri" panose="020F0502020204030204" pitchFamily="34" charset="0"/>
              </a:rPr>
              <a:t>&lt;n;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i</a:t>
            </a:r>
            <a:r>
              <a:rPr lang="en-US" altLang="zh-CN" sz="1600" dirty="0">
                <a:latin typeface="Calibri" panose="020F0502020204030204" pitchFamily="34" charset="0"/>
                <a:ea typeface="微软雅黑" panose="020B0503020204020204" pitchFamily="34" charset="-122"/>
                <a:cs typeface="Calibri" panose="020F0502020204030204" pitchFamily="34" charset="0"/>
              </a:rPr>
              <a:t>++){</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ar</a:t>
            </a:r>
            <a:r>
              <a:rPr lang="en-US" altLang="zh-CN" sz="1600" dirty="0">
                <a:latin typeface="Calibri" panose="020F0502020204030204" pitchFamily="34" charset="0"/>
                <a:ea typeface="微软雅黑" panose="020B0503020204020204" pitchFamily="34" charset="-122"/>
                <a:cs typeface="Calibri" panose="020F0502020204030204" pitchFamily="34" charset="0"/>
              </a:rPr>
              <a:t>[</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i</a:t>
            </a:r>
            <a:r>
              <a:rPr lang="en-US" altLang="zh-CN" sz="1600" dirty="0">
                <a:latin typeface="Calibri" panose="020F0502020204030204" pitchFamily="34" charset="0"/>
                <a:ea typeface="微软雅黑" panose="020B0503020204020204" pitchFamily="34" charset="-122"/>
                <a:cs typeface="Calibri" panose="020F0502020204030204" pitchFamily="34" charset="0"/>
              </a:rPr>
              <a:t>] = </a:t>
            </a:r>
            <a:r>
              <a:rPr lang="en-US" altLang="zh-CN" sz="1600" dirty="0" err="1">
                <a:solidFill>
                  <a:srgbClr val="FF0000"/>
                </a:solidFill>
                <a:latin typeface="Calibri" panose="020F0502020204030204" pitchFamily="34" charset="0"/>
                <a:ea typeface="微软雅黑" panose="020B0503020204020204" pitchFamily="34" charset="-122"/>
                <a:cs typeface="Calibri" panose="020F0502020204030204" pitchFamily="34" charset="0"/>
              </a:rPr>
              <a:t>Math.floor</a:t>
            </a:r>
            <a:r>
              <a:rPr lang="en-US" altLang="zh-CN" sz="1600" dirty="0">
                <a:solidFill>
                  <a:srgbClr val="FF0000"/>
                </a:solidFill>
                <a:latin typeface="Calibri" panose="020F0502020204030204" pitchFamily="34" charset="0"/>
                <a:ea typeface="微软雅黑" panose="020B0503020204020204" pitchFamily="34" charset="-122"/>
                <a:cs typeface="Calibri" panose="020F0502020204030204" pitchFamily="34" charset="0"/>
              </a:rPr>
              <a:t>(</a:t>
            </a:r>
            <a:r>
              <a:rPr lang="en-US" altLang="zh-CN" sz="1600" dirty="0" err="1">
                <a:solidFill>
                  <a:srgbClr val="FF0000"/>
                </a:solidFill>
                <a:latin typeface="Calibri" panose="020F0502020204030204" pitchFamily="34" charset="0"/>
                <a:ea typeface="微软雅黑" panose="020B0503020204020204" pitchFamily="34" charset="-122"/>
                <a:cs typeface="Calibri" panose="020F0502020204030204" pitchFamily="34" charset="0"/>
              </a:rPr>
              <a:t>Math.random</a:t>
            </a:r>
            <a:r>
              <a:rPr lang="en-US" altLang="zh-CN" sz="1600" dirty="0">
                <a:solidFill>
                  <a:srgbClr val="FF0000"/>
                </a:solidFill>
                <a:latin typeface="Calibri" panose="020F0502020204030204" pitchFamily="34" charset="0"/>
                <a:ea typeface="微软雅黑" panose="020B0503020204020204" pitchFamily="34" charset="-122"/>
                <a:cs typeface="Calibri" panose="020F0502020204030204" pitchFamily="34" charset="0"/>
              </a:rPr>
              <a:t>()*1000000);</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quicksort(</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ar</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 0, ar.length-1);</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a:t>
            </a:r>
            <a:r>
              <a:rPr lang="pt-BR" altLang="zh-CN" sz="1600" dirty="0">
                <a:solidFill>
                  <a:srgbClr val="00B0F0"/>
                </a:solidFill>
                <a:latin typeface="Calibri" panose="020F0502020204030204" pitchFamily="34" charset="0"/>
                <a:ea typeface="微软雅黑" panose="020B0503020204020204" pitchFamily="34" charset="-122"/>
                <a:cs typeface="Calibri" panose="020F0502020204030204" pitchFamily="34" charset="0"/>
              </a:rPr>
              <a:t>console.log</a:t>
            </a:r>
            <a:r>
              <a:rPr lang="pt-BR" altLang="zh-CN" sz="1600" dirty="0">
                <a:latin typeface="Calibri" panose="020F0502020204030204" pitchFamily="34" charset="0"/>
                <a:ea typeface="微软雅黑" panose="020B0503020204020204" pitchFamily="34" charset="-122"/>
                <a:cs typeface="Calibri" panose="020F0502020204030204" pitchFamily="34" charset="0"/>
              </a:rPr>
              <a:t>(" %d\n %d\n %d\n", ar[0], ar[1], ar[ar.length-1]);</a:t>
            </a:r>
            <a:r>
              <a:rPr lang="en-US" altLang="zh-CN" sz="1600" dirty="0">
                <a:latin typeface="Calibri" panose="020F0502020204030204" pitchFamily="34" charset="0"/>
                <a:ea typeface="微软雅黑" panose="020B0503020204020204" pitchFamily="34" charset="-122"/>
                <a:cs typeface="Calibri" panose="020F0502020204030204" pitchFamily="34" charset="0"/>
              </a:rPr>
              <a:t>           </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a:t>
            </a:r>
            <a:endParaRPr lang="zh-CN" altLang="en-US" sz="1600" dirty="0">
              <a:latin typeface="Calibri" panose="020F0502020204030204" pitchFamily="34" charset="0"/>
              <a:ea typeface="微软雅黑" panose="020B0503020204020204" pitchFamily="34" charset="-122"/>
              <a:cs typeface="Calibri" panose="020F0502020204030204" pitchFamily="34" charset="0"/>
            </a:endParaRPr>
          </a:p>
        </p:txBody>
      </p:sp>
      <p:sp>
        <p:nvSpPr>
          <p:cNvPr id="10" name="Content Placeholder 2">
            <a:extLst>
              <a:ext uri="{FF2B5EF4-FFF2-40B4-BE49-F238E27FC236}">
                <a16:creationId xmlns:a16="http://schemas.microsoft.com/office/drawing/2014/main" id="{FE374A91-5687-4790-A58A-36FC48C127B0}"/>
              </a:ext>
            </a:extLst>
          </p:cNvPr>
          <p:cNvSpPr txBox="1">
            <a:spLocks/>
          </p:cNvSpPr>
          <p:nvPr/>
        </p:nvSpPr>
        <p:spPr>
          <a:xfrm>
            <a:off x="1" y="1365278"/>
            <a:ext cx="4056758" cy="152101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a:latin typeface="Calibri" panose="020F0502020204030204" pitchFamily="34" charset="0"/>
                <a:ea typeface="微软雅黑" panose="020B0503020204020204" pitchFamily="34" charset="-122"/>
                <a:cs typeface="Calibri" panose="020F0502020204030204" pitchFamily="34" charset="0"/>
              </a:rPr>
              <a:t>Go</a:t>
            </a:r>
          </a:p>
          <a:p>
            <a:pPr lvl="1"/>
            <a:r>
              <a:rPr lang="en-US" altLang="zh-CN" sz="1800" dirty="0">
                <a:latin typeface="Calibri" panose="020F0502020204030204" pitchFamily="34" charset="0"/>
                <a:ea typeface="微软雅黑" panose="020B0503020204020204" pitchFamily="34" charset="-122"/>
                <a:cs typeface="Calibri" panose="020F0502020204030204" pitchFamily="34" charset="0"/>
              </a:rPr>
              <a:t>When create a slice, the length of the underlying array is needed</a:t>
            </a:r>
          </a:p>
          <a:p>
            <a:pPr lvl="1"/>
            <a:r>
              <a:rPr lang="en-US" altLang="zh-CN" sz="1800" dirty="0">
                <a:latin typeface="Calibri" panose="020F0502020204030204" pitchFamily="34" charset="0"/>
                <a:ea typeface="微软雅黑" panose="020B0503020204020204" pitchFamily="34" charset="-122"/>
                <a:cs typeface="Calibri" panose="020F0502020204030204" pitchFamily="34" charset="0"/>
              </a:rPr>
              <a:t>Go can pass slice that has length, so the index bound of the unsorted data in the array is not shown in the parameter list</a:t>
            </a:r>
          </a:p>
          <a:p>
            <a:pPr lvl="1"/>
            <a:r>
              <a:rPr lang="en-US" altLang="zh-CN" sz="1800" dirty="0" err="1">
                <a:latin typeface="Calibri" panose="020F0502020204030204" pitchFamily="34" charset="0"/>
                <a:ea typeface="微软雅黑" panose="020B0503020204020204" pitchFamily="34" charset="-122"/>
                <a:cs typeface="Calibri" panose="020F0502020204030204" pitchFamily="34" charset="0"/>
              </a:rPr>
              <a:t>fmt.Printf</a:t>
            </a:r>
            <a:r>
              <a:rPr lang="en-US" altLang="zh-CN" sz="1800" dirty="0">
                <a:latin typeface="Calibri" panose="020F0502020204030204" pitchFamily="34" charset="0"/>
                <a:ea typeface="微软雅黑" panose="020B0503020204020204" pitchFamily="34" charset="-122"/>
                <a:cs typeface="Calibri" panose="020F0502020204030204" pitchFamily="34" charset="0"/>
              </a:rPr>
              <a:t>() can output to terminal directly</a:t>
            </a:r>
          </a:p>
        </p:txBody>
      </p:sp>
      <p:sp>
        <p:nvSpPr>
          <p:cNvPr id="12" name="Content Placeholder 2">
            <a:extLst>
              <a:ext uri="{FF2B5EF4-FFF2-40B4-BE49-F238E27FC236}">
                <a16:creationId xmlns:a16="http://schemas.microsoft.com/office/drawing/2014/main" id="{FE374A91-5687-4790-A58A-36FC48C127B0}"/>
              </a:ext>
            </a:extLst>
          </p:cNvPr>
          <p:cNvSpPr txBox="1">
            <a:spLocks/>
          </p:cNvSpPr>
          <p:nvPr/>
        </p:nvSpPr>
        <p:spPr>
          <a:xfrm>
            <a:off x="4056759" y="1473201"/>
            <a:ext cx="4851267" cy="240502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a:latin typeface="Calibri" panose="020F0502020204030204" pitchFamily="34" charset="0"/>
                <a:ea typeface="微软雅黑" panose="020B0503020204020204" pitchFamily="34" charset="-122"/>
                <a:cs typeface="Calibri" panose="020F0502020204030204" pitchFamily="34" charset="0"/>
              </a:rPr>
              <a:t>JS</a:t>
            </a:r>
          </a:p>
          <a:p>
            <a:pPr lvl="1"/>
            <a:r>
              <a:rPr lang="en-US" altLang="zh-CN" sz="1800" dirty="0">
                <a:latin typeface="Calibri" panose="020F0502020204030204" pitchFamily="34" charset="0"/>
                <a:ea typeface="微软雅黑" panose="020B0503020204020204" pitchFamily="34" charset="-122"/>
                <a:cs typeface="Calibri" panose="020F0502020204030204" pitchFamily="34" charset="0"/>
              </a:rPr>
              <a:t>When create an array, no length is needed</a:t>
            </a:r>
          </a:p>
          <a:p>
            <a:pPr lvl="1"/>
            <a:r>
              <a:rPr lang="en-US" altLang="zh-CN" sz="1800" dirty="0">
                <a:latin typeface="Calibri" panose="020F0502020204030204" pitchFamily="34" charset="0"/>
                <a:ea typeface="微软雅黑" panose="020B0503020204020204" pitchFamily="34" charset="-122"/>
                <a:cs typeface="Calibri" panose="020F0502020204030204" pitchFamily="34" charset="0"/>
              </a:rPr>
              <a:t>The different way of generating random numbers</a:t>
            </a:r>
          </a:p>
          <a:p>
            <a:pPr lvl="1"/>
            <a:r>
              <a:rPr lang="en-US" altLang="zh-CN" sz="1800" dirty="0">
                <a:latin typeface="Calibri" panose="020F0502020204030204" pitchFamily="34" charset="0"/>
                <a:ea typeface="微软雅黑" panose="020B0503020204020204" pitchFamily="34" charset="-122"/>
                <a:cs typeface="Calibri" panose="020F0502020204030204" pitchFamily="34" charset="0"/>
              </a:rPr>
              <a:t>JS has no slice, so the index bound should be passed.</a:t>
            </a:r>
          </a:p>
          <a:p>
            <a:pPr lvl="1"/>
            <a:r>
              <a:rPr lang="en-US" altLang="zh-CN" sz="1800" dirty="0">
                <a:latin typeface="Calibri" panose="020F0502020204030204" pitchFamily="34" charset="0"/>
                <a:ea typeface="微软雅黑" panose="020B0503020204020204" pitchFamily="34" charset="-122"/>
                <a:cs typeface="Calibri" panose="020F0502020204030204" pitchFamily="34" charset="0"/>
              </a:rPr>
              <a:t>JS can only output to console which is embedded in the browser</a:t>
            </a:r>
          </a:p>
        </p:txBody>
      </p:sp>
      <p:sp>
        <p:nvSpPr>
          <p:cNvPr id="3" name="矩形 2"/>
          <p:cNvSpPr/>
          <p:nvPr/>
        </p:nvSpPr>
        <p:spPr>
          <a:xfrm>
            <a:off x="611547" y="3982936"/>
            <a:ext cx="3251647" cy="2462213"/>
          </a:xfrm>
          <a:prstGeom prst="rect">
            <a:avLst/>
          </a:prstGeom>
          <a:ln>
            <a:solidFill>
              <a:srgbClr val="FF0000"/>
            </a:solidFill>
          </a:ln>
        </p:spPr>
        <p:txBody>
          <a:bodyPr wrap="square">
            <a:spAutoFit/>
          </a:bodyPr>
          <a:lstStyle/>
          <a:p>
            <a:r>
              <a:rPr lang="en-US" altLang="zh-CN" sz="1400" dirty="0" err="1">
                <a:latin typeface="Calibri" panose="020F0502020204030204" pitchFamily="34" charset="0"/>
                <a:ea typeface="黑体" panose="02010609060101010101" pitchFamily="49" charset="-122"/>
                <a:cs typeface="Calibri" panose="020F0502020204030204" pitchFamily="34" charset="0"/>
              </a:rPr>
              <a:t>func</a:t>
            </a:r>
            <a:r>
              <a:rPr lang="en-US" altLang="zh-CN" sz="1400" dirty="0">
                <a:latin typeface="Calibri" panose="020F0502020204030204" pitchFamily="34" charset="0"/>
                <a:ea typeface="黑体" panose="02010609060101010101" pitchFamily="49" charset="-122"/>
                <a:cs typeface="Calibri" panose="020F0502020204030204" pitchFamily="34" charset="0"/>
              </a:rPr>
              <a:t> main() {</a:t>
            </a:r>
          </a:p>
          <a:p>
            <a:r>
              <a:rPr lang="en-US" altLang="zh-CN" sz="1400" dirty="0">
                <a:latin typeface="Calibri" panose="020F0502020204030204" pitchFamily="34" charset="0"/>
                <a:ea typeface="黑体" panose="02010609060101010101" pitchFamily="49" charset="-122"/>
                <a:cs typeface="Calibri" panose="020F0502020204030204" pitchFamily="34" charset="0"/>
              </a:rPr>
              <a:t>      </a:t>
            </a:r>
            <a:r>
              <a:rPr lang="en-US" altLang="zh-CN" sz="1400" dirty="0" err="1">
                <a:latin typeface="Calibri" panose="020F0502020204030204" pitchFamily="34" charset="0"/>
                <a:ea typeface="黑体" panose="02010609060101010101" pitchFamily="49" charset="-122"/>
                <a:cs typeface="Calibri" panose="020F0502020204030204" pitchFamily="34" charset="0"/>
              </a:rPr>
              <a:t>rand.Seed</a:t>
            </a:r>
            <a:r>
              <a:rPr lang="en-US" altLang="zh-CN" sz="1400" dirty="0">
                <a:latin typeface="Calibri" panose="020F0502020204030204" pitchFamily="34" charset="0"/>
                <a:ea typeface="黑体" panose="02010609060101010101" pitchFamily="49" charset="-122"/>
                <a:cs typeface="Calibri" panose="020F0502020204030204" pitchFamily="34" charset="0"/>
              </a:rPr>
              <a:t> (</a:t>
            </a:r>
            <a:r>
              <a:rPr lang="en-US" altLang="zh-CN" sz="1400" dirty="0" err="1">
                <a:latin typeface="Calibri" panose="020F0502020204030204" pitchFamily="34" charset="0"/>
                <a:ea typeface="黑体" panose="02010609060101010101" pitchFamily="49" charset="-122"/>
                <a:cs typeface="Calibri" panose="020F0502020204030204" pitchFamily="34" charset="0"/>
              </a:rPr>
              <a:t>time.Now</a:t>
            </a:r>
            <a:r>
              <a:rPr lang="en-US" altLang="zh-CN" sz="1400" dirty="0">
                <a:latin typeface="Calibri" panose="020F0502020204030204" pitchFamily="34" charset="0"/>
                <a:ea typeface="黑体" panose="02010609060101010101" pitchFamily="49" charset="-122"/>
                <a:cs typeface="Calibri" panose="020F0502020204030204" pitchFamily="34" charset="0"/>
              </a:rPr>
              <a:t>().</a:t>
            </a:r>
            <a:r>
              <a:rPr lang="en-US" altLang="zh-CN" sz="1400" dirty="0" err="1">
                <a:latin typeface="Calibri" panose="020F0502020204030204" pitchFamily="34" charset="0"/>
                <a:ea typeface="黑体" panose="02010609060101010101" pitchFamily="49" charset="-122"/>
                <a:cs typeface="Calibri" panose="020F0502020204030204" pitchFamily="34" charset="0"/>
              </a:rPr>
              <a:t>UnixNano</a:t>
            </a:r>
            <a:r>
              <a:rPr lang="en-US" altLang="zh-CN" sz="1400" dirty="0">
                <a:latin typeface="Calibri" panose="020F0502020204030204" pitchFamily="34" charset="0"/>
                <a:ea typeface="黑体" panose="02010609060101010101" pitchFamily="49" charset="-122"/>
                <a:cs typeface="Calibri" panose="020F0502020204030204" pitchFamily="34" charset="0"/>
              </a:rPr>
              <a:t>()) </a:t>
            </a:r>
          </a:p>
          <a:p>
            <a:r>
              <a:rPr lang="en-US" altLang="zh-CN" sz="1400" dirty="0">
                <a:latin typeface="Calibri" panose="020F0502020204030204" pitchFamily="34" charset="0"/>
                <a:ea typeface="黑体" panose="02010609060101010101" pitchFamily="49" charset="-122"/>
                <a:cs typeface="Calibri" panose="020F0502020204030204" pitchFamily="34" charset="0"/>
              </a:rPr>
              <a:t>      n :  = 1*1024*1024</a:t>
            </a:r>
          </a:p>
          <a:p>
            <a:r>
              <a:rPr lang="en-US" altLang="zh-CN" sz="1400" dirty="0">
                <a:latin typeface="Calibri" panose="020F0502020204030204" pitchFamily="34" charset="0"/>
                <a:ea typeface="黑体" panose="02010609060101010101" pitchFamily="49" charset="-122"/>
                <a:cs typeface="Calibri" panose="020F0502020204030204" pitchFamily="34" charset="0"/>
              </a:rPr>
              <a:t>      </a:t>
            </a:r>
            <a:r>
              <a:rPr lang="en-US" altLang="zh-CN" sz="1400" dirty="0" err="1">
                <a:solidFill>
                  <a:schemeClr val="accent1">
                    <a:lumMod val="75000"/>
                  </a:schemeClr>
                </a:solidFill>
                <a:latin typeface="Calibri" panose="020F0502020204030204" pitchFamily="34" charset="0"/>
                <a:ea typeface="黑体" panose="02010609060101010101" pitchFamily="49" charset="-122"/>
                <a:cs typeface="Calibri" panose="020F0502020204030204" pitchFamily="34" charset="0"/>
              </a:rPr>
              <a:t>var</a:t>
            </a:r>
            <a:r>
              <a:rPr lang="en-US" altLang="zh-CN" sz="1400" dirty="0">
                <a:solidFill>
                  <a:schemeClr val="accent1">
                    <a:lumMod val="75000"/>
                  </a:schemeClr>
                </a:solidFill>
                <a:latin typeface="Calibri" panose="020F0502020204030204" pitchFamily="34" charset="0"/>
                <a:ea typeface="黑体" panose="02010609060101010101" pitchFamily="49" charset="-122"/>
                <a:cs typeface="Calibri" panose="020F0502020204030204" pitchFamily="34" charset="0"/>
              </a:rPr>
              <a:t> da = make([]</a:t>
            </a:r>
            <a:r>
              <a:rPr lang="en-US" altLang="zh-CN" sz="1400" dirty="0" err="1">
                <a:solidFill>
                  <a:schemeClr val="accent1">
                    <a:lumMod val="75000"/>
                  </a:schemeClr>
                </a:solidFill>
                <a:latin typeface="Calibri" panose="020F0502020204030204" pitchFamily="34" charset="0"/>
                <a:ea typeface="黑体" panose="02010609060101010101" pitchFamily="49" charset="-122"/>
                <a:cs typeface="Calibri" panose="020F0502020204030204" pitchFamily="34" charset="0"/>
              </a:rPr>
              <a:t>int,n</a:t>
            </a:r>
            <a:r>
              <a:rPr lang="en-US" altLang="zh-CN" sz="1400" dirty="0">
                <a:solidFill>
                  <a:schemeClr val="accent1">
                    <a:lumMod val="75000"/>
                  </a:schemeClr>
                </a:solidFill>
                <a:latin typeface="Calibri" panose="020F0502020204030204" pitchFamily="34" charset="0"/>
                <a:ea typeface="黑体" panose="02010609060101010101" pitchFamily="49" charset="-122"/>
                <a:cs typeface="Calibri" panose="020F0502020204030204" pitchFamily="34" charset="0"/>
              </a:rPr>
              <a:t>)</a:t>
            </a:r>
          </a:p>
          <a:p>
            <a:r>
              <a:rPr lang="en-US" altLang="zh-CN" sz="1400" dirty="0">
                <a:latin typeface="Calibri" panose="020F0502020204030204" pitchFamily="34" charset="0"/>
                <a:ea typeface="黑体" panose="02010609060101010101" pitchFamily="49" charset="-122"/>
                <a:cs typeface="Calibri" panose="020F0502020204030204" pitchFamily="34" charset="0"/>
              </a:rPr>
              <a:t>      for i:  =0; </a:t>
            </a:r>
            <a:r>
              <a:rPr lang="en-US" altLang="zh-CN" sz="1400" dirty="0" err="1">
                <a:latin typeface="Calibri" panose="020F0502020204030204" pitchFamily="34" charset="0"/>
                <a:ea typeface="黑体" panose="02010609060101010101" pitchFamily="49" charset="-122"/>
                <a:cs typeface="Calibri" panose="020F0502020204030204" pitchFamily="34" charset="0"/>
              </a:rPr>
              <a:t>i</a:t>
            </a:r>
            <a:r>
              <a:rPr lang="en-US" altLang="zh-CN" sz="1400" dirty="0">
                <a:latin typeface="Calibri" panose="020F0502020204030204" pitchFamily="34" charset="0"/>
                <a:ea typeface="黑体" panose="02010609060101010101" pitchFamily="49" charset="-122"/>
                <a:cs typeface="Calibri" panose="020F0502020204030204" pitchFamily="34" charset="0"/>
              </a:rPr>
              <a:t>&lt;n; </a:t>
            </a:r>
            <a:r>
              <a:rPr lang="en-US" altLang="zh-CN" sz="1400" dirty="0" err="1">
                <a:latin typeface="Calibri" panose="020F0502020204030204" pitchFamily="34" charset="0"/>
                <a:ea typeface="黑体" panose="02010609060101010101" pitchFamily="49" charset="-122"/>
                <a:cs typeface="Calibri" panose="020F0502020204030204" pitchFamily="34" charset="0"/>
              </a:rPr>
              <a:t>i</a:t>
            </a:r>
            <a:r>
              <a:rPr lang="en-US" altLang="zh-CN" sz="1400" dirty="0">
                <a:latin typeface="Calibri" panose="020F0502020204030204" pitchFamily="34" charset="0"/>
                <a:ea typeface="黑体" panose="02010609060101010101" pitchFamily="49" charset="-122"/>
                <a:cs typeface="Calibri" panose="020F0502020204030204" pitchFamily="34" charset="0"/>
              </a:rPr>
              <a:t>++ {</a:t>
            </a:r>
          </a:p>
          <a:p>
            <a:r>
              <a:rPr lang="en-US" altLang="zh-CN" sz="1400" dirty="0">
                <a:latin typeface="Calibri" panose="020F0502020204030204" pitchFamily="34" charset="0"/>
                <a:ea typeface="黑体" panose="02010609060101010101" pitchFamily="49" charset="-122"/>
                <a:cs typeface="Calibri" panose="020F0502020204030204" pitchFamily="34" charset="0"/>
              </a:rPr>
              <a:t>            da[</a:t>
            </a:r>
            <a:r>
              <a:rPr lang="en-US" altLang="zh-CN" sz="1400" dirty="0" err="1">
                <a:latin typeface="Calibri" panose="020F0502020204030204" pitchFamily="34" charset="0"/>
                <a:ea typeface="黑体" panose="02010609060101010101" pitchFamily="49" charset="-122"/>
                <a:cs typeface="Calibri" panose="020F0502020204030204" pitchFamily="34" charset="0"/>
              </a:rPr>
              <a:t>i</a:t>
            </a:r>
            <a:r>
              <a:rPr lang="en-US" altLang="zh-CN" sz="1400" dirty="0">
                <a:latin typeface="Calibri" panose="020F0502020204030204" pitchFamily="34" charset="0"/>
                <a:ea typeface="黑体" panose="02010609060101010101" pitchFamily="49" charset="-122"/>
                <a:cs typeface="Calibri" panose="020F0502020204030204" pitchFamily="34" charset="0"/>
              </a:rPr>
              <a:t>] = </a:t>
            </a:r>
            <a:r>
              <a:rPr lang="en-US" altLang="zh-CN" sz="1400" dirty="0" err="1">
                <a:solidFill>
                  <a:srgbClr val="FF0000"/>
                </a:solidFill>
                <a:latin typeface="Calibri" panose="020F0502020204030204" pitchFamily="34" charset="0"/>
                <a:ea typeface="黑体" panose="02010609060101010101" pitchFamily="49" charset="-122"/>
                <a:cs typeface="Calibri" panose="020F0502020204030204" pitchFamily="34" charset="0"/>
              </a:rPr>
              <a:t>rand.Int</a:t>
            </a:r>
            <a:r>
              <a:rPr lang="en-US" altLang="zh-CN" sz="1400" dirty="0">
                <a:solidFill>
                  <a:srgbClr val="FF0000"/>
                </a:solidFill>
                <a:latin typeface="Calibri" panose="020F0502020204030204" pitchFamily="34" charset="0"/>
                <a:ea typeface="黑体" panose="02010609060101010101" pitchFamily="49" charset="-122"/>
                <a:cs typeface="Calibri" panose="020F0502020204030204" pitchFamily="34" charset="0"/>
              </a:rPr>
              <a:t>() </a:t>
            </a:r>
          </a:p>
          <a:p>
            <a:r>
              <a:rPr lang="en-US" altLang="zh-CN" sz="1400" dirty="0">
                <a:latin typeface="Calibri" panose="020F0502020204030204" pitchFamily="34" charset="0"/>
                <a:ea typeface="黑体" panose="02010609060101010101" pitchFamily="49" charset="-122"/>
                <a:cs typeface="Calibri" panose="020F0502020204030204" pitchFamily="34" charset="0"/>
              </a:rPr>
              <a:t>      }</a:t>
            </a:r>
          </a:p>
          <a:p>
            <a:r>
              <a:rPr lang="en-US" altLang="zh-CN" sz="1400" dirty="0">
                <a:latin typeface="Calibri" panose="020F0502020204030204" pitchFamily="34" charset="0"/>
                <a:ea typeface="黑体" panose="02010609060101010101" pitchFamily="49" charset="-122"/>
                <a:cs typeface="Calibri" panose="020F0502020204030204" pitchFamily="34" charset="0"/>
              </a:rPr>
              <a:t>      </a:t>
            </a:r>
            <a:r>
              <a:rPr lang="en-US" altLang="zh-CN" sz="1400" dirty="0">
                <a:solidFill>
                  <a:srgbClr val="00B050"/>
                </a:solidFill>
                <a:latin typeface="Calibri" panose="020F0502020204030204" pitchFamily="34" charset="0"/>
                <a:ea typeface="黑体" panose="02010609060101010101" pitchFamily="49" charset="-122"/>
                <a:cs typeface="Calibri" panose="020F0502020204030204" pitchFamily="34" charset="0"/>
              </a:rPr>
              <a:t>quicksort (da[0:  n]) </a:t>
            </a:r>
          </a:p>
          <a:p>
            <a:r>
              <a:rPr lang="en-US" altLang="zh-CN" sz="1400" dirty="0">
                <a:latin typeface="Calibri" panose="020F0502020204030204" pitchFamily="34" charset="0"/>
                <a:ea typeface="黑体" panose="02010609060101010101" pitchFamily="49" charset="-122"/>
                <a:cs typeface="Calibri" panose="020F0502020204030204" pitchFamily="34" charset="0"/>
              </a:rPr>
              <a:t>      </a:t>
            </a:r>
            <a:r>
              <a:rPr lang="en-US" altLang="zh-CN" sz="1400" dirty="0" err="1">
                <a:solidFill>
                  <a:srgbClr val="00B0F0"/>
                </a:solidFill>
                <a:latin typeface="Calibri" panose="020F0502020204030204" pitchFamily="34" charset="0"/>
                <a:ea typeface="黑体" panose="02010609060101010101" pitchFamily="49" charset="-122"/>
                <a:cs typeface="Calibri" panose="020F0502020204030204" pitchFamily="34" charset="0"/>
              </a:rPr>
              <a:t>fmt.Printf</a:t>
            </a:r>
            <a:r>
              <a:rPr lang="en-US" altLang="zh-CN" sz="1400" dirty="0">
                <a:latin typeface="Calibri" panose="020F0502020204030204" pitchFamily="34" charset="0"/>
                <a:ea typeface="黑体" panose="02010609060101010101" pitchFamily="49" charset="-122"/>
                <a:cs typeface="Calibri" panose="020F0502020204030204" pitchFamily="34" charset="0"/>
              </a:rPr>
              <a:t>(" %d\n %d\n %d\</a:t>
            </a:r>
            <a:r>
              <a:rPr lang="en-US" altLang="zh-CN" sz="1400" dirty="0" err="1">
                <a:latin typeface="Calibri" panose="020F0502020204030204" pitchFamily="34" charset="0"/>
                <a:ea typeface="黑体" panose="02010609060101010101" pitchFamily="49" charset="-122"/>
                <a:cs typeface="Calibri" panose="020F0502020204030204" pitchFamily="34" charset="0"/>
              </a:rPr>
              <a:t>n",da</a:t>
            </a:r>
            <a:r>
              <a:rPr lang="en-US" altLang="zh-CN" sz="1400" dirty="0">
                <a:latin typeface="Calibri" panose="020F0502020204030204" pitchFamily="34" charset="0"/>
                <a:ea typeface="黑体" panose="02010609060101010101" pitchFamily="49" charset="-122"/>
                <a:cs typeface="Calibri" panose="020F0502020204030204" pitchFamily="34" charset="0"/>
              </a:rPr>
              <a:t>[0],da[1],n-1,da[n-1])</a:t>
            </a:r>
          </a:p>
          <a:p>
            <a:r>
              <a:rPr lang="en-US" altLang="zh-CN" sz="1400" dirty="0">
                <a:latin typeface="Calibri" panose="020F0502020204030204" pitchFamily="34" charset="0"/>
                <a:ea typeface="黑体" panose="02010609060101010101" pitchFamily="49" charset="-122"/>
                <a:cs typeface="Calibri" panose="020F0502020204030204" pitchFamily="34" charset="0"/>
              </a:rPr>
              <a:t>}</a:t>
            </a:r>
          </a:p>
        </p:txBody>
      </p:sp>
      <p:cxnSp>
        <p:nvCxnSpPr>
          <p:cNvPr id="6" name="直接箭头连接符 5"/>
          <p:cNvCxnSpPr/>
          <p:nvPr/>
        </p:nvCxnSpPr>
        <p:spPr>
          <a:xfrm flipH="1" flipV="1">
            <a:off x="7250137" y="4639736"/>
            <a:ext cx="4103" cy="5063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6559798" y="4042578"/>
            <a:ext cx="2306047" cy="584775"/>
          </a:xfrm>
          <a:prstGeom prst="rect">
            <a:avLst/>
          </a:prstGeom>
          <a:noFill/>
          <a:ln>
            <a:solidFill>
              <a:srgbClr val="FF0000"/>
            </a:solidFill>
          </a:ln>
        </p:spPr>
        <p:txBody>
          <a:bodyPr wrap="square" rtlCol="0">
            <a:spAutoFit/>
          </a:bodyPr>
          <a:lstStyle/>
          <a:p>
            <a:r>
              <a:rPr lang="en-US" altLang="zh-CN" sz="1600" dirty="0" err="1">
                <a:latin typeface="Calibri" panose="020F0502020204030204" pitchFamily="34" charset="0"/>
                <a:cs typeface="Calibri" panose="020F0502020204030204" pitchFamily="34" charset="0"/>
              </a:rPr>
              <a:t>Math.random</a:t>
            </a:r>
            <a:r>
              <a:rPr lang="en-US" altLang="zh-CN" sz="1600" dirty="0">
                <a:latin typeface="Calibri" panose="020F0502020204030204" pitchFamily="34" charset="0"/>
                <a:cs typeface="Calibri" panose="020F0502020204030204" pitchFamily="34" charset="0"/>
              </a:rPr>
              <a:t>() returns a random number in [0,1)</a:t>
            </a:r>
            <a:endParaRPr lang="zh-CN" altLang="en-US" sz="1600" dirty="0">
              <a:latin typeface="Calibri" panose="020F0502020204030204" pitchFamily="34" charset="0"/>
              <a:cs typeface="Calibri" panose="020F0502020204030204" pitchFamily="34" charset="0"/>
            </a:endParaRPr>
          </a:p>
        </p:txBody>
      </p:sp>
      <p:sp>
        <p:nvSpPr>
          <p:cNvPr id="5" name="灯片编号占位符 4"/>
          <p:cNvSpPr>
            <a:spLocks noGrp="1"/>
          </p:cNvSpPr>
          <p:nvPr>
            <p:ph type="sldNum" sz="quarter" idx="12"/>
          </p:nvPr>
        </p:nvSpPr>
        <p:spPr/>
        <p:txBody>
          <a:bodyPr/>
          <a:lstStyle/>
          <a:p>
            <a:fld id="{B624FEA1-8D4F-4C27-B315-433CCAC1694E}" type="slidenum">
              <a:rPr lang="en-US" altLang="zh-CN" kern="0" smtClean="0">
                <a:solidFill>
                  <a:srgbClr val="000000"/>
                </a:solidFill>
              </a:rPr>
              <a:pPr/>
              <a:t>79</a:t>
            </a:fld>
            <a:endParaRPr lang="en-US" altLang="zh-CN" kern="0">
              <a:solidFill>
                <a:srgbClr val="000000"/>
              </a:solidFill>
            </a:endParaRPr>
          </a:p>
        </p:txBody>
      </p:sp>
    </p:spTree>
    <p:extLst>
      <p:ext uri="{BB962C8B-B14F-4D97-AF65-F5344CB8AC3E}">
        <p14:creationId xmlns:p14="http://schemas.microsoft.com/office/powerpoint/2010/main" val="424300507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Outline</a:t>
            </a:r>
            <a:endParaRPr lang="zh-CN" altLang="en-US" dirty="0"/>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24FEA1-8D4F-4C27-B315-433CCAC1694E}" type="slidenum">
              <a:rPr kumimoji="0" lang="en-US" altLang="zh-CN" sz="1000" b="0" i="0" u="none" strike="noStrike" kern="0" cap="none" spc="0" normalizeH="0" baseline="0" noProof="0" smtClean="0">
                <a:ln>
                  <a:noFill/>
                </a:ln>
                <a:solidFill>
                  <a:srgbClr val="000000"/>
                </a:solidFill>
                <a:effectLst/>
                <a:uLnTx/>
                <a:uFillTx/>
                <a:latin typeface="Arial"/>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altLang="zh-CN" sz="1000" b="0" i="0" u="none" strike="noStrike" kern="0" cap="none" spc="0" normalizeH="0" baseline="0" noProof="0">
              <a:ln>
                <a:noFill/>
              </a:ln>
              <a:solidFill>
                <a:srgbClr val="000000"/>
              </a:solidFill>
              <a:effectLst/>
              <a:uLnTx/>
              <a:uFillTx/>
              <a:latin typeface="Arial"/>
              <a:cs typeface="+mn-cs"/>
            </a:endParaRPr>
          </a:p>
        </p:txBody>
      </p:sp>
      <p:sp>
        <p:nvSpPr>
          <p:cNvPr id="5" name="内容占位符 2">
            <a:extLst>
              <a:ext uri="{FF2B5EF4-FFF2-40B4-BE49-F238E27FC236}">
                <a16:creationId xmlns:a16="http://schemas.microsoft.com/office/drawing/2014/main" id="{C41D0043-7E26-42E4-B66E-CE634FA58E16}"/>
              </a:ext>
            </a:extLst>
          </p:cNvPr>
          <p:cNvSpPr>
            <a:spLocks noGrp="1"/>
          </p:cNvSpPr>
          <p:nvPr>
            <p:ph idx="1"/>
          </p:nvPr>
        </p:nvSpPr>
        <p:spPr>
          <a:xfrm>
            <a:off x="251521" y="1340489"/>
            <a:ext cx="8151711" cy="4924091"/>
          </a:xfrm>
        </p:spPr>
        <p:txBody>
          <a:bodyPr>
            <a:normAutofit fontScale="85000" lnSpcReduction="20000"/>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Section 1:  Make a static webpage</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HTML</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Structure</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HTML Grammar</a:t>
            </a:r>
          </a:p>
          <a:p>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r>
              <a:rPr lang="en-US" altLang="zh-CN" dirty="0">
                <a:latin typeface="Calibri" panose="020F0502020204030204" pitchFamily="34" charset="0"/>
                <a:ea typeface="微软雅黑" panose="020B0503020204020204" pitchFamily="34" charset="-122"/>
                <a:cs typeface="Calibri" panose="020F0502020204030204" pitchFamily="34" charset="0"/>
              </a:rPr>
              <a:t>Section 2:  Make a web calculator</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Change the result of the web calculator</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Read input operands</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Perform the selected computation</a:t>
            </a:r>
          </a:p>
          <a:p>
            <a:pPr marL="457210" lvl="1" indent="0">
              <a:buNone/>
            </a:pPr>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r>
              <a:rPr lang="en-US" altLang="zh-CN" dirty="0">
                <a:latin typeface="Calibri" panose="020F0502020204030204" pitchFamily="34" charset="0"/>
                <a:ea typeface="微软雅黑" panose="020B0503020204020204" pitchFamily="34" charset="-122"/>
                <a:cs typeface="Calibri" panose="020F0502020204030204" pitchFamily="34" charset="0"/>
              </a:rPr>
              <a:t>Section 3:  Make a web clock</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Add a static clock</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Make the clock dynamic</a:t>
            </a:r>
            <a:endPar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endParaRP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Debug</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Compare JS with Go</a:t>
            </a:r>
          </a:p>
          <a:p>
            <a:pPr lvl="1"/>
            <a:endParaRPr lang="zh-CN" altLang="en-US" dirty="0">
              <a:latin typeface="Calibri" panose="020F0502020204030204" pitchFamily="34" charset="0"/>
              <a:ea typeface="黑体" panose="02010609060101010101" pitchFamily="49" charset="-122"/>
              <a:cs typeface="Calibri" panose="020F0502020204030204" pitchFamily="34" charset="0"/>
            </a:endParaRPr>
          </a:p>
        </p:txBody>
      </p:sp>
      <p:sp>
        <p:nvSpPr>
          <p:cNvPr id="6" name="文本框 5">
            <a:extLst>
              <a:ext uri="{FF2B5EF4-FFF2-40B4-BE49-F238E27FC236}">
                <a16:creationId xmlns:a16="http://schemas.microsoft.com/office/drawing/2014/main" id="{41E71A61-7F02-4866-926A-3B052241C04B}"/>
              </a:ext>
            </a:extLst>
          </p:cNvPr>
          <p:cNvSpPr txBox="1"/>
          <p:nvPr/>
        </p:nvSpPr>
        <p:spPr>
          <a:xfrm>
            <a:off x="5559972" y="2644269"/>
            <a:ext cx="3208472" cy="1692771"/>
          </a:xfrm>
          <a:prstGeom prst="rect">
            <a:avLst/>
          </a:prstGeom>
          <a:noFill/>
          <a:ln>
            <a:solidFill>
              <a:schemeClr val="tx2">
                <a:lumMod val="60000"/>
                <a:lumOff val="40000"/>
              </a:schemeClr>
            </a:solidFill>
          </a:ln>
        </p:spPr>
        <p:txBody>
          <a:bodyPr wrap="square" rtlCol="0">
            <a:spAutoFit/>
          </a:bodyPr>
          <a:lstStyle/>
          <a:p>
            <a:pPr lvl="0"/>
            <a:r>
              <a:rPr kumimoji="0" lang="en-US" altLang="zh-CN"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This course will take </a:t>
            </a:r>
            <a:r>
              <a:rPr lang="en-US" altLang="zh-CN" sz="2000" dirty="0">
                <a:latin typeface="Calibri" panose="020F0502020204030204" pitchFamily="34" charset="0"/>
                <a:ea typeface="微软雅黑" panose="020B0503020204020204" pitchFamily="34" charset="-122"/>
                <a:cs typeface="Calibri" panose="020F0502020204030204" pitchFamily="34" charset="0"/>
              </a:rPr>
              <a:t>"</a:t>
            </a:r>
            <a:r>
              <a:rPr kumimoji="0" lang="en-US" altLang="zh-CN"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Tom</a:t>
            </a:r>
            <a:r>
              <a:rPr lang="en-US" altLang="zh-CN" sz="2000" dirty="0">
                <a:latin typeface="Calibri" panose="020F0502020204030204" pitchFamily="34" charset="0"/>
                <a:ea typeface="微软雅黑" panose="020B0503020204020204" pitchFamily="34" charset="-122"/>
                <a:cs typeface="Calibri" panose="020F0502020204030204" pitchFamily="34" charset="0"/>
              </a:rPr>
              <a:t>"</a:t>
            </a:r>
            <a:r>
              <a:rPr kumimoji="0" lang="en-US" altLang="zh-CN" sz="20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Calibri" panose="020F0502020204030204" pitchFamily="34" charset="0"/>
              </a:rPr>
              <a:t> making a web clock and calculator as an example to introduce related programming knowledge</a:t>
            </a:r>
          </a:p>
        </p:txBody>
      </p:sp>
    </p:spTree>
    <p:extLst>
      <p:ext uri="{BB962C8B-B14F-4D97-AF65-F5344CB8AC3E}">
        <p14:creationId xmlns:p14="http://schemas.microsoft.com/office/powerpoint/2010/main" val="1486422142"/>
      </p:ext>
    </p:extLst>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a:xfrm>
            <a:off x="214722" y="66620"/>
            <a:ext cx="8712968" cy="858490"/>
          </a:xfrm>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Quicksort Go vs JS</a:t>
            </a:r>
            <a:endParaRPr lang="en-US" sz="3600" dirty="0">
              <a:latin typeface="Calibri" panose="020F0502020204030204" pitchFamily="34" charset="0"/>
              <a:ea typeface="微软雅黑" panose="020B0503020204020204" pitchFamily="34" charset="-122"/>
              <a:cs typeface="Calibri" panose="020F0502020204030204" pitchFamily="34" charset="0"/>
            </a:endParaRPr>
          </a:p>
        </p:txBody>
      </p:sp>
      <p:sp>
        <p:nvSpPr>
          <p:cNvPr id="7" name="Content Placeholder 2">
            <a:extLst>
              <a:ext uri="{FF2B5EF4-FFF2-40B4-BE49-F238E27FC236}">
                <a16:creationId xmlns:a16="http://schemas.microsoft.com/office/drawing/2014/main" id="{FE374A91-5687-4790-A58A-36FC48C127B0}"/>
              </a:ext>
            </a:extLst>
          </p:cNvPr>
          <p:cNvSpPr>
            <a:spLocks noGrp="1"/>
          </p:cNvSpPr>
          <p:nvPr>
            <p:ph idx="1"/>
          </p:nvPr>
        </p:nvSpPr>
        <p:spPr>
          <a:xfrm>
            <a:off x="273044" y="1210921"/>
            <a:ext cx="3974492" cy="1859280"/>
          </a:xfrm>
        </p:spPr>
        <p:txBody>
          <a:bodyPr>
            <a:noAutofit/>
          </a:bodyPr>
          <a:lstStyle/>
          <a:p>
            <a:r>
              <a:rPr lang="en-US" altLang="zh-CN" sz="1800" dirty="0">
                <a:latin typeface="Calibri" panose="020F0502020204030204" pitchFamily="34" charset="0"/>
                <a:ea typeface="微软雅黑" panose="020B0503020204020204" pitchFamily="34" charset="-122"/>
                <a:cs typeface="Calibri" panose="020F0502020204030204" pitchFamily="34" charset="0"/>
              </a:rPr>
              <a:t>Go</a:t>
            </a:r>
          </a:p>
          <a:p>
            <a:pPr lvl="1"/>
            <a:r>
              <a:rPr lang="en-US" altLang="zh-CN" sz="1600" dirty="0">
                <a:latin typeface="Calibri" panose="020F0502020204030204" pitchFamily="34" charset="0"/>
                <a:ea typeface="微软雅黑" panose="020B0503020204020204" pitchFamily="34" charset="-122"/>
                <a:cs typeface="Calibri" panose="020F0502020204030204" pitchFamily="34" charset="0"/>
              </a:rPr>
              <a:t>it does not need </a:t>
            </a:r>
            <a:r>
              <a:rPr lang="pt-BR" altLang="zh-CN" sz="1600" dirty="0">
                <a:latin typeface="Calibri" panose="020F0502020204030204" pitchFamily="34" charset="0"/>
                <a:ea typeface="微软雅黑" panose="020B0503020204020204" pitchFamily="34" charset="-122"/>
                <a:cs typeface="Calibri" panose="020F0502020204030204" pitchFamily="34" charset="0"/>
              </a:rPr>
              <a:t>"</a:t>
            </a:r>
            <a:r>
              <a:rPr lang="en-US" altLang="zh-CN" sz="1600" dirty="0">
                <a:latin typeface="Calibri" panose="020F0502020204030204" pitchFamily="34" charset="0"/>
                <a:ea typeface="微软雅黑" panose="020B0503020204020204" pitchFamily="34" charset="-122"/>
                <a:cs typeface="Calibri" panose="020F0502020204030204" pitchFamily="34" charset="0"/>
              </a:rPr>
              <a:t>()</a:t>
            </a:r>
            <a:r>
              <a:rPr lang="pt-BR" altLang="zh-CN" sz="1600" dirty="0">
                <a:latin typeface="Calibri" panose="020F0502020204030204" pitchFamily="34" charset="0"/>
                <a:ea typeface="微软雅黑" panose="020B0503020204020204" pitchFamily="34" charset="-122"/>
                <a:cs typeface="Calibri" panose="020F0502020204030204" pitchFamily="34" charset="0"/>
              </a:rPr>
              <a:t>"</a:t>
            </a:r>
            <a:endParaRPr lang="en-US" altLang="zh-CN" sz="1600" dirty="0">
              <a:latin typeface="Calibri" panose="020F0502020204030204" pitchFamily="34" charset="0"/>
              <a:ea typeface="微软雅黑" panose="020B0503020204020204" pitchFamily="34" charset="-122"/>
              <a:cs typeface="Calibri" panose="020F0502020204030204" pitchFamily="34" charset="0"/>
            </a:endParaRPr>
          </a:p>
          <a:p>
            <a:pPr lvl="1"/>
            <a:r>
              <a:rPr lang="en-US" altLang="zh-CN" sz="1600" dirty="0">
                <a:latin typeface="Calibri" panose="020F0502020204030204" pitchFamily="34" charset="0"/>
                <a:ea typeface="微软雅黑" panose="020B0503020204020204" pitchFamily="34" charset="-122"/>
                <a:cs typeface="Calibri" panose="020F0502020204030204" pitchFamily="34" charset="0"/>
              </a:rPr>
              <a:t>array (the variable) is a slice representing a fragment of the underlying array (the data type) and the length of array (the variable) can be accessed by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len</a:t>
            </a:r>
            <a:r>
              <a:rPr lang="en-US" altLang="zh-CN" sz="1600" dirty="0">
                <a:latin typeface="Calibri" panose="020F0502020204030204" pitchFamily="34" charset="0"/>
                <a:ea typeface="微软雅黑" panose="020B0503020204020204" pitchFamily="34" charset="-122"/>
                <a:cs typeface="Calibri" panose="020F0502020204030204" pitchFamily="34" charset="0"/>
              </a:rPr>
              <a:t>(array)</a:t>
            </a:r>
          </a:p>
          <a:p>
            <a:pPr lvl="1"/>
            <a:r>
              <a:rPr lang="en-US" altLang="zh-CN" sz="1600" dirty="0">
                <a:latin typeface="Calibri" panose="020F0502020204030204" pitchFamily="34" charset="0"/>
                <a:ea typeface="微软雅黑" panose="020B0503020204020204" pitchFamily="34" charset="-122"/>
                <a:cs typeface="Calibri" panose="020F0502020204030204" pitchFamily="34" charset="0"/>
              </a:rPr>
              <a:t>partition only needs the current array (the data type) as its parameters (not the whole array)</a:t>
            </a:r>
          </a:p>
          <a:p>
            <a:pPr marL="457200" lvl="1" indent="0">
              <a:buNone/>
            </a:pPr>
            <a:endParaRPr lang="en-US" altLang="zh-CN" sz="1600" dirty="0">
              <a:latin typeface="Calibri" panose="020F0502020204030204" pitchFamily="34" charset="0"/>
              <a:ea typeface="微软雅黑" panose="020B0503020204020204" pitchFamily="34" charset="-122"/>
              <a:cs typeface="Calibri" panose="020F0502020204030204" pitchFamily="34" charset="0"/>
            </a:endParaRPr>
          </a:p>
        </p:txBody>
      </p:sp>
      <p:sp>
        <p:nvSpPr>
          <p:cNvPr id="8" name="矩形 7"/>
          <p:cNvSpPr/>
          <p:nvPr/>
        </p:nvSpPr>
        <p:spPr>
          <a:xfrm>
            <a:off x="4437246" y="4199380"/>
            <a:ext cx="4490444" cy="2308324"/>
          </a:xfrm>
          <a:prstGeom prst="rect">
            <a:avLst/>
          </a:prstGeom>
          <a:ln>
            <a:solidFill>
              <a:srgbClr val="FF0000"/>
            </a:solidFill>
          </a:ln>
        </p:spPr>
        <p:txBody>
          <a:bodyPr wrap="square">
            <a:spAutoFit/>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function quicksort(</a:t>
            </a:r>
            <a:r>
              <a:rPr lang="en-US" altLang="zh-CN" dirty="0" err="1">
                <a:latin typeface="Calibri" panose="020F0502020204030204" pitchFamily="34" charset="0"/>
                <a:ea typeface="微软雅黑" panose="020B0503020204020204" pitchFamily="34" charset="-122"/>
                <a:cs typeface="Calibri" panose="020F0502020204030204" pitchFamily="34" charset="0"/>
              </a:rPr>
              <a:t>ar</a:t>
            </a:r>
            <a:r>
              <a:rPr lang="en-US" altLang="zh-CN" dirty="0">
                <a:latin typeface="Calibri" panose="020F0502020204030204" pitchFamily="34" charset="0"/>
                <a:ea typeface="微软雅黑" panose="020B0503020204020204" pitchFamily="34" charset="-122"/>
                <a:cs typeface="Calibri" panose="020F0502020204030204" pitchFamily="34" charset="0"/>
              </a:rPr>
              <a:t>, left, right){</a:t>
            </a:r>
          </a:p>
          <a:p>
            <a:r>
              <a:rPr lang="en-US" altLang="zh-CN" dirty="0">
                <a:latin typeface="Calibri" panose="020F0502020204030204" pitchFamily="34" charset="0"/>
                <a:ea typeface="微软雅黑" panose="020B0503020204020204" pitchFamily="34" charset="-122"/>
                <a:cs typeface="Calibri" panose="020F0502020204030204" pitchFamily="34" charset="0"/>
              </a:rPr>
              <a:t>      if </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a:t>
            </a:r>
            <a:r>
              <a:rPr lang="en-US" altLang="zh-CN" dirty="0">
                <a:solidFill>
                  <a:schemeClr val="accent1">
                    <a:lumMod val="75000"/>
                  </a:schemeClr>
                </a:solidFill>
                <a:latin typeface="Calibri" panose="020F0502020204030204" pitchFamily="34" charset="0"/>
                <a:ea typeface="微软雅黑" panose="020B0503020204020204" pitchFamily="34" charset="-122"/>
                <a:cs typeface="Calibri" panose="020F0502020204030204" pitchFamily="34" charset="0"/>
              </a:rPr>
              <a:t>right - left + 1 </a:t>
            </a:r>
            <a:r>
              <a:rPr lang="en-US" altLang="zh-CN" dirty="0">
                <a:latin typeface="Calibri" panose="020F0502020204030204" pitchFamily="34" charset="0"/>
                <a:ea typeface="微软雅黑" panose="020B0503020204020204" pitchFamily="34" charset="-122"/>
                <a:cs typeface="Calibri" panose="020F0502020204030204" pitchFamily="34" charset="0"/>
              </a:rPr>
              <a:t>&lt; 2</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a:t>
            </a:r>
            <a:r>
              <a:rPr lang="en-US" altLang="zh-CN" dirty="0">
                <a:latin typeface="Calibri" panose="020F0502020204030204" pitchFamily="34" charset="0"/>
                <a:ea typeface="微软雅黑" panose="020B0503020204020204" pitchFamily="34" charset="-122"/>
                <a:cs typeface="Calibri" panose="020F0502020204030204" pitchFamily="34" charset="0"/>
              </a:rPr>
              <a:t> {</a:t>
            </a:r>
          </a:p>
          <a:p>
            <a:r>
              <a:rPr lang="en-US" altLang="zh-CN" dirty="0">
                <a:latin typeface="Calibri" panose="020F0502020204030204" pitchFamily="34" charset="0"/>
                <a:ea typeface="微软雅黑" panose="020B0503020204020204" pitchFamily="34" charset="-122"/>
                <a:cs typeface="Calibri" panose="020F0502020204030204" pitchFamily="34" charset="0"/>
              </a:rPr>
              <a:t>            return;</a:t>
            </a:r>
          </a:p>
          <a:p>
            <a:r>
              <a:rPr lang="en-US" altLang="zh-CN" dirty="0">
                <a:latin typeface="Calibri" panose="020F0502020204030204" pitchFamily="34" charset="0"/>
                <a:ea typeface="微软雅黑" panose="020B0503020204020204" pitchFamily="34" charset="-122"/>
                <a:cs typeface="Calibri" panose="020F0502020204030204" pitchFamily="34" charset="0"/>
              </a:rPr>
              <a:t>      }</a:t>
            </a:r>
          </a:p>
          <a:p>
            <a:r>
              <a:rPr lang="en-US" altLang="zh-CN" dirty="0">
                <a:latin typeface="Calibri" panose="020F0502020204030204" pitchFamily="34" charset="0"/>
                <a:ea typeface="微软雅黑" panose="020B0503020204020204" pitchFamily="34" charset="-122"/>
                <a:cs typeface="Calibri" panose="020F0502020204030204" pitchFamily="34" charset="0"/>
              </a:rPr>
              <a:t>      </a:t>
            </a:r>
            <a:r>
              <a:rPr lang="en-US" altLang="zh-CN" dirty="0" err="1">
                <a:latin typeface="Calibri" panose="020F0502020204030204" pitchFamily="34" charset="0"/>
                <a:ea typeface="微软雅黑" panose="020B0503020204020204" pitchFamily="34" charset="-122"/>
                <a:cs typeface="Calibri" panose="020F0502020204030204" pitchFamily="34" charset="0"/>
              </a:rPr>
              <a:t>var</a:t>
            </a:r>
            <a:r>
              <a:rPr lang="en-US" altLang="zh-CN" dirty="0">
                <a:latin typeface="Calibri" panose="020F0502020204030204" pitchFamily="34" charset="0"/>
                <a:ea typeface="微软雅黑" panose="020B0503020204020204" pitchFamily="34" charset="-122"/>
                <a:cs typeface="Calibri" panose="020F0502020204030204" pitchFamily="34" charset="0"/>
              </a:rPr>
              <a:t> </a:t>
            </a:r>
            <a:r>
              <a:rPr lang="en-US" altLang="zh-CN" dirty="0" err="1">
                <a:latin typeface="Calibri" panose="020F0502020204030204" pitchFamily="34" charset="0"/>
                <a:ea typeface="微软雅黑" panose="020B0503020204020204" pitchFamily="34" charset="-122"/>
                <a:cs typeface="Calibri" panose="020F0502020204030204" pitchFamily="34" charset="0"/>
              </a:rPr>
              <a:t>pivotal_index</a:t>
            </a:r>
            <a:r>
              <a:rPr lang="en-US" altLang="zh-CN" dirty="0">
                <a:latin typeface="Calibri" panose="020F0502020204030204" pitchFamily="34" charset="0"/>
                <a:ea typeface="微软雅黑" panose="020B0503020204020204" pitchFamily="34" charset="-122"/>
                <a:cs typeface="Calibri" panose="020F0502020204030204" pitchFamily="34" charset="0"/>
              </a:rPr>
              <a:t> = </a:t>
            </a:r>
            <a:r>
              <a:rPr lang="en-US" altLang="zh-CN" dirty="0">
                <a:solidFill>
                  <a:srgbClr val="00B050"/>
                </a:solidFill>
                <a:latin typeface="Calibri" panose="020F0502020204030204" pitchFamily="34" charset="0"/>
                <a:ea typeface="微软雅黑" panose="020B0503020204020204" pitchFamily="34" charset="-122"/>
                <a:cs typeface="Calibri" panose="020F0502020204030204" pitchFamily="34" charset="0"/>
              </a:rPr>
              <a:t>partition(</a:t>
            </a:r>
            <a:r>
              <a:rPr lang="en-US" altLang="zh-CN"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ar</a:t>
            </a:r>
            <a:r>
              <a:rPr lang="en-US" altLang="zh-CN" dirty="0">
                <a:solidFill>
                  <a:srgbClr val="00B050"/>
                </a:solidFill>
                <a:latin typeface="Calibri" panose="020F0502020204030204" pitchFamily="34" charset="0"/>
                <a:ea typeface="微软雅黑" panose="020B0503020204020204" pitchFamily="34" charset="-122"/>
                <a:cs typeface="Calibri" panose="020F0502020204030204" pitchFamily="34" charset="0"/>
              </a:rPr>
              <a:t>, left, right);</a:t>
            </a:r>
          </a:p>
          <a:p>
            <a:r>
              <a:rPr lang="en-US" altLang="zh-CN" dirty="0">
                <a:latin typeface="Calibri" panose="020F0502020204030204" pitchFamily="34" charset="0"/>
                <a:ea typeface="微软雅黑" panose="020B0503020204020204" pitchFamily="34" charset="-122"/>
                <a:cs typeface="Calibri" panose="020F0502020204030204" pitchFamily="34" charset="0"/>
              </a:rPr>
              <a:t>      quicksort(</a:t>
            </a:r>
            <a:r>
              <a:rPr lang="en-US" altLang="zh-CN" dirty="0" err="1">
                <a:latin typeface="Calibri" panose="020F0502020204030204" pitchFamily="34" charset="0"/>
                <a:ea typeface="微软雅黑" panose="020B0503020204020204" pitchFamily="34" charset="-122"/>
                <a:cs typeface="Calibri" panose="020F0502020204030204" pitchFamily="34" charset="0"/>
              </a:rPr>
              <a:t>ar</a:t>
            </a:r>
            <a:r>
              <a:rPr lang="en-US" altLang="zh-CN" dirty="0">
                <a:latin typeface="Calibri" panose="020F0502020204030204" pitchFamily="34" charset="0"/>
                <a:ea typeface="微软雅黑" panose="020B0503020204020204" pitchFamily="34" charset="-122"/>
                <a:cs typeface="Calibri" panose="020F0502020204030204" pitchFamily="34" charset="0"/>
              </a:rPr>
              <a:t>, left, pivotal_index-1);</a:t>
            </a:r>
          </a:p>
          <a:p>
            <a:r>
              <a:rPr lang="en-US" altLang="zh-CN" dirty="0">
                <a:latin typeface="Calibri" panose="020F0502020204030204" pitchFamily="34" charset="0"/>
                <a:ea typeface="微软雅黑" panose="020B0503020204020204" pitchFamily="34" charset="-122"/>
                <a:cs typeface="Calibri" panose="020F0502020204030204" pitchFamily="34" charset="0"/>
              </a:rPr>
              <a:t>      quicksort(</a:t>
            </a:r>
            <a:r>
              <a:rPr lang="en-US" altLang="zh-CN" dirty="0" err="1">
                <a:latin typeface="Calibri" panose="020F0502020204030204" pitchFamily="34" charset="0"/>
                <a:ea typeface="微软雅黑" panose="020B0503020204020204" pitchFamily="34" charset="-122"/>
                <a:cs typeface="Calibri" panose="020F0502020204030204" pitchFamily="34" charset="0"/>
              </a:rPr>
              <a:t>ar</a:t>
            </a:r>
            <a:r>
              <a:rPr lang="en-US" altLang="zh-CN" dirty="0">
                <a:latin typeface="Calibri" panose="020F0502020204030204" pitchFamily="34" charset="0"/>
                <a:ea typeface="微软雅黑" panose="020B0503020204020204" pitchFamily="34" charset="-122"/>
                <a:cs typeface="Calibri" panose="020F0502020204030204" pitchFamily="34" charset="0"/>
              </a:rPr>
              <a:t>, pivotal_index+1, right);</a:t>
            </a:r>
          </a:p>
          <a:p>
            <a:r>
              <a:rPr lang="en-US" altLang="zh-CN" dirty="0">
                <a:latin typeface="Calibri" panose="020F0502020204030204" pitchFamily="34" charset="0"/>
                <a:ea typeface="微软雅黑" panose="020B0503020204020204" pitchFamily="34" charset="-122"/>
                <a:cs typeface="Calibri" panose="020F0502020204030204" pitchFamily="34" charset="0"/>
              </a:rPr>
              <a:t>}</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p:txBody>
      </p:sp>
      <p:sp>
        <p:nvSpPr>
          <p:cNvPr id="9" name="Content Placeholder 2">
            <a:extLst>
              <a:ext uri="{FF2B5EF4-FFF2-40B4-BE49-F238E27FC236}">
                <a16:creationId xmlns:a16="http://schemas.microsoft.com/office/drawing/2014/main" id="{FE374A91-5687-4790-A58A-36FC48C127B0}"/>
              </a:ext>
            </a:extLst>
          </p:cNvPr>
          <p:cNvSpPr txBox="1">
            <a:spLocks/>
          </p:cNvSpPr>
          <p:nvPr/>
        </p:nvSpPr>
        <p:spPr>
          <a:xfrm>
            <a:off x="4437246" y="1403371"/>
            <a:ext cx="4067657" cy="1857990"/>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891" indent="-342891" fontAlgn="base">
              <a:spcBef>
                <a:spcPct val="20000"/>
              </a:spcBef>
              <a:spcAft>
                <a:spcPct val="0"/>
              </a:spcAft>
              <a:buClr>
                <a:srgbClr val="FF0000"/>
              </a:buClr>
              <a:buSzPct val="70000"/>
              <a:buFont typeface="Wingdings" pitchFamily="2" charset="2"/>
              <a:buChar char="l"/>
            </a:pPr>
            <a:r>
              <a:rPr lang="en-US" altLang="zh-CN" sz="1900" dirty="0">
                <a:latin typeface="Calibri" panose="020F0502020204030204" pitchFamily="34" charset="0"/>
                <a:ea typeface="微软雅黑" panose="020B0503020204020204" pitchFamily="34" charset="-122"/>
                <a:cs typeface="Calibri" panose="020F0502020204030204" pitchFamily="34" charset="0"/>
              </a:rPr>
              <a:t>JS</a:t>
            </a:r>
          </a:p>
          <a:p>
            <a:pPr lvl="1"/>
            <a:r>
              <a:rPr lang="en-US" altLang="zh-CN" sz="1600" dirty="0">
                <a:latin typeface="Calibri" panose="020F0502020204030204" pitchFamily="34" charset="0"/>
                <a:ea typeface="微软雅黑" panose="020B0503020204020204" pitchFamily="34" charset="-122"/>
                <a:cs typeface="Calibri" panose="020F0502020204030204" pitchFamily="34" charset="0"/>
              </a:rPr>
              <a:t>it needs </a:t>
            </a:r>
            <a:r>
              <a:rPr lang="pt-BR" altLang="zh-CN" sz="1600" dirty="0">
                <a:latin typeface="Calibri" panose="020F0502020204030204" pitchFamily="34" charset="0"/>
                <a:ea typeface="微软雅黑" panose="020B0503020204020204" pitchFamily="34" charset="-122"/>
                <a:cs typeface="Calibri" panose="020F0502020204030204" pitchFamily="34" charset="0"/>
              </a:rPr>
              <a:t>"</a:t>
            </a:r>
            <a:r>
              <a:rPr lang="en-US" altLang="zh-CN" sz="1600" dirty="0">
                <a:latin typeface="Calibri" panose="020F0502020204030204" pitchFamily="34" charset="0"/>
                <a:ea typeface="微软雅黑" panose="020B0503020204020204" pitchFamily="34" charset="-122"/>
                <a:cs typeface="Calibri" panose="020F0502020204030204" pitchFamily="34" charset="0"/>
              </a:rPr>
              <a:t>()</a:t>
            </a:r>
            <a:r>
              <a:rPr lang="pt-BR" altLang="zh-CN" sz="1600" dirty="0">
                <a:latin typeface="Calibri" panose="020F0502020204030204" pitchFamily="34" charset="0"/>
                <a:ea typeface="微软雅黑" panose="020B0503020204020204" pitchFamily="34" charset="-122"/>
                <a:cs typeface="Calibri" panose="020F0502020204030204" pitchFamily="34" charset="0"/>
              </a:rPr>
              <a:t>"</a:t>
            </a:r>
            <a:endParaRPr lang="en-US" altLang="zh-CN" sz="1600" dirty="0">
              <a:latin typeface="Calibri" panose="020F0502020204030204" pitchFamily="34" charset="0"/>
              <a:ea typeface="微软雅黑" panose="020B0503020204020204" pitchFamily="34" charset="-122"/>
              <a:cs typeface="Calibri" panose="020F0502020204030204" pitchFamily="34" charset="0"/>
            </a:endParaRPr>
          </a:p>
          <a:p>
            <a:pPr lvl="1"/>
            <a:r>
              <a:rPr lang="en-US" altLang="zh-CN" sz="1600" dirty="0">
                <a:latin typeface="Calibri" panose="020F0502020204030204" pitchFamily="34" charset="0"/>
                <a:ea typeface="微软雅黑" panose="020B0503020204020204" pitchFamily="34" charset="-122"/>
                <a:cs typeface="Calibri" panose="020F0502020204030204" pitchFamily="34" charset="0"/>
              </a:rPr>
              <a:t>Because the index bound of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ar</a:t>
            </a:r>
            <a:r>
              <a:rPr lang="en-US" altLang="zh-CN" sz="1600" dirty="0">
                <a:latin typeface="Calibri" panose="020F0502020204030204" pitchFamily="34" charset="0"/>
                <a:ea typeface="微软雅黑" panose="020B0503020204020204" pitchFamily="34" charset="-122"/>
                <a:cs typeface="Calibri" panose="020F0502020204030204" pitchFamily="34" charset="0"/>
              </a:rPr>
              <a:t> is passed as parameters, the length of the unsorted data should be computed by the index bound</a:t>
            </a:r>
          </a:p>
          <a:p>
            <a:pPr lvl="1"/>
            <a:r>
              <a:rPr lang="en-US" altLang="zh-CN" sz="1600" dirty="0">
                <a:latin typeface="Calibri" panose="020F0502020204030204" pitchFamily="34" charset="0"/>
                <a:ea typeface="微软雅黑" panose="020B0503020204020204" pitchFamily="34" charset="-122"/>
                <a:cs typeface="Calibri" panose="020F0502020204030204" pitchFamily="34" charset="0"/>
              </a:rPr>
              <a:t>partition</a:t>
            </a:r>
            <a:r>
              <a:rPr lang="zh-CN" altLang="en-US"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a:latin typeface="Calibri" panose="020F0502020204030204" pitchFamily="34" charset="0"/>
                <a:ea typeface="微软雅黑" panose="020B0503020204020204" pitchFamily="34" charset="-122"/>
                <a:cs typeface="Calibri" panose="020F0502020204030204" pitchFamily="34" charset="0"/>
              </a:rPr>
              <a:t>also needs index bound as parameters</a:t>
            </a:r>
          </a:p>
        </p:txBody>
      </p:sp>
      <p:sp>
        <p:nvSpPr>
          <p:cNvPr id="10" name="矩形 9">
            <a:extLst>
              <a:ext uri="{FF2B5EF4-FFF2-40B4-BE49-F238E27FC236}">
                <a16:creationId xmlns:a16="http://schemas.microsoft.com/office/drawing/2014/main" id="{68E57BFE-C158-436F-9347-B2C9B9F9E1BA}"/>
              </a:ext>
            </a:extLst>
          </p:cNvPr>
          <p:cNvSpPr/>
          <p:nvPr/>
        </p:nvSpPr>
        <p:spPr>
          <a:xfrm>
            <a:off x="66243" y="4199380"/>
            <a:ext cx="4181293" cy="2585323"/>
          </a:xfrm>
          <a:prstGeom prst="rect">
            <a:avLst/>
          </a:prstGeom>
          <a:ln w="9525">
            <a:solidFill>
              <a:srgbClr val="FF0000"/>
            </a:solidFill>
          </a:ln>
        </p:spPr>
        <p:txBody>
          <a:bodyPr wrap="square">
            <a:spAutoFit/>
          </a:bodyPr>
          <a:lstStyle/>
          <a:p>
            <a:r>
              <a:rPr lang="en-US" altLang="zh-CN" dirty="0" err="1">
                <a:latin typeface="Calibri" panose="020F0502020204030204" pitchFamily="34" charset="0"/>
                <a:ea typeface="微软雅黑" panose="020B0503020204020204" pitchFamily="34" charset="-122"/>
                <a:cs typeface="Calibri" panose="020F0502020204030204" pitchFamily="34" charset="0"/>
              </a:rPr>
              <a:t>func</a:t>
            </a:r>
            <a:r>
              <a:rPr lang="en-US" altLang="zh-CN" dirty="0">
                <a:latin typeface="Calibri" panose="020F0502020204030204" pitchFamily="34" charset="0"/>
                <a:ea typeface="微软雅黑" panose="020B0503020204020204" pitchFamily="34" charset="-122"/>
                <a:cs typeface="Calibri" panose="020F0502020204030204" pitchFamily="34" charset="0"/>
              </a:rPr>
              <a:t> quicksort(array []int) {</a:t>
            </a:r>
          </a:p>
          <a:p>
            <a:r>
              <a:rPr lang="en-US" altLang="zh-CN" dirty="0">
                <a:latin typeface="Calibri" panose="020F0502020204030204" pitchFamily="34" charset="0"/>
                <a:ea typeface="微软雅黑" panose="020B0503020204020204" pitchFamily="34" charset="-122"/>
                <a:cs typeface="Calibri" panose="020F0502020204030204" pitchFamily="34" charset="0"/>
              </a:rPr>
              <a:t>      if </a:t>
            </a:r>
            <a:r>
              <a:rPr lang="en-US" altLang="zh-CN" dirty="0" err="1">
                <a:solidFill>
                  <a:schemeClr val="accent1">
                    <a:lumMod val="75000"/>
                  </a:schemeClr>
                </a:solidFill>
                <a:latin typeface="Calibri" panose="020F0502020204030204" pitchFamily="34" charset="0"/>
                <a:ea typeface="微软雅黑" panose="020B0503020204020204" pitchFamily="34" charset="-122"/>
                <a:cs typeface="Calibri" panose="020F0502020204030204" pitchFamily="34" charset="0"/>
              </a:rPr>
              <a:t>len</a:t>
            </a:r>
            <a:r>
              <a:rPr lang="en-US" altLang="zh-CN" dirty="0">
                <a:solidFill>
                  <a:schemeClr val="accent1">
                    <a:lumMod val="75000"/>
                  </a:schemeClr>
                </a:solidFill>
                <a:latin typeface="Calibri" panose="020F0502020204030204" pitchFamily="34" charset="0"/>
                <a:ea typeface="微软雅黑" panose="020B0503020204020204" pitchFamily="34" charset="-122"/>
                <a:cs typeface="Calibri" panose="020F0502020204030204" pitchFamily="34" charset="0"/>
              </a:rPr>
              <a:t>(array)</a:t>
            </a:r>
            <a:r>
              <a:rPr lang="en-US" altLang="zh-CN" dirty="0">
                <a:latin typeface="Calibri" panose="020F0502020204030204" pitchFamily="34" charset="0"/>
                <a:ea typeface="微软雅黑" panose="020B0503020204020204" pitchFamily="34" charset="-122"/>
                <a:cs typeface="Calibri" panose="020F0502020204030204" pitchFamily="34" charset="0"/>
              </a:rPr>
              <a:t> &lt; 2 {</a:t>
            </a:r>
          </a:p>
          <a:p>
            <a:r>
              <a:rPr lang="en-US" altLang="zh-CN" dirty="0">
                <a:latin typeface="Calibri" panose="020F0502020204030204" pitchFamily="34" charset="0"/>
                <a:ea typeface="微软雅黑" panose="020B0503020204020204" pitchFamily="34" charset="-122"/>
                <a:cs typeface="Calibri" panose="020F0502020204030204" pitchFamily="34" charset="0"/>
              </a:rPr>
              <a:t>            return</a:t>
            </a:r>
          </a:p>
          <a:p>
            <a:r>
              <a:rPr lang="en-US" altLang="zh-CN" dirty="0">
                <a:latin typeface="Calibri" panose="020F0502020204030204" pitchFamily="34" charset="0"/>
                <a:ea typeface="微软雅黑" panose="020B0503020204020204" pitchFamily="34" charset="-122"/>
                <a:cs typeface="Calibri" panose="020F0502020204030204" pitchFamily="34" charset="0"/>
              </a:rPr>
              <a:t>      }</a:t>
            </a:r>
          </a:p>
          <a:p>
            <a:r>
              <a:rPr lang="en-US" altLang="zh-CN" dirty="0">
                <a:latin typeface="Calibri" panose="020F0502020204030204" pitchFamily="34" charset="0"/>
                <a:ea typeface="微软雅黑" panose="020B0503020204020204" pitchFamily="34" charset="-122"/>
                <a:cs typeface="Calibri" panose="020F0502020204030204" pitchFamily="34" charset="0"/>
              </a:rPr>
              <a:t>      </a:t>
            </a:r>
            <a:r>
              <a:rPr lang="en-US" altLang="zh-CN" dirty="0" err="1">
                <a:latin typeface="Calibri" panose="020F0502020204030204" pitchFamily="34" charset="0"/>
                <a:ea typeface="微软雅黑" panose="020B0503020204020204" pitchFamily="34" charset="-122"/>
                <a:cs typeface="Calibri" panose="020F0502020204030204" pitchFamily="34" charset="0"/>
              </a:rPr>
              <a:t>left_array</a:t>
            </a:r>
            <a:r>
              <a:rPr lang="en-US" altLang="zh-CN" dirty="0">
                <a:latin typeface="Calibri" panose="020F0502020204030204" pitchFamily="34" charset="0"/>
                <a:ea typeface="微软雅黑" panose="020B0503020204020204" pitchFamily="34" charset="-122"/>
                <a:cs typeface="Calibri" panose="020F0502020204030204" pitchFamily="34" charset="0"/>
              </a:rPr>
              <a:t>, </a:t>
            </a:r>
            <a:r>
              <a:rPr lang="en-US" altLang="zh-CN" dirty="0" err="1">
                <a:latin typeface="Calibri" panose="020F0502020204030204" pitchFamily="34" charset="0"/>
                <a:ea typeface="微软雅黑" panose="020B0503020204020204" pitchFamily="34" charset="-122"/>
                <a:cs typeface="Calibri" panose="020F0502020204030204" pitchFamily="34" charset="0"/>
              </a:rPr>
              <a:t>right_array</a:t>
            </a:r>
            <a:r>
              <a:rPr lang="en-US" altLang="zh-CN" dirty="0">
                <a:latin typeface="Calibri" panose="020F0502020204030204" pitchFamily="34" charset="0"/>
                <a:ea typeface="微软雅黑" panose="020B0503020204020204" pitchFamily="34" charset="-122"/>
                <a:cs typeface="Calibri" panose="020F0502020204030204" pitchFamily="34" charset="0"/>
              </a:rPr>
              <a:t> :  = </a:t>
            </a:r>
            <a:r>
              <a:rPr lang="en-US" altLang="zh-CN" dirty="0">
                <a:solidFill>
                  <a:srgbClr val="00B050"/>
                </a:solidFill>
                <a:latin typeface="Calibri" panose="020F0502020204030204" pitchFamily="34" charset="0"/>
                <a:ea typeface="微软雅黑" panose="020B0503020204020204" pitchFamily="34" charset="-122"/>
                <a:cs typeface="Calibri" panose="020F0502020204030204" pitchFamily="34" charset="0"/>
              </a:rPr>
              <a:t>partition(array)</a:t>
            </a:r>
          </a:p>
          <a:p>
            <a:r>
              <a:rPr lang="en-US" altLang="zh-CN" dirty="0">
                <a:latin typeface="Calibri" panose="020F0502020204030204" pitchFamily="34" charset="0"/>
                <a:ea typeface="微软雅黑" panose="020B0503020204020204" pitchFamily="34" charset="-122"/>
                <a:cs typeface="Calibri" panose="020F0502020204030204" pitchFamily="34" charset="0"/>
              </a:rPr>
              <a:t>      quicksort(</a:t>
            </a:r>
            <a:r>
              <a:rPr lang="en-US" altLang="zh-CN" dirty="0" err="1">
                <a:latin typeface="Calibri" panose="020F0502020204030204" pitchFamily="34" charset="0"/>
                <a:ea typeface="微软雅黑" panose="020B0503020204020204" pitchFamily="34" charset="-122"/>
                <a:cs typeface="Calibri" panose="020F0502020204030204" pitchFamily="34" charset="0"/>
              </a:rPr>
              <a:t>left_array</a:t>
            </a:r>
            <a:r>
              <a:rPr lang="en-US" altLang="zh-CN" dirty="0">
                <a:latin typeface="Calibri" panose="020F0502020204030204" pitchFamily="34" charset="0"/>
                <a:ea typeface="微软雅黑" panose="020B0503020204020204" pitchFamily="34" charset="-122"/>
                <a:cs typeface="Calibri" panose="020F0502020204030204" pitchFamily="34" charset="0"/>
              </a:rPr>
              <a:t>)</a:t>
            </a:r>
          </a:p>
          <a:p>
            <a:r>
              <a:rPr lang="en-US" altLang="zh-CN" dirty="0">
                <a:latin typeface="Calibri" panose="020F0502020204030204" pitchFamily="34" charset="0"/>
                <a:ea typeface="微软雅黑" panose="020B0503020204020204" pitchFamily="34" charset="-122"/>
                <a:cs typeface="Calibri" panose="020F0502020204030204" pitchFamily="34" charset="0"/>
              </a:rPr>
              <a:t>      quicksort(</a:t>
            </a:r>
            <a:r>
              <a:rPr lang="en-US" altLang="zh-CN" dirty="0" err="1">
                <a:latin typeface="Calibri" panose="020F0502020204030204" pitchFamily="34" charset="0"/>
                <a:ea typeface="微软雅黑" panose="020B0503020204020204" pitchFamily="34" charset="-122"/>
                <a:cs typeface="Calibri" panose="020F0502020204030204" pitchFamily="34" charset="0"/>
              </a:rPr>
              <a:t>right_array</a:t>
            </a:r>
            <a:r>
              <a:rPr lang="en-US" altLang="zh-CN" dirty="0">
                <a:latin typeface="Calibri" panose="020F0502020204030204" pitchFamily="34" charset="0"/>
                <a:ea typeface="微软雅黑" panose="020B0503020204020204" pitchFamily="34" charset="-122"/>
                <a:cs typeface="Calibri" panose="020F0502020204030204" pitchFamily="34" charset="0"/>
              </a:rPr>
              <a:t>)</a:t>
            </a:r>
          </a:p>
          <a:p>
            <a:r>
              <a:rPr lang="en-US" altLang="zh-CN" dirty="0">
                <a:latin typeface="Calibri" panose="020F0502020204030204" pitchFamily="34" charset="0"/>
                <a:ea typeface="微软雅黑" panose="020B0503020204020204" pitchFamily="34" charset="-122"/>
                <a:cs typeface="Calibri" panose="020F0502020204030204" pitchFamily="34" charset="0"/>
              </a:rPr>
              <a:t>}</a:t>
            </a:r>
          </a:p>
        </p:txBody>
      </p:sp>
      <p:sp>
        <p:nvSpPr>
          <p:cNvPr id="3" name="灯片编号占位符 2"/>
          <p:cNvSpPr>
            <a:spLocks noGrp="1"/>
          </p:cNvSpPr>
          <p:nvPr>
            <p:ph type="sldNum" sz="quarter" idx="12"/>
          </p:nvPr>
        </p:nvSpPr>
        <p:spPr/>
        <p:txBody>
          <a:bodyPr/>
          <a:lstStyle/>
          <a:p>
            <a:fld id="{B624FEA1-8D4F-4C27-B315-433CCAC1694E}" type="slidenum">
              <a:rPr lang="en-US" altLang="zh-CN" kern="0" smtClean="0">
                <a:solidFill>
                  <a:srgbClr val="000000"/>
                </a:solidFill>
              </a:rPr>
              <a:pPr/>
              <a:t>80</a:t>
            </a:fld>
            <a:endParaRPr lang="en-US" altLang="zh-CN" kern="0">
              <a:solidFill>
                <a:srgbClr val="000000"/>
              </a:solidFill>
            </a:endParaRPr>
          </a:p>
        </p:txBody>
      </p:sp>
    </p:spTree>
    <p:extLst>
      <p:ext uri="{BB962C8B-B14F-4D97-AF65-F5344CB8AC3E}">
        <p14:creationId xmlns:p14="http://schemas.microsoft.com/office/powerpoint/2010/main" val="2836399987"/>
      </p:ext>
    </p:extLst>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a:xfrm>
            <a:off x="198299" y="163073"/>
            <a:ext cx="10515600" cy="623851"/>
          </a:xfrm>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Quicksort Go vs JS</a:t>
            </a:r>
            <a:endParaRPr lang="en-US" sz="3600" dirty="0">
              <a:latin typeface="Calibri" panose="020F0502020204030204" pitchFamily="34" charset="0"/>
              <a:ea typeface="微软雅黑" panose="020B0503020204020204" pitchFamily="34" charset="-122"/>
              <a:cs typeface="Calibri" panose="020F0502020204030204" pitchFamily="34" charset="0"/>
            </a:endParaRPr>
          </a:p>
        </p:txBody>
      </p:sp>
      <p:sp>
        <p:nvSpPr>
          <p:cNvPr id="9" name="Content Placeholder 2">
            <a:extLst>
              <a:ext uri="{FF2B5EF4-FFF2-40B4-BE49-F238E27FC236}">
                <a16:creationId xmlns:a16="http://schemas.microsoft.com/office/drawing/2014/main" id="{FE374A91-5687-4790-A58A-36FC48C127B0}"/>
              </a:ext>
            </a:extLst>
          </p:cNvPr>
          <p:cNvSpPr>
            <a:spLocks noGrp="1"/>
          </p:cNvSpPr>
          <p:nvPr>
            <p:ph idx="1"/>
          </p:nvPr>
        </p:nvSpPr>
        <p:spPr>
          <a:xfrm>
            <a:off x="94328" y="835177"/>
            <a:ext cx="2501766" cy="484438"/>
          </a:xfrm>
        </p:spPr>
        <p: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Go</a:t>
            </a:r>
          </a:p>
        </p:txBody>
      </p:sp>
      <p:sp>
        <p:nvSpPr>
          <p:cNvPr id="3" name="矩形 2"/>
          <p:cNvSpPr/>
          <p:nvPr/>
        </p:nvSpPr>
        <p:spPr>
          <a:xfrm>
            <a:off x="94328" y="1718131"/>
            <a:ext cx="4301402" cy="4524315"/>
          </a:xfrm>
          <a:prstGeom prst="rect">
            <a:avLst/>
          </a:prstGeom>
          <a:ln>
            <a:solidFill>
              <a:srgbClr val="FF0000"/>
            </a:solidFill>
          </a:ln>
        </p:spPr>
        <p:txBody>
          <a:bodyPr wrap="square">
            <a:spAutoFit/>
          </a:bodyPr>
          <a:lstStyle/>
          <a:p>
            <a:r>
              <a:rPr lang="en-US" altLang="zh-CN" sz="1600" dirty="0" err="1">
                <a:latin typeface="Calibri" panose="020F0502020204030204" pitchFamily="34" charset="0"/>
                <a:ea typeface="微软雅黑" panose="020B0503020204020204" pitchFamily="34" charset="-122"/>
                <a:cs typeface="Calibri" panose="020F0502020204030204" pitchFamily="34" charset="0"/>
              </a:rPr>
              <a:t>func</a:t>
            </a:r>
            <a:r>
              <a:rPr lang="en-US" altLang="zh-CN" sz="1600" dirty="0">
                <a:latin typeface="Calibri" panose="020F0502020204030204" pitchFamily="34" charset="0"/>
                <a:ea typeface="微软雅黑" panose="020B0503020204020204" pitchFamily="34" charset="-122"/>
                <a:cs typeface="Calibri" panose="020F0502020204030204" pitchFamily="34" charset="0"/>
              </a:rPr>
              <a:t> partition(array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int</a:t>
            </a:r>
            <a:r>
              <a:rPr lang="en-US" altLang="zh-CN"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int</a:t>
            </a:r>
            <a:r>
              <a:rPr lang="en-US" altLang="zh-CN"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int</a:t>
            </a:r>
            <a:r>
              <a:rPr lang="en-US" altLang="zh-CN" sz="1600" dirty="0">
                <a:latin typeface="Calibri" panose="020F0502020204030204" pitchFamily="34" charset="0"/>
                <a:ea typeface="微软雅黑" panose="020B0503020204020204" pitchFamily="34" charset="-122"/>
                <a:cs typeface="Calibri" panose="020F0502020204030204" pitchFamily="34" charset="0"/>
              </a:rPr>
              <a:t>) {</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pivotal_index</a:t>
            </a:r>
            <a:r>
              <a:rPr lang="en-US" altLang="zh-CN" sz="1600" dirty="0">
                <a:latin typeface="Calibri" panose="020F0502020204030204" pitchFamily="34" charset="0"/>
                <a:ea typeface="微软雅黑" panose="020B0503020204020204" pitchFamily="34" charset="-122"/>
                <a:cs typeface="Calibri" panose="020F0502020204030204" pitchFamily="34" charset="0"/>
              </a:rPr>
              <a:t> :  = </a:t>
            </a:r>
            <a:r>
              <a:rPr lang="en-US" altLang="zh-CN" sz="1600" dirty="0" err="1">
                <a:solidFill>
                  <a:srgbClr val="FF0000"/>
                </a:solidFill>
                <a:latin typeface="Calibri" panose="020F0502020204030204" pitchFamily="34" charset="0"/>
                <a:ea typeface="微软雅黑" panose="020B0503020204020204" pitchFamily="34" charset="-122"/>
                <a:cs typeface="Calibri" panose="020F0502020204030204" pitchFamily="34" charset="0"/>
              </a:rPr>
              <a:t>rand.Intn</a:t>
            </a:r>
            <a:r>
              <a:rPr lang="en-US" altLang="zh-CN" sz="1600" dirty="0">
                <a:solidFill>
                  <a:srgbClr val="FF0000"/>
                </a:solidFill>
                <a:latin typeface="Calibri" panose="020F0502020204030204" pitchFamily="34" charset="0"/>
                <a:ea typeface="微软雅黑" panose="020B0503020204020204" pitchFamily="34" charset="-122"/>
                <a:cs typeface="Calibri" panose="020F0502020204030204" pitchFamily="34" charset="0"/>
              </a:rPr>
              <a:t>(</a:t>
            </a:r>
            <a:r>
              <a:rPr lang="en-US" altLang="zh-CN" sz="1600" dirty="0" err="1">
                <a:solidFill>
                  <a:srgbClr val="FF0000"/>
                </a:solidFill>
                <a:latin typeface="Calibri" panose="020F0502020204030204" pitchFamily="34" charset="0"/>
                <a:ea typeface="微软雅黑" panose="020B0503020204020204" pitchFamily="34" charset="-122"/>
                <a:cs typeface="Calibri" panose="020F0502020204030204" pitchFamily="34" charset="0"/>
              </a:rPr>
              <a:t>len</a:t>
            </a:r>
            <a:r>
              <a:rPr lang="en-US" altLang="zh-CN" sz="1600" dirty="0">
                <a:solidFill>
                  <a:srgbClr val="FF0000"/>
                </a:solidFill>
                <a:latin typeface="Calibri" panose="020F0502020204030204" pitchFamily="34" charset="0"/>
                <a:ea typeface="微软雅黑" panose="020B0503020204020204" pitchFamily="34" charset="-122"/>
                <a:cs typeface="Calibri" panose="020F0502020204030204" pitchFamily="34" charset="0"/>
              </a:rPr>
              <a:t>(array))</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pivotal_value</a:t>
            </a:r>
            <a:r>
              <a:rPr lang="en-US" altLang="zh-CN" sz="1600" dirty="0">
                <a:latin typeface="Calibri" panose="020F0502020204030204" pitchFamily="34" charset="0"/>
                <a:ea typeface="微软雅黑" panose="020B0503020204020204" pitchFamily="34" charset="-122"/>
                <a:cs typeface="Calibri" panose="020F0502020204030204" pitchFamily="34" charset="0"/>
              </a:rPr>
              <a:t> :  = array[</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pivotal_index</a:t>
            </a:r>
            <a:r>
              <a:rPr lang="en-US" altLang="zh-CN" sz="1600" dirty="0">
                <a:latin typeface="Calibri" panose="020F0502020204030204" pitchFamily="34" charset="0"/>
                <a:ea typeface="微软雅黑" panose="020B0503020204020204" pitchFamily="34" charset="-122"/>
                <a:cs typeface="Calibri" panose="020F0502020204030204" pitchFamily="34" charset="0"/>
              </a:rPr>
              <a:t>]</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a:solidFill>
                  <a:srgbClr val="0070C0"/>
                </a:solidFill>
                <a:latin typeface="Calibri" panose="020F0502020204030204" pitchFamily="34" charset="0"/>
                <a:ea typeface="微软雅黑" panose="020B0503020204020204" pitchFamily="34" charset="-122"/>
                <a:cs typeface="Calibri" panose="020F0502020204030204" pitchFamily="34" charset="0"/>
              </a:rPr>
              <a:t>next :  = 0</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array[</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pivotal_index</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 array[</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len</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(array)-1] = </a:t>
            </a:r>
          </a:p>
          <a:p>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      array[</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len</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(array)-1], array[</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pivotal_index</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 </a:t>
            </a:r>
          </a:p>
          <a:p>
            <a:endParaRPr lang="en-US" altLang="zh-CN" sz="1600" dirty="0">
              <a:latin typeface="Calibri" panose="020F0502020204030204" pitchFamily="34" charset="0"/>
              <a:ea typeface="微软雅黑" panose="020B0503020204020204" pitchFamily="34" charset="-122"/>
              <a:cs typeface="Calibri" panose="020F0502020204030204" pitchFamily="34" charset="0"/>
            </a:endParaRPr>
          </a:p>
          <a:p>
            <a:r>
              <a:rPr lang="en-US" altLang="zh-CN" sz="1600" dirty="0">
                <a:latin typeface="Calibri" panose="020F0502020204030204" pitchFamily="34" charset="0"/>
                <a:ea typeface="微软雅黑" panose="020B0503020204020204" pitchFamily="34" charset="-122"/>
                <a:cs typeface="Calibri" panose="020F0502020204030204" pitchFamily="34" charset="0"/>
              </a:rPr>
              <a:t>      for i:  = 0;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i</a:t>
            </a:r>
            <a:r>
              <a:rPr lang="en-US" altLang="zh-CN" sz="1600" dirty="0">
                <a:latin typeface="Calibri" panose="020F0502020204030204" pitchFamily="34" charset="0"/>
                <a:ea typeface="微软雅黑" panose="020B0503020204020204" pitchFamily="34" charset="-122"/>
                <a:cs typeface="Calibri" panose="020F0502020204030204" pitchFamily="34" charset="0"/>
              </a:rPr>
              <a:t> &lt;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len</a:t>
            </a:r>
            <a:r>
              <a:rPr lang="en-US" altLang="zh-CN" sz="1600" dirty="0">
                <a:latin typeface="Calibri" panose="020F0502020204030204" pitchFamily="34" charset="0"/>
                <a:ea typeface="微软雅黑" panose="020B0503020204020204" pitchFamily="34" charset="-122"/>
                <a:cs typeface="Calibri" panose="020F0502020204030204" pitchFamily="34" charset="0"/>
              </a:rPr>
              <a:t>(array);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i</a:t>
            </a:r>
            <a:r>
              <a:rPr lang="en-US" altLang="zh-CN" sz="1600" dirty="0">
                <a:latin typeface="Calibri" panose="020F0502020204030204" pitchFamily="34" charset="0"/>
                <a:ea typeface="微软雅黑" panose="020B0503020204020204" pitchFamily="34" charset="-122"/>
                <a:cs typeface="Calibri" panose="020F0502020204030204" pitchFamily="34" charset="0"/>
              </a:rPr>
              <a:t>++ {</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if (array[</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i</a:t>
            </a:r>
            <a:r>
              <a:rPr lang="en-US" altLang="zh-CN" sz="1600" dirty="0">
                <a:latin typeface="Calibri" panose="020F0502020204030204" pitchFamily="34" charset="0"/>
                <a:ea typeface="微软雅黑" panose="020B0503020204020204" pitchFamily="34" charset="-122"/>
                <a:cs typeface="Calibri" panose="020F0502020204030204" pitchFamily="34" charset="0"/>
              </a:rPr>
              <a:t>] &lt;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pivotal_value</a:t>
            </a:r>
            <a:r>
              <a:rPr lang="en-US" altLang="zh-CN" sz="1600" dirty="0">
                <a:latin typeface="Calibri" panose="020F0502020204030204" pitchFamily="34" charset="0"/>
                <a:ea typeface="微软雅黑" panose="020B0503020204020204" pitchFamily="34" charset="-122"/>
                <a:cs typeface="Calibri" panose="020F0502020204030204" pitchFamily="34" charset="0"/>
              </a:rPr>
              <a:t>) {  </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array[next], array[</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i</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 =</a:t>
            </a:r>
          </a:p>
          <a:p>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                  array[</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i</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 array[next]</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next++</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 </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array[next], array[</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len</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(array)-1]=</a:t>
            </a:r>
          </a:p>
          <a:p>
            <a:r>
              <a:rPr lang="zh-CN" altLang="en-US"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      </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array[</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len</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(array)-1], array[next]    </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a:solidFill>
                  <a:srgbClr val="7030A0"/>
                </a:solidFill>
                <a:latin typeface="Calibri" panose="020F0502020204030204" pitchFamily="34" charset="0"/>
                <a:ea typeface="微软雅黑" panose="020B0503020204020204" pitchFamily="34" charset="-122"/>
                <a:cs typeface="Calibri" panose="020F0502020204030204" pitchFamily="34" charset="0"/>
              </a:rPr>
              <a:t>return array[0: next], array[next+1:  </a:t>
            </a:r>
            <a:r>
              <a:rPr lang="en-US" altLang="zh-CN" sz="1600" dirty="0" err="1">
                <a:solidFill>
                  <a:srgbClr val="7030A0"/>
                </a:solidFill>
                <a:latin typeface="Calibri" panose="020F0502020204030204" pitchFamily="34" charset="0"/>
                <a:ea typeface="微软雅黑" panose="020B0503020204020204" pitchFamily="34" charset="-122"/>
                <a:cs typeface="Calibri" panose="020F0502020204030204" pitchFamily="34" charset="0"/>
              </a:rPr>
              <a:t>len</a:t>
            </a:r>
            <a:r>
              <a:rPr lang="en-US" altLang="zh-CN" sz="1600" dirty="0">
                <a:solidFill>
                  <a:srgbClr val="7030A0"/>
                </a:solidFill>
                <a:latin typeface="Calibri" panose="020F0502020204030204" pitchFamily="34" charset="0"/>
                <a:ea typeface="微软雅黑" panose="020B0503020204020204" pitchFamily="34" charset="-122"/>
                <a:cs typeface="Calibri" panose="020F0502020204030204" pitchFamily="34" charset="0"/>
              </a:rPr>
              <a:t>(array)]</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a:t>
            </a:r>
          </a:p>
        </p:txBody>
      </p:sp>
      <p:sp>
        <p:nvSpPr>
          <p:cNvPr id="6" name="矩形 5"/>
          <p:cNvSpPr/>
          <p:nvPr/>
        </p:nvSpPr>
        <p:spPr>
          <a:xfrm>
            <a:off x="4729048" y="786924"/>
            <a:ext cx="4257010" cy="6001643"/>
          </a:xfrm>
          <a:prstGeom prst="rect">
            <a:avLst/>
          </a:prstGeom>
          <a:ln>
            <a:solidFill>
              <a:srgbClr val="FF0000"/>
            </a:solidFill>
          </a:ln>
        </p:spPr>
        <p:txBody>
          <a:bodyPr wrap="square">
            <a:spAutoFit/>
          </a:bodyPr>
          <a:lstStyle/>
          <a:p>
            <a:r>
              <a:rPr lang="en-US" altLang="zh-CN" sz="1600" dirty="0">
                <a:latin typeface="Calibri" panose="020F0502020204030204" pitchFamily="34" charset="0"/>
                <a:ea typeface="微软雅黑" panose="020B0503020204020204" pitchFamily="34" charset="-122"/>
                <a:cs typeface="Calibri" panose="020F0502020204030204" pitchFamily="34" charset="0"/>
              </a:rPr>
              <a:t>function partition(</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ar</a:t>
            </a:r>
            <a:r>
              <a:rPr lang="en-US" altLang="zh-CN" sz="1600" dirty="0">
                <a:latin typeface="Calibri" panose="020F0502020204030204" pitchFamily="34" charset="0"/>
                <a:ea typeface="微软雅黑" panose="020B0503020204020204" pitchFamily="34" charset="-122"/>
                <a:cs typeface="Calibri" panose="020F0502020204030204" pitchFamily="34" charset="0"/>
              </a:rPr>
              <a:t>, left, right){</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var</a:t>
            </a:r>
            <a:r>
              <a:rPr lang="en-US" altLang="zh-CN"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len</a:t>
            </a:r>
            <a:r>
              <a:rPr lang="en-US" altLang="zh-CN" sz="1600" dirty="0">
                <a:latin typeface="Calibri" panose="020F0502020204030204" pitchFamily="34" charset="0"/>
                <a:ea typeface="微软雅黑" panose="020B0503020204020204" pitchFamily="34" charset="-122"/>
                <a:cs typeface="Calibri" panose="020F0502020204030204" pitchFamily="34" charset="0"/>
              </a:rPr>
              <a:t> = right - left + 1;</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var</a:t>
            </a:r>
            <a:r>
              <a:rPr lang="en-US" altLang="zh-CN"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pivotal_index</a:t>
            </a:r>
            <a:r>
              <a:rPr lang="en-US" altLang="zh-CN" sz="1600" dirty="0">
                <a:latin typeface="Calibri" panose="020F0502020204030204" pitchFamily="34" charset="0"/>
                <a:ea typeface="微软雅黑" panose="020B0503020204020204" pitchFamily="34" charset="-122"/>
                <a:cs typeface="Calibri" panose="020F0502020204030204" pitchFamily="34" charset="0"/>
              </a:rPr>
              <a:t> = </a:t>
            </a:r>
            <a:r>
              <a:rPr lang="en-US" altLang="zh-CN" sz="1600" dirty="0" err="1">
                <a:solidFill>
                  <a:srgbClr val="FF0000"/>
                </a:solidFill>
                <a:latin typeface="Calibri" panose="020F0502020204030204" pitchFamily="34" charset="0"/>
                <a:ea typeface="微软雅黑" panose="020B0503020204020204" pitchFamily="34" charset="-122"/>
                <a:cs typeface="Calibri" panose="020F0502020204030204" pitchFamily="34" charset="0"/>
              </a:rPr>
              <a:t>Math.floor</a:t>
            </a:r>
            <a:r>
              <a:rPr lang="en-US" altLang="zh-CN" sz="1600" dirty="0">
                <a:solidFill>
                  <a:srgbClr val="FF0000"/>
                </a:solidFill>
                <a:latin typeface="Calibri" panose="020F0502020204030204" pitchFamily="34" charset="0"/>
                <a:ea typeface="微软雅黑" panose="020B0503020204020204" pitchFamily="34" charset="-122"/>
                <a:cs typeface="Calibri" panose="020F0502020204030204" pitchFamily="34" charset="0"/>
              </a:rPr>
              <a:t>(</a:t>
            </a:r>
            <a:r>
              <a:rPr lang="en-US" altLang="zh-CN" sz="1600" dirty="0" err="1">
                <a:solidFill>
                  <a:srgbClr val="FF0000"/>
                </a:solidFill>
                <a:latin typeface="Calibri" panose="020F0502020204030204" pitchFamily="34" charset="0"/>
                <a:ea typeface="微软雅黑" panose="020B0503020204020204" pitchFamily="34" charset="-122"/>
                <a:cs typeface="Calibri" panose="020F0502020204030204" pitchFamily="34" charset="0"/>
              </a:rPr>
              <a:t>Math.random</a:t>
            </a:r>
            <a:r>
              <a:rPr lang="en-US" altLang="zh-CN" sz="1600" dirty="0">
                <a:solidFill>
                  <a:srgbClr val="FF0000"/>
                </a:solidFill>
                <a:latin typeface="Calibri" panose="020F0502020204030204" pitchFamily="34" charset="0"/>
                <a:ea typeface="微软雅黑" panose="020B0503020204020204" pitchFamily="34" charset="-122"/>
                <a:cs typeface="Calibri" panose="020F0502020204030204" pitchFamily="34" charset="0"/>
              </a:rPr>
              <a:t>()*</a:t>
            </a:r>
            <a:r>
              <a:rPr lang="en-US" altLang="zh-CN" sz="1600" dirty="0" err="1">
                <a:solidFill>
                  <a:srgbClr val="FF0000"/>
                </a:solidFill>
                <a:latin typeface="Calibri" panose="020F0502020204030204" pitchFamily="34" charset="0"/>
                <a:ea typeface="微软雅黑" panose="020B0503020204020204" pitchFamily="34" charset="-122"/>
                <a:cs typeface="Calibri" panose="020F0502020204030204" pitchFamily="34" charset="0"/>
              </a:rPr>
              <a:t>len</a:t>
            </a:r>
            <a:r>
              <a:rPr lang="en-US" altLang="zh-CN" sz="1600" dirty="0">
                <a:solidFill>
                  <a:srgbClr val="FF0000"/>
                </a:solidFill>
                <a:latin typeface="Calibri" panose="020F0502020204030204" pitchFamily="34" charset="0"/>
                <a:ea typeface="微软雅黑" panose="020B0503020204020204" pitchFamily="34" charset="-122"/>
                <a:cs typeface="Calibri" panose="020F0502020204030204" pitchFamily="34" charset="0"/>
              </a:rPr>
              <a:t>) + left;</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var</a:t>
            </a:r>
            <a:r>
              <a:rPr lang="en-US" altLang="zh-CN"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pivotal_value</a:t>
            </a:r>
            <a:r>
              <a:rPr lang="en-US" altLang="zh-CN" sz="1600" dirty="0">
                <a:latin typeface="Calibri" panose="020F0502020204030204" pitchFamily="34" charset="0"/>
                <a:ea typeface="微软雅黑" panose="020B0503020204020204" pitchFamily="34" charset="-122"/>
                <a:cs typeface="Calibri" panose="020F0502020204030204" pitchFamily="34" charset="0"/>
              </a:rPr>
              <a:t> =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ar</a:t>
            </a:r>
            <a:r>
              <a:rPr lang="en-US" altLang="zh-CN" sz="1600" dirty="0">
                <a:latin typeface="Calibri" panose="020F0502020204030204" pitchFamily="34" charset="0"/>
                <a:ea typeface="微软雅黑" panose="020B0503020204020204" pitchFamily="34" charset="-122"/>
                <a:cs typeface="Calibri" panose="020F0502020204030204" pitchFamily="34" charset="0"/>
              </a:rPr>
              <a:t>[</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pivotal_index</a:t>
            </a:r>
            <a:r>
              <a:rPr lang="en-US" altLang="zh-CN" sz="1600" dirty="0">
                <a:latin typeface="Calibri" panose="020F0502020204030204" pitchFamily="34" charset="0"/>
                <a:ea typeface="微软雅黑" panose="020B0503020204020204" pitchFamily="34" charset="-122"/>
                <a:cs typeface="Calibri" panose="020F0502020204030204" pitchFamily="34" charset="0"/>
              </a:rPr>
              <a:t>];</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solidFill>
                  <a:srgbClr val="0070C0"/>
                </a:solidFill>
                <a:latin typeface="Calibri" panose="020F0502020204030204" pitchFamily="34" charset="0"/>
                <a:ea typeface="微软雅黑" panose="020B0503020204020204" pitchFamily="34" charset="-122"/>
                <a:cs typeface="Calibri" panose="020F0502020204030204" pitchFamily="34" charset="0"/>
              </a:rPr>
              <a:t>var</a:t>
            </a:r>
            <a:r>
              <a:rPr lang="en-US" altLang="zh-CN" sz="1600" dirty="0">
                <a:solidFill>
                  <a:srgbClr val="0070C0"/>
                </a:solidFill>
                <a:latin typeface="Calibri" panose="020F0502020204030204" pitchFamily="34" charset="0"/>
                <a:ea typeface="微软雅黑" panose="020B0503020204020204" pitchFamily="34" charset="-122"/>
                <a:cs typeface="Calibri" panose="020F0502020204030204" pitchFamily="34" charset="0"/>
              </a:rPr>
              <a:t> next=left;</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 pivotal to last</a:t>
            </a:r>
            <a:endParaRPr lang="zh-CN" altLang="en-US" sz="1600" dirty="0">
              <a:latin typeface="Calibri" panose="020F0502020204030204" pitchFamily="34" charset="0"/>
              <a:ea typeface="微软雅黑" panose="020B0503020204020204" pitchFamily="34" charset="-122"/>
              <a:cs typeface="Calibri" panose="020F0502020204030204" pitchFamily="34" charset="0"/>
            </a:endParaRPr>
          </a:p>
          <a:p>
            <a:r>
              <a:rPr lang="zh-CN" altLang="en-US"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ar</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pivotal_index</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 = </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ar</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[right];</a:t>
            </a:r>
          </a:p>
          <a:p>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ar</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[right] = </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pivotal_value</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 smaller than pivotal :   left</a:t>
            </a:r>
            <a:endParaRPr lang="zh-CN" altLang="en-US" sz="1600" dirty="0">
              <a:latin typeface="Calibri" panose="020F0502020204030204" pitchFamily="34" charset="0"/>
              <a:ea typeface="微软雅黑" panose="020B0503020204020204" pitchFamily="34" charset="-122"/>
              <a:cs typeface="Calibri" panose="020F0502020204030204" pitchFamily="34" charset="0"/>
            </a:endParaRPr>
          </a:p>
          <a:p>
            <a:r>
              <a:rPr lang="zh-CN" altLang="en-US"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a:latin typeface="Calibri" panose="020F0502020204030204" pitchFamily="34" charset="0"/>
                <a:ea typeface="微软雅黑" panose="020B0503020204020204" pitchFamily="34" charset="-122"/>
                <a:cs typeface="Calibri" panose="020F0502020204030204" pitchFamily="34" charset="0"/>
              </a:rPr>
              <a:t>for(</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var</a:t>
            </a:r>
            <a:r>
              <a:rPr lang="en-US" altLang="zh-CN"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i</a:t>
            </a:r>
            <a:r>
              <a:rPr lang="en-US" altLang="zh-CN" sz="1600" dirty="0">
                <a:latin typeface="Calibri" panose="020F0502020204030204" pitchFamily="34" charset="0"/>
                <a:ea typeface="微软雅黑" panose="020B0503020204020204" pitchFamily="34" charset="-122"/>
                <a:cs typeface="Calibri" panose="020F0502020204030204" pitchFamily="34" charset="0"/>
              </a:rPr>
              <a:t>=left;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i</a:t>
            </a:r>
            <a:r>
              <a:rPr lang="en-US" altLang="zh-CN" sz="1600" dirty="0">
                <a:latin typeface="Calibri" panose="020F0502020204030204" pitchFamily="34" charset="0"/>
                <a:ea typeface="微软雅黑" panose="020B0503020204020204" pitchFamily="34" charset="-122"/>
                <a:cs typeface="Calibri" panose="020F0502020204030204" pitchFamily="34" charset="0"/>
              </a:rPr>
              <a:t>&lt;=right;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i</a:t>
            </a:r>
            <a:r>
              <a:rPr lang="en-US" altLang="zh-CN" sz="1600" dirty="0">
                <a:latin typeface="Calibri" panose="020F0502020204030204" pitchFamily="34" charset="0"/>
                <a:ea typeface="微软雅黑" panose="020B0503020204020204" pitchFamily="34" charset="-122"/>
                <a:cs typeface="Calibri" panose="020F0502020204030204" pitchFamily="34" charset="0"/>
              </a:rPr>
              <a:t>++){</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if(</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ar</a:t>
            </a:r>
            <a:r>
              <a:rPr lang="en-US" altLang="zh-CN" sz="1600" dirty="0">
                <a:latin typeface="Calibri" panose="020F0502020204030204" pitchFamily="34" charset="0"/>
                <a:ea typeface="微软雅黑" panose="020B0503020204020204" pitchFamily="34" charset="-122"/>
                <a:cs typeface="Calibri" panose="020F0502020204030204" pitchFamily="34" charset="0"/>
              </a:rPr>
              <a:t>[</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i</a:t>
            </a:r>
            <a:r>
              <a:rPr lang="en-US" altLang="zh-CN" sz="1600" dirty="0">
                <a:latin typeface="Calibri" panose="020F0502020204030204" pitchFamily="34" charset="0"/>
                <a:ea typeface="微软雅黑" panose="020B0503020204020204" pitchFamily="34" charset="-122"/>
                <a:cs typeface="Calibri" panose="020F0502020204030204" pitchFamily="34" charset="0"/>
              </a:rPr>
              <a:t>] &lt; </a:t>
            </a:r>
            <a:r>
              <a:rPr lang="en-US" altLang="zh-CN" sz="1600" dirty="0" err="1">
                <a:latin typeface="Calibri" panose="020F0502020204030204" pitchFamily="34" charset="0"/>
                <a:ea typeface="微软雅黑" panose="020B0503020204020204" pitchFamily="34" charset="-122"/>
                <a:cs typeface="Calibri" panose="020F0502020204030204" pitchFamily="34" charset="0"/>
              </a:rPr>
              <a:t>pivotal_value</a:t>
            </a:r>
            <a:r>
              <a:rPr lang="en-US" altLang="zh-CN" sz="1600" dirty="0">
                <a:latin typeface="Calibri" panose="020F0502020204030204" pitchFamily="34" charset="0"/>
                <a:ea typeface="微软雅黑" panose="020B0503020204020204" pitchFamily="34" charset="-122"/>
                <a:cs typeface="Calibri" panose="020F0502020204030204" pitchFamily="34" charset="0"/>
              </a:rPr>
              <a:t>) {</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 swap</a:t>
            </a:r>
            <a:endParaRPr lang="zh-CN" altLang="en-US" sz="1600" dirty="0">
              <a:latin typeface="Calibri" panose="020F0502020204030204" pitchFamily="34" charset="0"/>
              <a:ea typeface="微软雅黑" panose="020B0503020204020204" pitchFamily="34" charset="-122"/>
              <a:cs typeface="Calibri" panose="020F0502020204030204" pitchFamily="34" charset="0"/>
            </a:endParaRPr>
          </a:p>
          <a:p>
            <a:r>
              <a:rPr lang="zh-CN" altLang="en-US"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var</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 temp = </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ar</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[next];</a:t>
            </a:r>
          </a:p>
          <a:p>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ar</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[next] = </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ar</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i</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a:t>
            </a:r>
          </a:p>
          <a:p>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ar</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i</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 = temp;</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next++;</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 swap pivotal back</a:t>
            </a:r>
            <a:endParaRPr lang="zh-CN" altLang="en-US" sz="1600" dirty="0">
              <a:latin typeface="Calibri" panose="020F0502020204030204" pitchFamily="34" charset="0"/>
              <a:ea typeface="微软雅黑" panose="020B0503020204020204" pitchFamily="34" charset="-122"/>
              <a:cs typeface="Calibri" panose="020F0502020204030204" pitchFamily="34" charset="0"/>
            </a:endParaRPr>
          </a:p>
          <a:p>
            <a:r>
              <a:rPr lang="zh-CN" altLang="en-US"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ar</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[right] = </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ar</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[next];</a:t>
            </a:r>
          </a:p>
          <a:p>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        </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ar</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[next] = </a:t>
            </a:r>
            <a:r>
              <a:rPr lang="en-US" altLang="zh-CN" sz="1600" dirty="0" err="1">
                <a:solidFill>
                  <a:srgbClr val="00B050"/>
                </a:solidFill>
                <a:latin typeface="Calibri" panose="020F0502020204030204" pitchFamily="34" charset="0"/>
                <a:ea typeface="微软雅黑" panose="020B0503020204020204" pitchFamily="34" charset="-122"/>
                <a:cs typeface="Calibri" panose="020F0502020204030204" pitchFamily="34" charset="0"/>
              </a:rPr>
              <a:t>pivotal_value</a:t>
            </a:r>
            <a:r>
              <a:rPr lang="en-US" altLang="zh-CN" sz="1600" dirty="0">
                <a:solidFill>
                  <a:srgbClr val="00B050"/>
                </a:solidFill>
                <a:latin typeface="Calibri" panose="020F0502020204030204" pitchFamily="34" charset="0"/>
                <a:ea typeface="微软雅黑" panose="020B0503020204020204" pitchFamily="34" charset="-122"/>
                <a:cs typeface="Calibri" panose="020F0502020204030204" pitchFamily="34" charset="0"/>
              </a:rPr>
              <a:t>;</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        </a:t>
            </a:r>
            <a:r>
              <a:rPr lang="en-US" altLang="zh-CN" sz="1600" dirty="0">
                <a:solidFill>
                  <a:srgbClr val="7030A0"/>
                </a:solidFill>
                <a:latin typeface="Calibri" panose="020F0502020204030204" pitchFamily="34" charset="0"/>
                <a:ea typeface="微软雅黑" panose="020B0503020204020204" pitchFamily="34" charset="-122"/>
                <a:cs typeface="Calibri" panose="020F0502020204030204" pitchFamily="34" charset="0"/>
              </a:rPr>
              <a:t>return next;</a:t>
            </a:r>
          </a:p>
          <a:p>
            <a:r>
              <a:rPr lang="en-US" altLang="zh-CN" sz="1600" dirty="0">
                <a:latin typeface="Calibri" panose="020F0502020204030204" pitchFamily="34" charset="0"/>
                <a:ea typeface="微软雅黑" panose="020B0503020204020204" pitchFamily="34" charset="-122"/>
                <a:cs typeface="Calibri" panose="020F0502020204030204" pitchFamily="34" charset="0"/>
              </a:rPr>
              <a:t>}</a:t>
            </a:r>
            <a:endParaRPr lang="zh-CN" altLang="en-US" sz="1600" dirty="0">
              <a:latin typeface="Calibri" panose="020F0502020204030204" pitchFamily="34" charset="0"/>
              <a:ea typeface="微软雅黑" panose="020B0503020204020204" pitchFamily="34" charset="-122"/>
              <a:cs typeface="Calibri" panose="020F0502020204030204" pitchFamily="34" charset="0"/>
            </a:endParaRPr>
          </a:p>
        </p:txBody>
      </p:sp>
      <p:sp>
        <p:nvSpPr>
          <p:cNvPr id="10" name="Content Placeholder 2">
            <a:extLst>
              <a:ext uri="{FF2B5EF4-FFF2-40B4-BE49-F238E27FC236}">
                <a16:creationId xmlns:a16="http://schemas.microsoft.com/office/drawing/2014/main" id="{FE374A91-5687-4790-A58A-36FC48C127B0}"/>
              </a:ext>
            </a:extLst>
          </p:cNvPr>
          <p:cNvSpPr txBox="1">
            <a:spLocks/>
          </p:cNvSpPr>
          <p:nvPr/>
        </p:nvSpPr>
        <p:spPr>
          <a:xfrm>
            <a:off x="4613877" y="258042"/>
            <a:ext cx="2501766" cy="4844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891" indent="-342891" fontAlgn="base">
              <a:spcBef>
                <a:spcPct val="20000"/>
              </a:spcBef>
              <a:spcAft>
                <a:spcPct val="0"/>
              </a:spcAft>
              <a:buClr>
                <a:srgbClr val="FF0000"/>
              </a:buClr>
              <a:buSzPct val="70000"/>
              <a:buFont typeface="Wingdings" pitchFamily="2" charset="2"/>
              <a:buChar char="l"/>
            </a:pPr>
            <a:r>
              <a:rPr lang="en-US" altLang="zh-CN" dirty="0">
                <a:latin typeface="Calibri" panose="020F0502020204030204" pitchFamily="34" charset="0"/>
                <a:ea typeface="微软雅黑" panose="020B0503020204020204" pitchFamily="34" charset="-122"/>
                <a:cs typeface="Calibri" panose="020F0502020204030204" pitchFamily="34" charset="0"/>
              </a:rPr>
              <a:t>JS</a:t>
            </a:r>
          </a:p>
        </p:txBody>
      </p:sp>
      <p:sp>
        <p:nvSpPr>
          <p:cNvPr id="11" name="文本框 10"/>
          <p:cNvSpPr txBox="1"/>
          <p:nvPr/>
        </p:nvSpPr>
        <p:spPr>
          <a:xfrm>
            <a:off x="1229082" y="1190972"/>
            <a:ext cx="3917482" cy="369332"/>
          </a:xfrm>
          <a:prstGeom prst="rect">
            <a:avLst/>
          </a:prstGeom>
          <a:noFill/>
        </p:spPr>
        <p:txBody>
          <a:bodyPr wrap="square" rtlCol="0">
            <a:spAutoFit/>
          </a:bodyPr>
          <a:lstStyle/>
          <a:p>
            <a:r>
              <a:rPr lang="en-US" altLang="zh-CN" dirty="0">
                <a:solidFill>
                  <a:srgbClr val="FF0000"/>
                </a:solidFill>
                <a:latin typeface="Calibri" panose="020F0502020204030204" pitchFamily="34" charset="0"/>
                <a:cs typeface="Calibri" panose="020F0502020204030204" pitchFamily="34" charset="0"/>
              </a:rPr>
              <a:t>Random range is [0, </a:t>
            </a:r>
            <a:r>
              <a:rPr lang="en-US" altLang="zh-CN" dirty="0" err="1">
                <a:solidFill>
                  <a:srgbClr val="FF0000"/>
                </a:solidFill>
                <a:latin typeface="Calibri" panose="020F0502020204030204" pitchFamily="34" charset="0"/>
                <a:cs typeface="Calibri" panose="020F0502020204030204" pitchFamily="34" charset="0"/>
              </a:rPr>
              <a:t>len</a:t>
            </a:r>
            <a:r>
              <a:rPr lang="en-US" altLang="zh-CN" dirty="0">
                <a:solidFill>
                  <a:srgbClr val="FF0000"/>
                </a:solidFill>
                <a:latin typeface="Calibri" panose="020F0502020204030204" pitchFamily="34" charset="0"/>
                <a:cs typeface="Calibri" panose="020F0502020204030204" pitchFamily="34" charset="0"/>
              </a:rPr>
              <a:t>(array)]</a:t>
            </a:r>
            <a:endParaRPr lang="zh-CN" altLang="en-US" dirty="0">
              <a:solidFill>
                <a:srgbClr val="FF0000"/>
              </a:solidFill>
              <a:latin typeface="Calibri" panose="020F0502020204030204" pitchFamily="34" charset="0"/>
              <a:cs typeface="Calibri" panose="020F0502020204030204" pitchFamily="34" charset="0"/>
            </a:endParaRPr>
          </a:p>
        </p:txBody>
      </p:sp>
      <p:sp>
        <p:nvSpPr>
          <p:cNvPr id="12" name="文本框 11"/>
          <p:cNvSpPr txBox="1"/>
          <p:nvPr/>
        </p:nvSpPr>
        <p:spPr>
          <a:xfrm>
            <a:off x="5854600" y="299432"/>
            <a:ext cx="3917482" cy="369332"/>
          </a:xfrm>
          <a:prstGeom prst="rect">
            <a:avLst/>
          </a:prstGeom>
          <a:noFill/>
        </p:spPr>
        <p:txBody>
          <a:bodyPr wrap="square" rtlCol="0">
            <a:spAutoFit/>
          </a:bodyPr>
          <a:lstStyle/>
          <a:p>
            <a:r>
              <a:rPr lang="en-US" altLang="zh-CN" dirty="0" err="1">
                <a:solidFill>
                  <a:srgbClr val="FF0000"/>
                </a:solidFill>
                <a:latin typeface="Calibri" panose="020F0502020204030204" pitchFamily="34" charset="0"/>
                <a:cs typeface="Calibri" panose="020F0502020204030204" pitchFamily="34" charset="0"/>
              </a:rPr>
              <a:t>Randome</a:t>
            </a:r>
            <a:r>
              <a:rPr lang="en-US" altLang="zh-CN" dirty="0">
                <a:solidFill>
                  <a:srgbClr val="FF0000"/>
                </a:solidFill>
                <a:latin typeface="Calibri" panose="020F0502020204030204" pitchFamily="34" charset="0"/>
                <a:cs typeface="Calibri" panose="020F0502020204030204" pitchFamily="34" charset="0"/>
              </a:rPr>
              <a:t> range is [left, right]</a:t>
            </a:r>
            <a:endParaRPr lang="zh-CN" altLang="en-US" dirty="0">
              <a:solidFill>
                <a:srgbClr val="FF0000"/>
              </a:solidFill>
              <a:latin typeface="Calibri" panose="020F0502020204030204" pitchFamily="34" charset="0"/>
              <a:cs typeface="Calibri" panose="020F0502020204030204" pitchFamily="34" charset="0"/>
            </a:endParaRPr>
          </a:p>
        </p:txBody>
      </p:sp>
      <p:sp>
        <p:nvSpPr>
          <p:cNvPr id="14" name="文本框 13"/>
          <p:cNvSpPr txBox="1"/>
          <p:nvPr/>
        </p:nvSpPr>
        <p:spPr>
          <a:xfrm>
            <a:off x="2632698" y="4490043"/>
            <a:ext cx="1683354" cy="523220"/>
          </a:xfrm>
          <a:prstGeom prst="rect">
            <a:avLst/>
          </a:prstGeom>
          <a:noFill/>
          <a:ln>
            <a:solidFill>
              <a:srgbClr val="00B050"/>
            </a:solidFill>
          </a:ln>
        </p:spPr>
        <p:txBody>
          <a:bodyPr wrap="square" rtlCol="0">
            <a:spAutoFit/>
          </a:bodyPr>
          <a:lstStyle/>
          <a:p>
            <a:r>
              <a:rPr lang="en-US" altLang="zh-CN" sz="1400" dirty="0">
                <a:solidFill>
                  <a:srgbClr val="00B050"/>
                </a:solidFill>
                <a:latin typeface="Calibri" panose="020F0502020204030204" pitchFamily="34" charset="0"/>
                <a:cs typeface="Calibri" panose="020F0502020204030204" pitchFamily="34" charset="0"/>
              </a:rPr>
              <a:t>assign to 2 variables at the same time</a:t>
            </a:r>
            <a:endParaRPr lang="zh-CN" altLang="en-US" sz="1400" dirty="0">
              <a:solidFill>
                <a:srgbClr val="00B050"/>
              </a:solidFill>
              <a:latin typeface="Calibri" panose="020F0502020204030204" pitchFamily="34" charset="0"/>
              <a:cs typeface="Calibri" panose="020F0502020204030204" pitchFamily="34" charset="0"/>
            </a:endParaRPr>
          </a:p>
        </p:txBody>
      </p:sp>
      <p:sp>
        <p:nvSpPr>
          <p:cNvPr id="15" name="文本框 14"/>
          <p:cNvSpPr txBox="1"/>
          <p:nvPr/>
        </p:nvSpPr>
        <p:spPr>
          <a:xfrm>
            <a:off x="7187567" y="4382873"/>
            <a:ext cx="1789243" cy="1077218"/>
          </a:xfrm>
          <a:prstGeom prst="rect">
            <a:avLst/>
          </a:prstGeom>
          <a:noFill/>
          <a:ln>
            <a:solidFill>
              <a:srgbClr val="00B050"/>
            </a:solidFill>
          </a:ln>
        </p:spPr>
        <p:txBody>
          <a:bodyPr wrap="square" rtlCol="0">
            <a:spAutoFit/>
          </a:bodyPr>
          <a:lstStyle/>
          <a:p>
            <a:r>
              <a:rPr lang="en-US" altLang="zh-CN" sz="1600" dirty="0">
                <a:solidFill>
                  <a:srgbClr val="00B050"/>
                </a:solidFill>
                <a:latin typeface="Calibri" panose="020F0502020204030204" pitchFamily="34" charset="0"/>
                <a:cs typeface="Calibri" panose="020F0502020204030204" pitchFamily="34" charset="0"/>
              </a:rPr>
              <a:t>When swap two values, one should be stores in another variable</a:t>
            </a:r>
            <a:endParaRPr lang="zh-CN" altLang="en-US" sz="1600" dirty="0">
              <a:solidFill>
                <a:srgbClr val="00B050"/>
              </a:solidFill>
              <a:latin typeface="Calibri" panose="020F0502020204030204" pitchFamily="34" charset="0"/>
              <a:cs typeface="Calibri" panose="020F0502020204030204" pitchFamily="34" charset="0"/>
            </a:endParaRPr>
          </a:p>
        </p:txBody>
      </p:sp>
      <p:sp>
        <p:nvSpPr>
          <p:cNvPr id="16" name="文本框 15"/>
          <p:cNvSpPr txBox="1"/>
          <p:nvPr/>
        </p:nvSpPr>
        <p:spPr>
          <a:xfrm>
            <a:off x="1960118" y="5906061"/>
            <a:ext cx="1801144" cy="369332"/>
          </a:xfrm>
          <a:prstGeom prst="rect">
            <a:avLst/>
          </a:prstGeom>
          <a:noFill/>
        </p:spPr>
        <p:txBody>
          <a:bodyPr wrap="square" rtlCol="0">
            <a:spAutoFit/>
          </a:bodyPr>
          <a:lstStyle/>
          <a:p>
            <a:r>
              <a:rPr lang="en-US" altLang="zh-CN" dirty="0">
                <a:solidFill>
                  <a:srgbClr val="7030A0"/>
                </a:solidFill>
                <a:latin typeface="Calibri" panose="020F0502020204030204" pitchFamily="34" charset="0"/>
                <a:cs typeface="Calibri" panose="020F0502020204030204" pitchFamily="34" charset="0"/>
              </a:rPr>
              <a:t>return two slice</a:t>
            </a:r>
            <a:endParaRPr lang="zh-CN" altLang="en-US" dirty="0">
              <a:solidFill>
                <a:srgbClr val="7030A0"/>
              </a:solidFill>
              <a:latin typeface="Calibri" panose="020F0502020204030204" pitchFamily="34" charset="0"/>
              <a:cs typeface="Calibri" panose="020F0502020204030204" pitchFamily="34" charset="0"/>
            </a:endParaRPr>
          </a:p>
        </p:txBody>
      </p:sp>
      <p:sp>
        <p:nvSpPr>
          <p:cNvPr id="18" name="文本框 17"/>
          <p:cNvSpPr txBox="1"/>
          <p:nvPr/>
        </p:nvSpPr>
        <p:spPr>
          <a:xfrm>
            <a:off x="6244953" y="6163137"/>
            <a:ext cx="1568388" cy="369332"/>
          </a:xfrm>
          <a:prstGeom prst="rect">
            <a:avLst/>
          </a:prstGeom>
          <a:noFill/>
        </p:spPr>
        <p:txBody>
          <a:bodyPr wrap="square" rtlCol="0">
            <a:spAutoFit/>
          </a:bodyPr>
          <a:lstStyle/>
          <a:p>
            <a:r>
              <a:rPr lang="en-US" altLang="zh-CN" dirty="0">
                <a:solidFill>
                  <a:srgbClr val="7030A0"/>
                </a:solidFill>
                <a:latin typeface="Calibri" panose="020F0502020204030204" pitchFamily="34" charset="0"/>
                <a:cs typeface="Calibri" panose="020F0502020204030204" pitchFamily="34" charset="0"/>
              </a:rPr>
              <a:t>return index</a:t>
            </a:r>
            <a:endParaRPr lang="zh-CN" altLang="en-US" dirty="0">
              <a:solidFill>
                <a:srgbClr val="7030A0"/>
              </a:solidFill>
              <a:latin typeface="Calibri" panose="020F0502020204030204" pitchFamily="34" charset="0"/>
              <a:cs typeface="Calibri" panose="020F0502020204030204" pitchFamily="34" charset="0"/>
            </a:endParaRPr>
          </a:p>
        </p:txBody>
      </p:sp>
      <p:cxnSp>
        <p:nvCxnSpPr>
          <p:cNvPr id="5" name="直接箭头连接符 4"/>
          <p:cNvCxnSpPr/>
          <p:nvPr/>
        </p:nvCxnSpPr>
        <p:spPr>
          <a:xfrm flipV="1">
            <a:off x="3520277" y="1560304"/>
            <a:ext cx="147155" cy="5839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a:endCxn id="12" idx="2"/>
          </p:cNvCxnSpPr>
          <p:nvPr/>
        </p:nvCxnSpPr>
        <p:spPr>
          <a:xfrm flipH="1" flipV="1">
            <a:off x="7813341" y="668764"/>
            <a:ext cx="10160" cy="8915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灯片编号占位符 18"/>
          <p:cNvSpPr>
            <a:spLocks noGrp="1"/>
          </p:cNvSpPr>
          <p:nvPr>
            <p:ph type="sldNum" sz="quarter" idx="12"/>
          </p:nvPr>
        </p:nvSpPr>
        <p:spPr/>
        <p:txBody>
          <a:bodyPr/>
          <a:lstStyle/>
          <a:p>
            <a:fld id="{B624FEA1-8D4F-4C27-B315-433CCAC1694E}" type="slidenum">
              <a:rPr lang="en-US" altLang="zh-CN" kern="0" smtClean="0">
                <a:solidFill>
                  <a:srgbClr val="000000"/>
                </a:solidFill>
              </a:rPr>
              <a:pPr/>
              <a:t>81</a:t>
            </a:fld>
            <a:endParaRPr lang="en-US" altLang="zh-CN" kern="0">
              <a:solidFill>
                <a:srgbClr val="000000"/>
              </a:solidFill>
            </a:endParaRPr>
          </a:p>
        </p:txBody>
      </p:sp>
    </p:spTree>
    <p:extLst>
      <p:ext uri="{BB962C8B-B14F-4D97-AF65-F5344CB8AC3E}">
        <p14:creationId xmlns:p14="http://schemas.microsoft.com/office/powerpoint/2010/main" val="2789806320"/>
      </p:ext>
    </p:extLst>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06" name="Rectangle 2"/>
          <p:cNvSpPr>
            <a:spLocks noGrp="1" noChangeArrowheads="1"/>
          </p:cNvSpPr>
          <p:nvPr>
            <p:ph type="ctrTitle" idx="4294967295"/>
          </p:nvPr>
        </p:nvSpPr>
        <p:spPr>
          <a:xfrm>
            <a:off x="-1566042" y="1047753"/>
            <a:ext cx="12192000" cy="5113337"/>
          </a:xfrm>
          <a:noFill/>
        </p:spPr>
        <p:txBody>
          <a:bodyPr anchor="ctr"/>
          <a:lstStyle/>
          <a:p>
            <a:pPr algn="ctr"/>
            <a:r>
              <a:rPr lang="en-US" altLang="zh-CN" dirty="0"/>
              <a:t>Additional Material</a:t>
            </a:r>
            <a:endParaRPr lang="en-US" altLang="zh-CN" sz="1800" dirty="0"/>
          </a:p>
        </p:txBody>
      </p:sp>
      <p:pic>
        <p:nvPicPr>
          <p:cNvPr id="9" name="Picture 2" descr="http://www.gucas.ac.cn/newStyle/images/lougou.png"/>
          <p:cNvPicPr>
            <a:picLocks noChangeAspect="1" noChangeArrowheads="1"/>
          </p:cNvPicPr>
          <p:nvPr/>
        </p:nvPicPr>
        <p:blipFill>
          <a:blip r:embed="rId3" cstate="print"/>
          <a:srcRect/>
          <a:stretch>
            <a:fillRect/>
          </a:stretch>
        </p:blipFill>
        <p:spPr bwMode="auto">
          <a:xfrm>
            <a:off x="-108520" y="2"/>
            <a:ext cx="4381500" cy="1047751"/>
          </a:xfrm>
          <a:prstGeom prst="rect">
            <a:avLst/>
          </a:prstGeom>
          <a:noFill/>
        </p:spPr>
      </p:pic>
      <p:sp>
        <p:nvSpPr>
          <p:cNvPr id="2" name="矩形 1"/>
          <p:cNvSpPr/>
          <p:nvPr/>
        </p:nvSpPr>
        <p:spPr>
          <a:xfrm>
            <a:off x="7630660" y="2"/>
            <a:ext cx="1756147" cy="646331"/>
          </a:xfrm>
          <a:prstGeom prst="rect">
            <a:avLst/>
          </a:prstGeom>
        </p:spPr>
        <p:txBody>
          <a:bodyPr wrap="square">
            <a:spAutoFit/>
          </a:bodyPr>
          <a:lstStyle/>
          <a:p>
            <a:r>
              <a:rPr lang="en-US" altLang="zh-CN" sz="3600" dirty="0"/>
              <a:t>CS101</a:t>
            </a:r>
            <a:endParaRPr lang="zh-CN" altLang="en-US" sz="3600" dirty="0"/>
          </a:p>
        </p:txBody>
      </p:sp>
      <p:sp>
        <p:nvSpPr>
          <p:cNvPr id="5" name="灯片编号占位符 4"/>
          <p:cNvSpPr>
            <a:spLocks noGrp="1"/>
          </p:cNvSpPr>
          <p:nvPr>
            <p:ph type="sldNum" sz="quarter" idx="12"/>
          </p:nvPr>
        </p:nvSpPr>
        <p:spPr/>
        <p:txBody>
          <a:bodyPr/>
          <a:lstStyle/>
          <a:p>
            <a:fld id="{57D72BA7-A053-4C77-BE4A-2C9478A22DA6}" type="slidenum">
              <a:rPr lang="en-US" altLang="zh-CN" kern="0" smtClean="0">
                <a:solidFill>
                  <a:srgbClr val="000000"/>
                </a:solidFill>
              </a:rPr>
              <a:pPr/>
              <a:t>82</a:t>
            </a:fld>
            <a:endParaRPr lang="en-US" altLang="zh-CN" kern="0">
              <a:solidFill>
                <a:srgbClr val="000000"/>
              </a:solidFill>
            </a:endParaRPr>
          </a:p>
        </p:txBody>
      </p:sp>
    </p:spTree>
    <p:extLst>
      <p:ext uri="{BB962C8B-B14F-4D97-AF65-F5344CB8AC3E}">
        <p14:creationId xmlns:p14="http://schemas.microsoft.com/office/powerpoint/2010/main" val="2894097302"/>
      </p:ext>
    </p:extLst>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altLang="zh-CN" sz="3600" b="1" dirty="0">
                <a:latin typeface="Calibri" panose="020F0502020204030204" pitchFamily="34" charset="0"/>
                <a:ea typeface="微软雅黑" panose="020B0503020204020204" pitchFamily="34" charset="-122"/>
                <a:cs typeface="Calibri" panose="020F0502020204030204" pitchFamily="34" charset="0"/>
              </a:rPr>
              <a:t>Additional Material Outline</a:t>
            </a:r>
            <a:endParaRPr lang="en-US" sz="3600" b="1"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Content Placeholder 2">
            <a:extLst>
              <a:ext uri="{FF2B5EF4-FFF2-40B4-BE49-F238E27FC236}">
                <a16:creationId xmlns:a16="http://schemas.microsoft.com/office/drawing/2014/main" id="{FE374A91-5687-4790-A58A-36FC48C127B0}"/>
              </a:ext>
            </a:extLst>
          </p:cNvPr>
          <p:cNvSpPr>
            <a:spLocks noGrp="1"/>
          </p:cNvSpPr>
          <p:nvPr>
            <p:ph idx="1"/>
          </p:nvPr>
        </p:nvSpPr>
        <p:spPr>
          <a:xfrm>
            <a:off x="251521" y="1343845"/>
            <a:ext cx="7643782" cy="4892809"/>
          </a:xfrm>
        </p:spPr>
        <p:txBody>
          <a:bodyPr>
            <a:normAutofit/>
          </a:bodyPr>
          <a:lstStyle/>
          <a:p>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JavaScript</a:t>
            </a:r>
            <a:r>
              <a:rPr lang="zh-CN" altLang="en-US" dirty="0">
                <a:solidFill>
                  <a:srgbClr val="FF0000"/>
                </a:solidFill>
                <a:latin typeface="Calibri" panose="020F0502020204030204" pitchFamily="34" charset="0"/>
                <a:ea typeface="微软雅黑" panose="020B0503020204020204" pitchFamily="34" charset="-122"/>
                <a:cs typeface="Calibri" panose="020F0502020204030204" pitchFamily="34" charset="0"/>
              </a:rPr>
              <a:t> </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variable &amp; function</a:t>
            </a:r>
          </a:p>
          <a:p>
            <a:r>
              <a:rPr lang="en-US" altLang="zh-CN"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operator &amp; expression</a:t>
            </a:r>
          </a:p>
          <a:p>
            <a:r>
              <a:rPr lang="en-US" altLang="zh-CN"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control flow</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while loop</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if-else statement</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switch-case statement</a:t>
            </a:r>
          </a:p>
          <a:p>
            <a:pPr lvl="1"/>
            <a:endParaRPr lang="en-US" altLang="zh-CN" dirty="0">
              <a:latin typeface="Calibri" panose="020F0502020204030204" pitchFamily="34" charset="0"/>
              <a:ea typeface="微软雅黑" panose="020B0503020204020204" pitchFamily="34" charset="-122"/>
              <a:cs typeface="Calibri" panose="020F0502020204030204" pitchFamily="34" charset="0"/>
            </a:endParaRPr>
          </a:p>
        </p:txBody>
      </p:sp>
      <p:sp>
        <p:nvSpPr>
          <p:cNvPr id="4" name="灯片编号占位符 3"/>
          <p:cNvSpPr>
            <a:spLocks noGrp="1"/>
          </p:cNvSpPr>
          <p:nvPr>
            <p:ph type="sldNum" sz="quarter" idx="12"/>
          </p:nvPr>
        </p:nvSpPr>
        <p:spPr/>
        <p:txBody>
          <a:bodyPr/>
          <a:lstStyle/>
          <a:p>
            <a:fld id="{B624FEA1-8D4F-4C27-B315-433CCAC1694E}" type="slidenum">
              <a:rPr lang="en-US" altLang="zh-CN" kern="0" smtClean="0">
                <a:solidFill>
                  <a:srgbClr val="000000"/>
                </a:solidFill>
              </a:rPr>
              <a:pPr/>
              <a:t>83</a:t>
            </a:fld>
            <a:endParaRPr lang="en-US" altLang="zh-CN" kern="0">
              <a:solidFill>
                <a:srgbClr val="000000"/>
              </a:solidFill>
            </a:endParaRPr>
          </a:p>
        </p:txBody>
      </p:sp>
    </p:spTree>
    <p:extLst>
      <p:ext uri="{BB962C8B-B14F-4D97-AF65-F5344CB8AC3E}">
        <p14:creationId xmlns:p14="http://schemas.microsoft.com/office/powerpoint/2010/main" val="828906512"/>
      </p:ext>
    </p:extLst>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sz="3600" dirty="0">
                <a:latin typeface="Calibri" panose="020F0502020204030204" pitchFamily="34" charset="0"/>
                <a:ea typeface="微软雅黑" panose="020B0503020204020204" pitchFamily="34" charset="-122"/>
                <a:cs typeface="Calibri" panose="020F0502020204030204" pitchFamily="34" charset="0"/>
              </a:rPr>
              <a:t> </a:t>
            </a:r>
            <a:r>
              <a:rPr lang="en-US" altLang="zh-CN" sz="3600" dirty="0">
                <a:latin typeface="Calibri" panose="020F0502020204030204" pitchFamily="34" charset="0"/>
                <a:ea typeface="微软雅黑" panose="020B0503020204020204" pitchFamily="34" charset="-122"/>
                <a:cs typeface="Calibri" panose="020F0502020204030204" pitchFamily="34" charset="0"/>
              </a:rPr>
              <a:t>Basics—data types</a:t>
            </a:r>
            <a:endParaRPr lang="en-US" sz="3600" dirty="0">
              <a:latin typeface="Calibri" panose="020F0502020204030204" pitchFamily="34" charset="0"/>
              <a:ea typeface="微软雅黑" panose="020B0503020204020204" pitchFamily="34" charset="-122"/>
              <a:cs typeface="Calibri" panose="020F0502020204030204" pitchFamily="34" charset="0"/>
            </a:endParaRPr>
          </a:p>
        </p:txBody>
      </p:sp>
      <p:graphicFrame>
        <p:nvGraphicFramePr>
          <p:cNvPr id="4" name="内容占位符 3"/>
          <p:cNvGraphicFramePr>
            <a:graphicFrameLocks noGrp="1"/>
          </p:cNvGraphicFramePr>
          <p:nvPr>
            <p:ph idx="1"/>
            <p:extLst>
              <p:ext uri="{D42A27DB-BD31-4B8C-83A1-F6EECF244321}">
                <p14:modId xmlns:p14="http://schemas.microsoft.com/office/powerpoint/2010/main" val="892675318"/>
              </p:ext>
            </p:extLst>
          </p:nvPr>
        </p:nvGraphicFramePr>
        <p:xfrm>
          <a:off x="233444" y="1170038"/>
          <a:ext cx="8731045" cy="4668056"/>
        </p:xfrm>
        <a:graphic>
          <a:graphicData uri="http://schemas.openxmlformats.org/drawingml/2006/table">
            <a:tbl>
              <a:tblPr firstRow="1" bandRow="1">
                <a:tableStyleId>{5C22544A-7EE6-4342-B048-85BDC9FD1C3A}</a:tableStyleId>
              </a:tblPr>
              <a:tblGrid>
                <a:gridCol w="1914930">
                  <a:extLst>
                    <a:ext uri="{9D8B030D-6E8A-4147-A177-3AD203B41FA5}">
                      <a16:colId xmlns:a16="http://schemas.microsoft.com/office/drawing/2014/main" val="3078813256"/>
                    </a:ext>
                  </a:extLst>
                </a:gridCol>
                <a:gridCol w="4404132">
                  <a:extLst>
                    <a:ext uri="{9D8B030D-6E8A-4147-A177-3AD203B41FA5}">
                      <a16:colId xmlns:a16="http://schemas.microsoft.com/office/drawing/2014/main" val="3840420321"/>
                    </a:ext>
                  </a:extLst>
                </a:gridCol>
                <a:gridCol w="2411983">
                  <a:extLst>
                    <a:ext uri="{9D8B030D-6E8A-4147-A177-3AD203B41FA5}">
                      <a16:colId xmlns:a16="http://schemas.microsoft.com/office/drawing/2014/main" val="588361894"/>
                    </a:ext>
                  </a:extLst>
                </a:gridCol>
              </a:tblGrid>
              <a:tr h="176534">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Data</a:t>
                      </a:r>
                      <a:r>
                        <a:rPr lang="en-US" altLang="zh-CN" baseline="0" dirty="0">
                          <a:latin typeface="Calibri" panose="020F0502020204030204" pitchFamily="34" charset="0"/>
                          <a:ea typeface="微软雅黑" panose="020B0503020204020204" pitchFamily="34" charset="-122"/>
                          <a:cs typeface="Calibri" panose="020F0502020204030204" pitchFamily="34" charset="0"/>
                        </a:rPr>
                        <a:t> type</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marL="102691" marR="102691"/>
                </a:tc>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Description</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marL="102691" marR="102691"/>
                </a:tc>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Example</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marL="102691" marR="102691"/>
                </a:tc>
                <a:extLst>
                  <a:ext uri="{0D108BD9-81ED-4DB2-BD59-A6C34878D82A}">
                    <a16:rowId xmlns:a16="http://schemas.microsoft.com/office/drawing/2014/main" val="2943070786"/>
                  </a:ext>
                </a:extLst>
              </a:tr>
              <a:tr h="370376">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Bool</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marL="102691" marR="102691"/>
                </a:tc>
                <a:tc>
                  <a:txBody>
                    <a:bodyPr/>
                    <a:lstStyle/>
                    <a:p>
                      <a:r>
                        <a:rPr lang="en-US" altLang="zh-CN" sz="18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Represent true or</a:t>
                      </a:r>
                      <a:r>
                        <a:rPr lang="en-US" altLang="zh-CN" sz="1800" kern="1200" baseline="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 false; only 2 values:   </a:t>
                      </a:r>
                      <a:r>
                        <a:rPr lang="en-US" altLang="zh-CN" sz="18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true,</a:t>
                      </a:r>
                      <a:r>
                        <a:rPr lang="en-US" altLang="zh-CN" sz="1800" kern="1200" baseline="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 </a:t>
                      </a:r>
                      <a:r>
                        <a:rPr lang="en-US" altLang="zh-CN" sz="18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false</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marL="102691" marR="102691"/>
                </a:tc>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true, false</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marL="102691" marR="102691"/>
                </a:tc>
                <a:extLst>
                  <a:ext uri="{0D108BD9-81ED-4DB2-BD59-A6C34878D82A}">
                    <a16:rowId xmlns:a16="http://schemas.microsoft.com/office/drawing/2014/main" val="3669287493"/>
                  </a:ext>
                </a:extLst>
              </a:tr>
              <a:tr h="639278">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Number</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marL="102691" marR="102691"/>
                </a:tc>
                <a:tc>
                  <a:txBody>
                    <a:bodyPr/>
                    <a:lstStyle/>
                    <a:p>
                      <a:r>
                        <a:rPr lang="en-US" altLang="zh-CN" sz="18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64bit</a:t>
                      </a:r>
                      <a:r>
                        <a:rPr lang="en-US" altLang="zh-CN" sz="1800" kern="1200" baseline="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 length, represent integers and floating point numbers, </a:t>
                      </a:r>
                      <a:r>
                        <a:rPr lang="en-US" altLang="zh-CN" sz="18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similar to float64 in </a:t>
                      </a:r>
                      <a:r>
                        <a:rPr lang="en-US" altLang="zh-CN" sz="1800" kern="1200" dirty="0" err="1">
                          <a:solidFill>
                            <a:schemeClr val="dk1"/>
                          </a:solidFill>
                          <a:effectLst/>
                          <a:latin typeface="Calibri" panose="020F0502020204030204" pitchFamily="34" charset="0"/>
                          <a:ea typeface="微软雅黑" panose="020B0503020204020204" pitchFamily="34" charset="-122"/>
                          <a:cs typeface="Calibri" panose="020F0502020204030204" pitchFamily="34" charset="0"/>
                        </a:rPr>
                        <a:t>Golang</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marL="102691" marR="102691"/>
                </a:tc>
                <a:tc>
                  <a:txBody>
                    <a:bodyPr/>
                    <a:lstStyle/>
                    <a:p>
                      <a:r>
                        <a:rPr lang="en-US" altLang="zh-CN" sz="18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-1,</a:t>
                      </a:r>
                      <a:r>
                        <a:rPr lang="en-US" altLang="zh-CN" sz="1800" kern="1200" baseline="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 </a:t>
                      </a:r>
                      <a:r>
                        <a:rPr lang="en-US" altLang="zh-CN" sz="18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0, 1,</a:t>
                      </a:r>
                      <a:r>
                        <a:rPr lang="en-US" altLang="zh-CN" sz="1800" kern="1200" baseline="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 </a:t>
                      </a:r>
                      <a:r>
                        <a:rPr lang="en-US" altLang="zh-CN" sz="18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0.1,</a:t>
                      </a:r>
                      <a:r>
                        <a:rPr lang="en-US" altLang="zh-CN" sz="1800" kern="1200" baseline="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 </a:t>
                      </a:r>
                      <a:r>
                        <a:rPr lang="en-US" altLang="zh-CN" sz="18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-0.1</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marL="102691" marR="102691"/>
                </a:tc>
                <a:extLst>
                  <a:ext uri="{0D108BD9-81ED-4DB2-BD59-A6C34878D82A}">
                    <a16:rowId xmlns:a16="http://schemas.microsoft.com/office/drawing/2014/main" val="3837182037"/>
                  </a:ext>
                </a:extLst>
              </a:tr>
              <a:tr h="370376">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String</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marL="102691" marR="102691"/>
                </a:tc>
                <a:tc>
                  <a:txBody>
                    <a:bodyPr/>
                    <a:lstStyle/>
                    <a:p>
                      <a:r>
                        <a:rPr lang="en-US" altLang="zh-CN" sz="18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Represent a string</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marL="102691" marR="102691"/>
                </a:tc>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a:t>
                      </a:r>
                      <a:r>
                        <a:rPr lang="en-US" altLang="zh-CN" sz="1800" kern="1200" dirty="0" err="1">
                          <a:solidFill>
                            <a:schemeClr val="dk1"/>
                          </a:solidFill>
                          <a:effectLst/>
                          <a:latin typeface="Calibri" panose="020F0502020204030204" pitchFamily="34" charset="0"/>
                          <a:ea typeface="微软雅黑" panose="020B0503020204020204" pitchFamily="34" charset="-122"/>
                          <a:cs typeface="Calibri" panose="020F0502020204030204" pitchFamily="34" charset="0"/>
                        </a:rPr>
                        <a:t>abc</a:t>
                      </a:r>
                      <a:r>
                        <a:rPr lang="en-US" altLang="zh-CN" dirty="0">
                          <a:latin typeface="Calibri" panose="020F0502020204030204" pitchFamily="34" charset="0"/>
                          <a:ea typeface="微软雅黑" panose="020B0503020204020204" pitchFamily="34" charset="-122"/>
                          <a:cs typeface="Calibri" panose="020F0502020204030204" pitchFamily="34" charset="0"/>
                        </a:rPr>
                        <a:t>"</a:t>
                      </a:r>
                      <a:r>
                        <a:rPr lang="en-US" altLang="zh-CN" sz="18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 </a:t>
                      </a:r>
                      <a:r>
                        <a:rPr lang="en-US" altLang="zh-CN" sz="18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(empty</a:t>
                      </a:r>
                      <a:r>
                        <a:rPr lang="en-US" altLang="zh-CN" sz="1800" kern="1200" baseline="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 string</a:t>
                      </a:r>
                      <a:r>
                        <a:rPr lang="en-US" altLang="zh-CN" sz="18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marL="102691" marR="102691"/>
                </a:tc>
                <a:extLst>
                  <a:ext uri="{0D108BD9-81ED-4DB2-BD59-A6C34878D82A}">
                    <a16:rowId xmlns:a16="http://schemas.microsoft.com/office/drawing/2014/main" val="1454419729"/>
                  </a:ext>
                </a:extLst>
              </a:tr>
              <a:tr h="639278">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Null</a:t>
                      </a:r>
                      <a:r>
                        <a:rPr lang="zh-CN" altLang="en-US" baseline="0" dirty="0">
                          <a:latin typeface="Calibri" panose="020F0502020204030204" pitchFamily="34" charset="0"/>
                          <a:ea typeface="微软雅黑" panose="020B0503020204020204" pitchFamily="34" charset="-122"/>
                          <a:cs typeface="Calibri" panose="020F0502020204030204" pitchFamily="34" charset="0"/>
                        </a:rPr>
                        <a:t> </a:t>
                      </a:r>
                      <a:r>
                        <a:rPr lang="en-US" altLang="zh-CN" baseline="0" dirty="0">
                          <a:latin typeface="Calibri" panose="020F0502020204030204" pitchFamily="34" charset="0"/>
                          <a:ea typeface="微软雅黑" panose="020B0503020204020204" pitchFamily="34" charset="-122"/>
                          <a:cs typeface="Calibri" panose="020F0502020204030204" pitchFamily="34" charset="0"/>
                        </a:rPr>
                        <a:t>type</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marL="102691" marR="102691"/>
                </a:tc>
                <a:tc>
                  <a:txBody>
                    <a:bodyPr/>
                    <a:lstStyle/>
                    <a:p>
                      <a:r>
                        <a:rPr lang="en-US" altLang="zh-CN" sz="18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Null belongs</a:t>
                      </a:r>
                      <a:r>
                        <a:rPr lang="en-US" altLang="zh-CN" sz="1800" kern="1200" baseline="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 to a special type specific to null </a:t>
                      </a:r>
                      <a:endParaRPr lang="en-US" altLang="zh-CN" sz="18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endParaRPr>
                    </a:p>
                    <a:p>
                      <a:r>
                        <a:rPr lang="en-US" altLang="zh-CN" sz="1800" kern="1200" dirty="0">
                          <a:solidFill>
                            <a:srgbClr val="FF0000"/>
                          </a:solidFill>
                          <a:effectLst/>
                          <a:latin typeface="Calibri" panose="020F0502020204030204" pitchFamily="34" charset="0"/>
                          <a:ea typeface="微软雅黑" panose="020B0503020204020204" pitchFamily="34" charset="-122"/>
                          <a:cs typeface="Calibri" panose="020F0502020204030204" pitchFamily="34" charset="0"/>
                        </a:rPr>
                        <a:t>Null</a:t>
                      </a:r>
                      <a:r>
                        <a:rPr lang="zh-CN" altLang="en-US" sz="1800" kern="1200" baseline="0" dirty="0">
                          <a:solidFill>
                            <a:srgbClr val="FF0000"/>
                          </a:solidFill>
                          <a:effectLst/>
                          <a:latin typeface="Calibri" panose="020F0502020204030204" pitchFamily="34" charset="0"/>
                          <a:ea typeface="微软雅黑" panose="020B0503020204020204" pitchFamily="34" charset="-122"/>
                          <a:cs typeface="Calibri" panose="020F0502020204030204" pitchFamily="34" charset="0"/>
                        </a:rPr>
                        <a:t> </a:t>
                      </a:r>
                      <a:r>
                        <a:rPr lang="en-US" altLang="zh-CN" sz="1800" kern="1200" baseline="0" dirty="0">
                          <a:solidFill>
                            <a:srgbClr val="FF0000"/>
                          </a:solidFill>
                          <a:effectLst/>
                          <a:latin typeface="Calibri" panose="020F0502020204030204" pitchFamily="34" charset="0"/>
                          <a:ea typeface="微软雅黑" panose="020B0503020204020204" pitchFamily="34" charset="-122"/>
                          <a:cs typeface="Calibri" panose="020F0502020204030204" pitchFamily="34" charset="0"/>
                        </a:rPr>
                        <a:t>represents that there is no value</a:t>
                      </a:r>
                      <a:endParaRPr lang="zh-CN" altLang="en-US" dirty="0">
                        <a:solidFill>
                          <a:srgbClr val="FF0000"/>
                        </a:solidFill>
                        <a:latin typeface="Calibri" panose="020F0502020204030204" pitchFamily="34" charset="0"/>
                        <a:ea typeface="微软雅黑" panose="020B0503020204020204" pitchFamily="34" charset="-122"/>
                        <a:cs typeface="Calibri" panose="020F0502020204030204" pitchFamily="34" charset="0"/>
                      </a:endParaRPr>
                    </a:p>
                  </a:txBody>
                  <a:tcPr marL="102691" marR="102691"/>
                </a:tc>
                <a:tc>
                  <a:txBody>
                    <a:bodyPr/>
                    <a:lstStyle/>
                    <a:p>
                      <a:r>
                        <a:rPr lang="en-US" altLang="zh-CN" sz="18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null</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marL="102691" marR="102691"/>
                </a:tc>
                <a:extLst>
                  <a:ext uri="{0D108BD9-81ED-4DB2-BD59-A6C34878D82A}">
                    <a16:rowId xmlns:a16="http://schemas.microsoft.com/office/drawing/2014/main" val="1166000986"/>
                  </a:ext>
                </a:extLst>
              </a:tr>
              <a:tr h="1735184">
                <a:tc>
                  <a:txBody>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Undefined</a:t>
                      </a:r>
                      <a:r>
                        <a:rPr lang="zh-CN" altLang="en-US" baseline="0" dirty="0">
                          <a:latin typeface="Calibri" panose="020F0502020204030204" pitchFamily="34" charset="0"/>
                          <a:ea typeface="微软雅黑" panose="020B0503020204020204" pitchFamily="34" charset="-122"/>
                          <a:cs typeface="Calibri" panose="020F0502020204030204" pitchFamily="34" charset="0"/>
                        </a:rPr>
                        <a:t> </a:t>
                      </a:r>
                      <a:r>
                        <a:rPr lang="en-US" altLang="zh-CN" baseline="0" dirty="0">
                          <a:latin typeface="Calibri" panose="020F0502020204030204" pitchFamily="34" charset="0"/>
                          <a:ea typeface="微软雅黑" panose="020B0503020204020204" pitchFamily="34" charset="-122"/>
                          <a:cs typeface="Calibri" panose="020F0502020204030204" pitchFamily="34" charset="0"/>
                        </a:rPr>
                        <a:t>type</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marL="102691" marR="102691"/>
                </a:tc>
                <a:tc>
                  <a:txBody>
                    <a:bodyPr/>
                    <a:lstStyle/>
                    <a:p>
                      <a:r>
                        <a:rPr lang="en-US" altLang="zh-CN" sz="18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Undefined belongs</a:t>
                      </a:r>
                      <a:r>
                        <a:rPr lang="en-US" altLang="zh-CN" sz="1800" kern="1200" baseline="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 to a special type specific to null </a:t>
                      </a:r>
                      <a:endParaRPr lang="en-US" altLang="zh-CN" sz="18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endParaRPr>
                    </a:p>
                    <a:p>
                      <a:r>
                        <a:rPr lang="en-US" altLang="zh-CN" sz="1800" kern="1200" dirty="0">
                          <a:solidFill>
                            <a:srgbClr val="FF0000"/>
                          </a:solidFill>
                          <a:effectLst/>
                          <a:latin typeface="Calibri" panose="020F0502020204030204" pitchFamily="34" charset="0"/>
                          <a:ea typeface="微软雅黑" panose="020B0503020204020204" pitchFamily="34" charset="-122"/>
                          <a:cs typeface="Calibri" panose="020F0502020204030204" pitchFamily="34" charset="0"/>
                        </a:rPr>
                        <a:t>Undefined represents that a value is</a:t>
                      </a:r>
                      <a:r>
                        <a:rPr lang="en-US" altLang="zh-CN" sz="1800" kern="1200" baseline="0" dirty="0">
                          <a:solidFill>
                            <a:srgbClr val="FF0000"/>
                          </a:solidFill>
                          <a:effectLst/>
                          <a:latin typeface="Calibri" panose="020F0502020204030204" pitchFamily="34" charset="0"/>
                          <a:ea typeface="微软雅黑" panose="020B0503020204020204" pitchFamily="34" charset="-122"/>
                          <a:cs typeface="Calibri" panose="020F0502020204030204" pitchFamily="34" charset="0"/>
                        </a:rPr>
                        <a:t> lacking:  </a:t>
                      </a:r>
                      <a:endParaRPr lang="en-US" altLang="zh-CN" sz="1800" kern="1200" dirty="0">
                        <a:solidFill>
                          <a:srgbClr val="FF0000"/>
                        </a:solidFill>
                        <a:effectLst/>
                        <a:latin typeface="Calibri" panose="020F0502020204030204" pitchFamily="34" charset="0"/>
                        <a:ea typeface="微软雅黑" panose="020B0503020204020204" pitchFamily="34" charset="-122"/>
                        <a:cs typeface="Calibri" panose="020F0502020204030204" pitchFamily="34" charset="0"/>
                      </a:endParaRPr>
                    </a:p>
                    <a:p>
                      <a:r>
                        <a:rPr lang="en-US" altLang="zh-CN" sz="1800" kern="1200" dirty="0">
                          <a:solidFill>
                            <a:srgbClr val="FF0000"/>
                          </a:solidFill>
                          <a:effectLst/>
                          <a:latin typeface="Calibri" panose="020F0502020204030204" pitchFamily="34" charset="0"/>
                          <a:ea typeface="微软雅黑" panose="020B0503020204020204" pitchFamily="34" charset="-122"/>
                          <a:cs typeface="Calibri" panose="020F0502020204030204" pitchFamily="34" charset="0"/>
                        </a:rPr>
                        <a:t>(1) A variable that is not assigned</a:t>
                      </a:r>
                    </a:p>
                    <a:p>
                      <a:r>
                        <a:rPr lang="en-US" altLang="zh-CN" sz="1800" kern="1200" dirty="0">
                          <a:solidFill>
                            <a:srgbClr val="FF0000"/>
                          </a:solidFill>
                          <a:effectLst/>
                          <a:latin typeface="Calibri" panose="020F0502020204030204" pitchFamily="34" charset="0"/>
                          <a:ea typeface="微软雅黑" panose="020B0503020204020204" pitchFamily="34" charset="-122"/>
                          <a:cs typeface="Calibri" panose="020F0502020204030204" pitchFamily="34" charset="0"/>
                        </a:rPr>
                        <a:t>(2) A function needs arguments,</a:t>
                      </a:r>
                      <a:r>
                        <a:rPr lang="en-US" altLang="zh-CN" sz="1800" kern="1200" baseline="0" dirty="0">
                          <a:solidFill>
                            <a:srgbClr val="FF0000"/>
                          </a:solidFill>
                          <a:effectLst/>
                          <a:latin typeface="Calibri" panose="020F0502020204030204" pitchFamily="34" charset="0"/>
                          <a:ea typeface="微软雅黑" panose="020B0503020204020204" pitchFamily="34" charset="-122"/>
                          <a:cs typeface="Calibri" panose="020F0502020204030204" pitchFamily="34" charset="0"/>
                        </a:rPr>
                        <a:t> </a:t>
                      </a:r>
                      <a:r>
                        <a:rPr lang="en-US" altLang="zh-CN" sz="1800" kern="1200" dirty="0">
                          <a:solidFill>
                            <a:srgbClr val="FF0000"/>
                          </a:solidFill>
                          <a:effectLst/>
                          <a:latin typeface="Calibri" panose="020F0502020204030204" pitchFamily="34" charset="0"/>
                          <a:ea typeface="微软雅黑" panose="020B0503020204020204" pitchFamily="34" charset="-122"/>
                          <a:cs typeface="Calibri" panose="020F0502020204030204" pitchFamily="34" charset="0"/>
                        </a:rPr>
                        <a:t>but no parameters</a:t>
                      </a:r>
                      <a:r>
                        <a:rPr lang="en-US" altLang="zh-CN" sz="1800" kern="1200" baseline="0" dirty="0">
                          <a:solidFill>
                            <a:srgbClr val="FF0000"/>
                          </a:solidFill>
                          <a:effectLst/>
                          <a:latin typeface="Calibri" panose="020F0502020204030204" pitchFamily="34" charset="0"/>
                          <a:ea typeface="微软雅黑" panose="020B0503020204020204" pitchFamily="34" charset="-122"/>
                          <a:cs typeface="Calibri" panose="020F0502020204030204" pitchFamily="34" charset="0"/>
                        </a:rPr>
                        <a:t> are provided</a:t>
                      </a:r>
                      <a:endParaRPr lang="en-US" altLang="zh-CN" sz="1800" kern="1200" dirty="0">
                        <a:solidFill>
                          <a:srgbClr val="FF0000"/>
                        </a:solidFill>
                        <a:effectLst/>
                        <a:latin typeface="Calibri" panose="020F0502020204030204" pitchFamily="34" charset="0"/>
                        <a:ea typeface="微软雅黑" panose="020B0503020204020204" pitchFamily="34" charset="-122"/>
                        <a:cs typeface="Calibri" panose="020F0502020204030204" pitchFamily="34" charset="0"/>
                      </a:endParaRPr>
                    </a:p>
                    <a:p>
                      <a:r>
                        <a:rPr lang="en-US" altLang="zh-CN" sz="1800" kern="1200" dirty="0">
                          <a:solidFill>
                            <a:srgbClr val="FF0000"/>
                          </a:solidFill>
                          <a:effectLst/>
                          <a:latin typeface="Calibri" panose="020F0502020204030204" pitchFamily="34" charset="0"/>
                          <a:ea typeface="微软雅黑" panose="020B0503020204020204" pitchFamily="34" charset="-122"/>
                          <a:cs typeface="Calibri" panose="020F0502020204030204" pitchFamily="34" charset="0"/>
                        </a:rPr>
                        <a:t>(3) A</a:t>
                      </a:r>
                      <a:r>
                        <a:rPr lang="en-US" altLang="zh-CN" sz="1800" kern="1200" baseline="0" dirty="0">
                          <a:solidFill>
                            <a:srgbClr val="FF0000"/>
                          </a:solidFill>
                          <a:effectLst/>
                          <a:latin typeface="Calibri" panose="020F0502020204030204" pitchFamily="34" charset="0"/>
                          <a:ea typeface="微软雅黑" panose="020B0503020204020204" pitchFamily="34" charset="-122"/>
                          <a:cs typeface="Calibri" panose="020F0502020204030204" pitchFamily="34" charset="0"/>
                        </a:rPr>
                        <a:t> function with no return value</a:t>
                      </a:r>
                      <a:endParaRPr lang="zh-CN" altLang="en-US" dirty="0">
                        <a:solidFill>
                          <a:srgbClr val="FF0000"/>
                        </a:solidFill>
                        <a:latin typeface="Calibri" panose="020F0502020204030204" pitchFamily="34" charset="0"/>
                        <a:ea typeface="微软雅黑" panose="020B0503020204020204" pitchFamily="34" charset="-122"/>
                        <a:cs typeface="Calibri" panose="020F0502020204030204" pitchFamily="34" charset="0"/>
                      </a:endParaRPr>
                    </a:p>
                  </a:txBody>
                  <a:tcPr marL="102691" marR="102691"/>
                </a:tc>
                <a:tc>
                  <a:txBody>
                    <a:bodyPr/>
                    <a:lstStyle/>
                    <a:p>
                      <a:r>
                        <a:rPr lang="en-US" altLang="zh-CN" sz="1800" kern="1200" dirty="0">
                          <a:solidFill>
                            <a:schemeClr val="dk1"/>
                          </a:solidFill>
                          <a:effectLst/>
                          <a:latin typeface="Calibri" panose="020F0502020204030204" pitchFamily="34" charset="0"/>
                          <a:ea typeface="微软雅黑" panose="020B0503020204020204" pitchFamily="34" charset="-122"/>
                          <a:cs typeface="Calibri" panose="020F0502020204030204" pitchFamily="34" charset="0"/>
                        </a:rPr>
                        <a:t>undefined</a:t>
                      </a:r>
                      <a:endParaRPr lang="zh-CN" altLang="en-US" dirty="0">
                        <a:latin typeface="Calibri" panose="020F0502020204030204" pitchFamily="34" charset="0"/>
                        <a:ea typeface="微软雅黑" panose="020B0503020204020204" pitchFamily="34" charset="-122"/>
                        <a:cs typeface="Calibri" panose="020F0502020204030204" pitchFamily="34" charset="0"/>
                      </a:endParaRPr>
                    </a:p>
                  </a:txBody>
                  <a:tcPr marL="102691" marR="102691"/>
                </a:tc>
                <a:extLst>
                  <a:ext uri="{0D108BD9-81ED-4DB2-BD59-A6C34878D82A}">
                    <a16:rowId xmlns:a16="http://schemas.microsoft.com/office/drawing/2014/main" val="307136984"/>
                  </a:ext>
                </a:extLst>
              </a:tr>
            </a:tbl>
          </a:graphicData>
        </a:graphic>
      </p:graphicFrame>
      <p:sp>
        <p:nvSpPr>
          <p:cNvPr id="3" name="灯片编号占位符 2"/>
          <p:cNvSpPr>
            <a:spLocks noGrp="1"/>
          </p:cNvSpPr>
          <p:nvPr>
            <p:ph type="sldNum" sz="quarter" idx="12"/>
          </p:nvPr>
        </p:nvSpPr>
        <p:spPr/>
        <p:txBody>
          <a:bodyPr/>
          <a:lstStyle/>
          <a:p>
            <a:fld id="{B624FEA1-8D4F-4C27-B315-433CCAC1694E}" type="slidenum">
              <a:rPr lang="en-US" altLang="zh-CN" kern="0" smtClean="0">
                <a:solidFill>
                  <a:srgbClr val="000000"/>
                </a:solidFill>
              </a:rPr>
              <a:pPr/>
              <a:t>84</a:t>
            </a:fld>
            <a:endParaRPr lang="en-US" altLang="zh-CN" kern="0">
              <a:solidFill>
                <a:srgbClr val="000000"/>
              </a:solidFill>
            </a:endParaRPr>
          </a:p>
        </p:txBody>
      </p:sp>
    </p:spTree>
    <p:extLst>
      <p:ext uri="{BB962C8B-B14F-4D97-AF65-F5344CB8AC3E}">
        <p14:creationId xmlns:p14="http://schemas.microsoft.com/office/powerpoint/2010/main" val="4033534738"/>
      </p:ext>
    </p:extLst>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sz="3600" dirty="0">
                <a:latin typeface="Calibri" panose="020F0502020204030204" pitchFamily="34" charset="0"/>
                <a:ea typeface="微软雅黑" panose="020B0503020204020204" pitchFamily="34" charset="-122"/>
                <a:cs typeface="Calibri" panose="020F0502020204030204" pitchFamily="34" charset="0"/>
              </a:rPr>
              <a:t> </a:t>
            </a:r>
            <a:r>
              <a:rPr lang="en-US" altLang="zh-CN" sz="3600" dirty="0">
                <a:latin typeface="Calibri" panose="020F0502020204030204" pitchFamily="34" charset="0"/>
                <a:ea typeface="微软雅黑" panose="020B0503020204020204" pitchFamily="34" charset="-122"/>
                <a:cs typeface="Calibri" panose="020F0502020204030204" pitchFamily="34" charset="0"/>
              </a:rPr>
              <a:t>Programming—variable</a:t>
            </a:r>
            <a:endParaRPr lang="en-US" sz="3600"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内容占位符 2"/>
          <p:cNvSpPr>
            <a:spLocks noGrp="1"/>
          </p:cNvSpPr>
          <p:nvPr>
            <p:ph idx="1"/>
          </p:nvPr>
        </p:nvSpPr>
        <p:spPr>
          <a:xfrm>
            <a:off x="117987" y="1146651"/>
            <a:ext cx="8944401" cy="4901616"/>
          </a:xfrm>
        </p:spPr>
        <p:txBody>
          <a:bodyPr>
            <a:normAutofit lnSpcReduction="10000"/>
          </a:bodyPr>
          <a:lstStyle/>
          <a:p>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r>
              <a:rPr lang="en-US" altLang="zh-CN" dirty="0">
                <a:latin typeface="Calibri" panose="020F0502020204030204" pitchFamily="34" charset="0"/>
                <a:ea typeface="微软雅黑" panose="020B0503020204020204" pitchFamily="34" charset="-122"/>
                <a:cs typeface="Calibri" panose="020F0502020204030204" pitchFamily="34" charset="0"/>
              </a:rPr>
              <a:t>&lt;script&gt; part:  </a:t>
            </a:r>
          </a:p>
          <a:p>
            <a:pPr marL="0" indent="0">
              <a:buNone/>
            </a:pPr>
            <a:r>
              <a:rPr lang="en-US" altLang="zh-CN" dirty="0" err="1">
                <a:latin typeface="Calibri" panose="020F0502020204030204" pitchFamily="34" charset="0"/>
                <a:ea typeface="微软雅黑" panose="020B0503020204020204" pitchFamily="34" charset="-122"/>
                <a:cs typeface="Calibri" panose="020F0502020204030204" pitchFamily="34" charset="0"/>
              </a:rPr>
              <a:t>var</a:t>
            </a:r>
            <a:r>
              <a:rPr lang="en-US" altLang="zh-CN" dirty="0">
                <a:latin typeface="Calibri" panose="020F0502020204030204" pitchFamily="34" charset="0"/>
                <a:ea typeface="微软雅黑" panose="020B0503020204020204" pitchFamily="34" charset="-122"/>
                <a:cs typeface="Calibri" panose="020F0502020204030204" pitchFamily="34" charset="0"/>
              </a:rPr>
              <a:t> </a:t>
            </a:r>
            <a:r>
              <a:rPr lang="en-US" altLang="zh-CN" dirty="0" err="1">
                <a:latin typeface="Calibri" panose="020F0502020204030204" pitchFamily="34" charset="0"/>
                <a:ea typeface="微软雅黑" panose="020B0503020204020204" pitchFamily="34" charset="-122"/>
                <a:cs typeface="Calibri" panose="020F0502020204030204" pitchFamily="34" charset="0"/>
              </a:rPr>
              <a:t>x,y,z</a:t>
            </a:r>
            <a:r>
              <a:rPr lang="en-US" altLang="zh-CN" dirty="0">
                <a:latin typeface="Calibri" panose="020F0502020204030204" pitchFamily="34" charset="0"/>
                <a:ea typeface="微软雅黑" panose="020B0503020204020204" pitchFamily="34" charset="-122"/>
                <a:cs typeface="Calibri" panose="020F0502020204030204" pitchFamily="34" charset="0"/>
              </a:rPr>
              <a:t>;</a:t>
            </a:r>
          </a:p>
          <a:p>
            <a:pPr marL="0" indent="0">
              <a:buNone/>
            </a:pPr>
            <a:r>
              <a:rPr lang="en-US" altLang="zh-CN" dirty="0" err="1">
                <a:latin typeface="Calibri" panose="020F0502020204030204" pitchFamily="34" charset="0"/>
                <a:ea typeface="微软雅黑" panose="020B0503020204020204" pitchFamily="34" charset="-122"/>
                <a:cs typeface="Calibri" panose="020F0502020204030204" pitchFamily="34" charset="0"/>
              </a:rPr>
              <a:t>var</a:t>
            </a:r>
            <a:r>
              <a:rPr lang="en-US" altLang="zh-CN" dirty="0">
                <a:latin typeface="Calibri" panose="020F0502020204030204" pitchFamily="34" charset="0"/>
                <a:ea typeface="微软雅黑" panose="020B0503020204020204" pitchFamily="34" charset="-122"/>
                <a:cs typeface="Calibri" panose="020F0502020204030204" pitchFamily="34" charset="0"/>
              </a:rPr>
              <a:t> s = "JavaScript";</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x = 0;</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x = "</a:t>
            </a:r>
            <a:r>
              <a:rPr lang="en-US" altLang="zh-CN" dirty="0" err="1">
                <a:latin typeface="Calibri" panose="020F0502020204030204" pitchFamily="34" charset="0"/>
                <a:ea typeface="微软雅黑" panose="020B0503020204020204" pitchFamily="34" charset="-122"/>
                <a:cs typeface="Calibri" panose="020F0502020204030204" pitchFamily="34" charset="0"/>
              </a:rPr>
              <a:t>aaa</a:t>
            </a:r>
            <a:r>
              <a:rPr lang="en-US" altLang="zh-CN" dirty="0">
                <a:latin typeface="Calibri" panose="020F0502020204030204" pitchFamily="34" charset="0"/>
                <a:ea typeface="微软雅黑" panose="020B0503020204020204" pitchFamily="34" charset="-122"/>
                <a:cs typeface="Calibri" panose="020F0502020204030204" pitchFamily="34" charset="0"/>
              </a:rPr>
              <a:t>";</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y= true;</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z = 1.1;</a:t>
            </a:r>
          </a:p>
          <a:p>
            <a:pPr marL="0" indent="0">
              <a:buNone/>
            </a:pPr>
            <a:r>
              <a:rPr lang="en-US" altLang="zh-CN" dirty="0">
                <a:latin typeface="Calibri" panose="020F0502020204030204" pitchFamily="34" charset="0"/>
                <a:ea typeface="微软雅黑" panose="020B0503020204020204" pitchFamily="34" charset="-122"/>
                <a:cs typeface="Calibri" panose="020F0502020204030204" pitchFamily="34" charset="0"/>
              </a:rPr>
              <a:t>console.log(</a:t>
            </a:r>
            <a:r>
              <a:rPr lang="en-US" altLang="zh-CN" dirty="0" err="1">
                <a:latin typeface="Calibri" panose="020F0502020204030204" pitchFamily="34" charset="0"/>
                <a:ea typeface="微软雅黑" panose="020B0503020204020204" pitchFamily="34" charset="-122"/>
                <a:cs typeface="Calibri" panose="020F0502020204030204" pitchFamily="34" charset="0"/>
              </a:rPr>
              <a:t>x,y,z,s</a:t>
            </a:r>
            <a:r>
              <a:rPr lang="en-US" altLang="zh-CN" dirty="0">
                <a:latin typeface="Calibri" panose="020F0502020204030204" pitchFamily="34" charset="0"/>
                <a:ea typeface="微软雅黑" panose="020B0503020204020204" pitchFamily="34" charset="-122"/>
                <a:cs typeface="Calibri" panose="020F0502020204030204" pitchFamily="34" charset="0"/>
              </a:rPr>
              <a:t>);</a:t>
            </a:r>
          </a:p>
          <a:p>
            <a:pPr marL="0" indent="0">
              <a:buNone/>
            </a:pPr>
            <a:endParaRPr lang="zh-CN" altLang="en-US" dirty="0">
              <a:latin typeface="Calibri" panose="020F0502020204030204" pitchFamily="34" charset="0"/>
              <a:ea typeface="微软雅黑" panose="020B0503020204020204" pitchFamily="34" charset="-122"/>
              <a:cs typeface="Calibri" panose="020F0502020204030204" pitchFamily="34" charset="0"/>
            </a:endParaRPr>
          </a:p>
        </p:txBody>
      </p:sp>
      <p:pic>
        <p:nvPicPr>
          <p:cNvPr id="4" name="图片 3"/>
          <p:cNvPicPr>
            <a:picLocks noChangeAspect="1"/>
          </p:cNvPicPr>
          <p:nvPr/>
        </p:nvPicPr>
        <p:blipFill rotWithShape="1">
          <a:blip r:embed="rId3"/>
          <a:srcRect l="1718" t="16796"/>
          <a:stretch/>
        </p:blipFill>
        <p:spPr>
          <a:xfrm>
            <a:off x="5843347" y="1889174"/>
            <a:ext cx="3121142" cy="1688340"/>
          </a:xfrm>
          <a:prstGeom prst="rect">
            <a:avLst/>
          </a:prstGeom>
          <a:ln>
            <a:noFill/>
          </a:ln>
          <a:effectLst>
            <a:outerShdw blurRad="190500" algn="tl" rotWithShape="0">
              <a:srgbClr val="000000">
                <a:alpha val="70000"/>
              </a:srgbClr>
            </a:outerShdw>
          </a:effectLst>
        </p:spPr>
      </p:pic>
      <p:cxnSp>
        <p:nvCxnSpPr>
          <p:cNvPr id="5" name="直接箭头连接符 4"/>
          <p:cNvCxnSpPr/>
          <p:nvPr/>
        </p:nvCxnSpPr>
        <p:spPr>
          <a:xfrm>
            <a:off x="3194772" y="5611158"/>
            <a:ext cx="555670"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3832054" y="5255204"/>
            <a:ext cx="5230334" cy="830997"/>
          </a:xfrm>
          <a:prstGeom prst="rect">
            <a:avLst/>
          </a:prstGeom>
          <a:noFill/>
        </p:spPr>
        <p:txBody>
          <a:bodyPr wrap="square" rtlCol="0">
            <a:spAutoFit/>
          </a:bodyPr>
          <a:lstStyle/>
          <a:p>
            <a:r>
              <a:rPr lang="en-US" altLang="zh-CN" sz="2400" dirty="0">
                <a:latin typeface="Calibri" panose="020F0502020204030204" pitchFamily="34" charset="0"/>
                <a:ea typeface="微软雅黑" panose="020B0503020204020204" pitchFamily="34" charset="-122"/>
                <a:cs typeface="Calibri" panose="020F0502020204030204" pitchFamily="34" charset="0"/>
              </a:rPr>
              <a:t>print multiple variables’ values, and these variables are separated by comma</a:t>
            </a:r>
            <a:endParaRPr lang="zh-CN" altLang="en-US" sz="2400" dirty="0">
              <a:latin typeface="Calibri" panose="020F0502020204030204" pitchFamily="34" charset="0"/>
              <a:ea typeface="微软雅黑" panose="020B0503020204020204" pitchFamily="34" charset="-122"/>
              <a:cs typeface="Calibri" panose="020F0502020204030204" pitchFamily="34" charset="0"/>
            </a:endParaRPr>
          </a:p>
        </p:txBody>
      </p:sp>
      <p:sp>
        <p:nvSpPr>
          <p:cNvPr id="8" name="文本框 7"/>
          <p:cNvSpPr txBox="1"/>
          <p:nvPr/>
        </p:nvSpPr>
        <p:spPr>
          <a:xfrm>
            <a:off x="1600110" y="2619738"/>
            <a:ext cx="3007895" cy="369332"/>
          </a:xfrm>
          <a:prstGeom prst="rect">
            <a:avLst/>
          </a:prstGeom>
          <a:noFill/>
        </p:spPr>
        <p:txBody>
          <a:bodyPr wrap="square" rtlCol="0">
            <a:spAutoFit/>
          </a:bodyPr>
          <a:lstStyle/>
          <a:p>
            <a:r>
              <a:rPr lang="en-US" altLang="zh-CN" dirty="0">
                <a:latin typeface="Calibri" panose="020F0502020204030204" pitchFamily="34" charset="0"/>
                <a:cs typeface="Calibri" panose="020F0502020204030204" pitchFamily="34" charset="0"/>
              </a:rPr>
              <a:t>variable declaration(no type)</a:t>
            </a:r>
            <a:endParaRPr lang="zh-CN" altLang="en-US" dirty="0">
              <a:latin typeface="Calibri" panose="020F0502020204030204" pitchFamily="34" charset="0"/>
              <a:cs typeface="Calibri" panose="020F0502020204030204" pitchFamily="34" charset="0"/>
            </a:endParaRPr>
          </a:p>
        </p:txBody>
      </p:sp>
      <p:sp>
        <p:nvSpPr>
          <p:cNvPr id="9" name="文本框 8"/>
          <p:cNvSpPr txBox="1"/>
          <p:nvPr/>
        </p:nvSpPr>
        <p:spPr>
          <a:xfrm>
            <a:off x="3104057" y="3102362"/>
            <a:ext cx="3007895" cy="369332"/>
          </a:xfrm>
          <a:prstGeom prst="rect">
            <a:avLst/>
          </a:prstGeom>
          <a:noFill/>
        </p:spPr>
        <p:txBody>
          <a:bodyPr wrap="square" rtlCol="0">
            <a:spAutoFit/>
          </a:bodyPr>
          <a:lstStyle/>
          <a:p>
            <a:r>
              <a:rPr lang="en-US" altLang="zh-CN" dirty="0">
                <a:latin typeface="Calibri" panose="020F0502020204030204" pitchFamily="34" charset="0"/>
                <a:cs typeface="Calibri" panose="020F0502020204030204" pitchFamily="34" charset="0"/>
              </a:rPr>
              <a:t>declaration &amp; assignment</a:t>
            </a:r>
            <a:endParaRPr lang="zh-CN" altLang="en-US" dirty="0">
              <a:latin typeface="Calibri" panose="020F0502020204030204" pitchFamily="34" charset="0"/>
              <a:cs typeface="Calibri" panose="020F0502020204030204" pitchFamily="34" charset="0"/>
            </a:endParaRPr>
          </a:p>
        </p:txBody>
      </p:sp>
      <p:sp>
        <p:nvSpPr>
          <p:cNvPr id="10" name="文本框 9"/>
          <p:cNvSpPr txBox="1"/>
          <p:nvPr/>
        </p:nvSpPr>
        <p:spPr>
          <a:xfrm>
            <a:off x="1020462" y="3531266"/>
            <a:ext cx="3007895" cy="369332"/>
          </a:xfrm>
          <a:prstGeom prst="rect">
            <a:avLst/>
          </a:prstGeom>
          <a:noFill/>
        </p:spPr>
        <p:txBody>
          <a:bodyPr wrap="square" rtlCol="0">
            <a:spAutoFit/>
          </a:bodyPr>
          <a:lstStyle/>
          <a:p>
            <a:r>
              <a:rPr lang="en-US" altLang="zh-CN" dirty="0">
                <a:latin typeface="Calibri" panose="020F0502020204030204" pitchFamily="34" charset="0"/>
                <a:cs typeface="Calibri" panose="020F0502020204030204" pitchFamily="34" charset="0"/>
              </a:rPr>
              <a:t>variable assignment</a:t>
            </a:r>
            <a:endParaRPr lang="zh-CN" altLang="en-US" dirty="0">
              <a:latin typeface="Calibri" panose="020F0502020204030204" pitchFamily="34" charset="0"/>
              <a:cs typeface="Calibri" panose="020F0502020204030204" pitchFamily="34" charset="0"/>
            </a:endParaRPr>
          </a:p>
        </p:txBody>
      </p:sp>
      <p:sp>
        <p:nvSpPr>
          <p:cNvPr id="11" name="文本框 10"/>
          <p:cNvSpPr txBox="1"/>
          <p:nvPr/>
        </p:nvSpPr>
        <p:spPr>
          <a:xfrm>
            <a:off x="1772426" y="3848537"/>
            <a:ext cx="5443901" cy="646331"/>
          </a:xfrm>
          <a:prstGeom prst="rect">
            <a:avLst/>
          </a:prstGeom>
          <a:noFill/>
        </p:spPr>
        <p:txBody>
          <a:bodyPr wrap="square" rtlCol="0">
            <a:spAutoFit/>
          </a:bodyPr>
          <a:lstStyle/>
          <a:p>
            <a:r>
              <a:rPr lang="en-US" altLang="zh-CN" dirty="0">
                <a:latin typeface="Calibri" panose="020F0502020204030204" pitchFamily="34" charset="0"/>
                <a:cs typeface="Calibri" panose="020F0502020204030204" pitchFamily="34" charset="0"/>
              </a:rPr>
              <a:t>variable assignment</a:t>
            </a:r>
            <a:endParaRPr lang="zh-CN" altLang="en-US" dirty="0">
              <a:latin typeface="Calibri" panose="020F0502020204030204" pitchFamily="34" charset="0"/>
              <a:cs typeface="Calibri" panose="020F0502020204030204" pitchFamily="34" charset="0"/>
            </a:endParaRPr>
          </a:p>
          <a:p>
            <a:r>
              <a:rPr lang="en-US" altLang="zh-CN" dirty="0">
                <a:latin typeface="Calibri" panose="020F0502020204030204" pitchFamily="34" charset="0"/>
                <a:cs typeface="Calibri" panose="020F0502020204030204" pitchFamily="34" charset="0"/>
              </a:rPr>
              <a:t>(assign different types of values to the same variable)</a:t>
            </a:r>
            <a:endParaRPr lang="zh-CN" altLang="en-US" dirty="0">
              <a:latin typeface="Calibri" panose="020F0502020204030204" pitchFamily="34" charset="0"/>
              <a:cs typeface="Calibri" panose="020F0502020204030204" pitchFamily="34" charset="0"/>
            </a:endParaRPr>
          </a:p>
        </p:txBody>
      </p:sp>
      <p:sp>
        <p:nvSpPr>
          <p:cNvPr id="12" name="文本框 11"/>
          <p:cNvSpPr txBox="1"/>
          <p:nvPr/>
        </p:nvSpPr>
        <p:spPr>
          <a:xfrm>
            <a:off x="1582292" y="4567380"/>
            <a:ext cx="3007895" cy="369332"/>
          </a:xfrm>
          <a:prstGeom prst="rect">
            <a:avLst/>
          </a:prstGeom>
          <a:noFill/>
        </p:spPr>
        <p:txBody>
          <a:bodyPr wrap="square" rtlCol="0">
            <a:spAutoFit/>
          </a:bodyPr>
          <a:lstStyle/>
          <a:p>
            <a:r>
              <a:rPr lang="en-US" altLang="zh-CN" dirty="0">
                <a:latin typeface="Calibri" panose="020F0502020204030204" pitchFamily="34" charset="0"/>
                <a:cs typeface="Calibri" panose="020F0502020204030204" pitchFamily="34" charset="0"/>
              </a:rPr>
              <a:t>variable assignment</a:t>
            </a:r>
            <a:endParaRPr lang="zh-CN" altLang="en-US" dirty="0">
              <a:latin typeface="Calibri" panose="020F0502020204030204" pitchFamily="34" charset="0"/>
              <a:cs typeface="Calibri" panose="020F0502020204030204" pitchFamily="34" charset="0"/>
            </a:endParaRPr>
          </a:p>
        </p:txBody>
      </p:sp>
      <p:sp>
        <p:nvSpPr>
          <p:cNvPr id="13" name="文本框 12"/>
          <p:cNvSpPr txBox="1"/>
          <p:nvPr/>
        </p:nvSpPr>
        <p:spPr>
          <a:xfrm>
            <a:off x="1298217" y="4970294"/>
            <a:ext cx="3007895" cy="369332"/>
          </a:xfrm>
          <a:prstGeom prst="rect">
            <a:avLst/>
          </a:prstGeom>
          <a:noFill/>
        </p:spPr>
        <p:txBody>
          <a:bodyPr wrap="square" rtlCol="0">
            <a:spAutoFit/>
          </a:bodyPr>
          <a:lstStyle/>
          <a:p>
            <a:r>
              <a:rPr lang="en-US" altLang="zh-CN" dirty="0">
                <a:latin typeface="Calibri" panose="020F0502020204030204" pitchFamily="34" charset="0"/>
                <a:cs typeface="Calibri" panose="020F0502020204030204" pitchFamily="34" charset="0"/>
              </a:rPr>
              <a:t>variable assignment</a:t>
            </a:r>
            <a:endParaRPr lang="zh-CN" altLang="en-US" dirty="0">
              <a:latin typeface="Calibri" panose="020F0502020204030204" pitchFamily="34" charset="0"/>
              <a:cs typeface="Calibri" panose="020F0502020204030204" pitchFamily="34" charset="0"/>
            </a:endParaRPr>
          </a:p>
        </p:txBody>
      </p:sp>
      <p:sp>
        <p:nvSpPr>
          <p:cNvPr id="6" name="灯片编号占位符 5"/>
          <p:cNvSpPr>
            <a:spLocks noGrp="1"/>
          </p:cNvSpPr>
          <p:nvPr>
            <p:ph type="sldNum" sz="quarter" idx="12"/>
          </p:nvPr>
        </p:nvSpPr>
        <p:spPr/>
        <p:txBody>
          <a:bodyPr/>
          <a:lstStyle/>
          <a:p>
            <a:fld id="{B624FEA1-8D4F-4C27-B315-433CCAC1694E}" type="slidenum">
              <a:rPr lang="en-US" altLang="zh-CN" kern="0" smtClean="0">
                <a:solidFill>
                  <a:srgbClr val="000000"/>
                </a:solidFill>
              </a:rPr>
              <a:pPr/>
              <a:t>85</a:t>
            </a:fld>
            <a:endParaRPr lang="en-US" altLang="zh-CN" kern="0">
              <a:solidFill>
                <a:srgbClr val="000000"/>
              </a:solidFill>
            </a:endParaRPr>
          </a:p>
        </p:txBody>
      </p:sp>
    </p:spTree>
    <p:extLst>
      <p:ext uri="{BB962C8B-B14F-4D97-AF65-F5344CB8AC3E}">
        <p14:creationId xmlns:p14="http://schemas.microsoft.com/office/powerpoint/2010/main" val="3656818037"/>
      </p:ext>
    </p:extLst>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sz="3600" dirty="0">
                <a:latin typeface="Calibri" panose="020F0502020204030204" pitchFamily="34" charset="0"/>
                <a:ea typeface="微软雅黑" panose="020B0503020204020204" pitchFamily="34" charset="-122"/>
                <a:cs typeface="Calibri" panose="020F0502020204030204" pitchFamily="34" charset="0"/>
              </a:rPr>
              <a:t> </a:t>
            </a:r>
            <a:r>
              <a:rPr lang="en-US" altLang="zh-CN" sz="3600" dirty="0">
                <a:latin typeface="Calibri" panose="020F0502020204030204" pitchFamily="34" charset="0"/>
                <a:ea typeface="微软雅黑" panose="020B0503020204020204" pitchFamily="34" charset="-122"/>
                <a:cs typeface="Calibri" panose="020F0502020204030204" pitchFamily="34" charset="0"/>
              </a:rPr>
              <a:t>Programming—function</a:t>
            </a:r>
            <a:endParaRPr lang="en-US" sz="3600"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内容占位符 2"/>
          <p:cNvSpPr>
            <a:spLocks noGrp="1"/>
          </p:cNvSpPr>
          <p:nvPr>
            <p:ph idx="1"/>
          </p:nvPr>
        </p:nvSpPr>
        <p:spPr>
          <a:xfrm>
            <a:off x="184485" y="1238516"/>
            <a:ext cx="8777887" cy="5619484"/>
          </a:xfrm>
        </p:spPr>
        <p:txBody>
          <a:bodyPr>
            <a:normAutofit/>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Function definition</a:t>
            </a:r>
          </a:p>
          <a:p>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r>
              <a:rPr lang="en-US" altLang="zh-CN" dirty="0">
                <a:latin typeface="Calibri" panose="020F0502020204030204" pitchFamily="34" charset="0"/>
                <a:ea typeface="微软雅黑" panose="020B0503020204020204" pitchFamily="34" charset="-122"/>
                <a:cs typeface="Calibri" panose="020F0502020204030204" pitchFamily="34" charset="0"/>
              </a:rPr>
              <a:t>Function invocation</a:t>
            </a:r>
          </a:p>
          <a:p>
            <a:pPr marL="457200" lvl="1" indent="0">
              <a:buNone/>
            </a:pPr>
            <a:r>
              <a:rPr lang="en-US" altLang="zh-CN" dirty="0" err="1">
                <a:latin typeface="Calibri" panose="020F0502020204030204" pitchFamily="34" charset="0"/>
                <a:ea typeface="微软雅黑" panose="020B0503020204020204" pitchFamily="34" charset="-122"/>
                <a:cs typeface="Calibri" panose="020F0502020204030204" pitchFamily="34" charset="0"/>
              </a:rPr>
              <a:t>var</a:t>
            </a:r>
            <a:r>
              <a:rPr lang="en-US" altLang="zh-CN" dirty="0">
                <a:latin typeface="Calibri" panose="020F0502020204030204" pitchFamily="34" charset="0"/>
                <a:ea typeface="微软雅黑" panose="020B0503020204020204" pitchFamily="34" charset="-122"/>
                <a:cs typeface="Calibri" panose="020F0502020204030204" pitchFamily="34" charset="0"/>
              </a:rPr>
              <a:t> a=1,b=1;</a:t>
            </a:r>
          </a:p>
          <a:p>
            <a:pPr marL="457200" lvl="1" indent="0">
              <a:buNone/>
            </a:pPr>
            <a:r>
              <a:rPr lang="en-US" altLang="zh-CN" dirty="0" err="1">
                <a:latin typeface="Calibri" panose="020F0502020204030204" pitchFamily="34" charset="0"/>
                <a:ea typeface="微软雅黑" panose="020B0503020204020204" pitchFamily="34" charset="-122"/>
                <a:cs typeface="Calibri" panose="020F0502020204030204" pitchFamily="34" charset="0"/>
              </a:rPr>
              <a:t>var</a:t>
            </a:r>
            <a:r>
              <a:rPr lang="en-US" altLang="zh-CN" dirty="0">
                <a:latin typeface="Calibri" panose="020F0502020204030204" pitchFamily="34" charset="0"/>
                <a:ea typeface="微软雅黑" panose="020B0503020204020204" pitchFamily="34" charset="-122"/>
                <a:cs typeface="Calibri" panose="020F0502020204030204" pitchFamily="34" charset="0"/>
              </a:rPr>
              <a:t> z = add(</a:t>
            </a:r>
            <a:r>
              <a:rPr lang="en-US" altLang="zh-CN" dirty="0" err="1">
                <a:latin typeface="Calibri" panose="020F0502020204030204" pitchFamily="34" charset="0"/>
                <a:ea typeface="微软雅黑" panose="020B0503020204020204" pitchFamily="34" charset="-122"/>
                <a:cs typeface="Calibri" panose="020F0502020204030204" pitchFamily="34" charset="0"/>
              </a:rPr>
              <a:t>a,b</a:t>
            </a:r>
            <a:r>
              <a:rPr lang="en-US" altLang="zh-CN" dirty="0">
                <a:latin typeface="Calibri" panose="020F0502020204030204" pitchFamily="34" charset="0"/>
                <a:ea typeface="微软雅黑" panose="020B0503020204020204" pitchFamily="34" charset="-122"/>
                <a:cs typeface="Calibri" panose="020F0502020204030204" pitchFamily="34" charset="0"/>
              </a:rPr>
              <a:t>); // z=2;</a:t>
            </a:r>
          </a:p>
        </p:txBody>
      </p:sp>
      <p:cxnSp>
        <p:nvCxnSpPr>
          <p:cNvPr id="9" name="直接连接符 8"/>
          <p:cNvCxnSpPr/>
          <p:nvPr/>
        </p:nvCxnSpPr>
        <p:spPr>
          <a:xfrm>
            <a:off x="3258772" y="2436264"/>
            <a:ext cx="12142" cy="482580"/>
          </a:xfrm>
          <a:prstGeom prst="line">
            <a:avLst/>
          </a:prstGeom>
          <a:ln w="3810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0" name="文本框 9"/>
          <p:cNvSpPr txBox="1"/>
          <p:nvPr/>
        </p:nvSpPr>
        <p:spPr>
          <a:xfrm>
            <a:off x="1277558" y="2907767"/>
            <a:ext cx="5161548" cy="338554"/>
          </a:xfrm>
          <a:prstGeom prst="rect">
            <a:avLst/>
          </a:prstGeom>
          <a:noFill/>
        </p:spPr>
        <p:txBody>
          <a:bodyPr wrap="square" rtlCol="0">
            <a:spAutoFit/>
          </a:bodyPr>
          <a:lstStyle/>
          <a:p>
            <a:r>
              <a:rPr lang="en-US" altLang="zh-CN" sz="1600" dirty="0">
                <a:latin typeface="Calibri" panose="020F0502020204030204" pitchFamily="34" charset="0"/>
                <a:ea typeface="微软雅黑" panose="020B0503020204020204" pitchFamily="34" charset="-122"/>
                <a:cs typeface="Calibri" panose="020F0502020204030204" pitchFamily="34" charset="0"/>
              </a:rPr>
              <a:t>only one return value while Go can return more than one.</a:t>
            </a:r>
            <a:endParaRPr lang="zh-CN" altLang="en-US" sz="1600" dirty="0">
              <a:latin typeface="Calibri" panose="020F0502020204030204" pitchFamily="34" charset="0"/>
              <a:ea typeface="微软雅黑" panose="020B0503020204020204" pitchFamily="34" charset="-122"/>
              <a:cs typeface="Calibri" panose="020F0502020204030204" pitchFamily="34" charset="0"/>
            </a:endParaRPr>
          </a:p>
        </p:txBody>
      </p:sp>
      <p:sp>
        <p:nvSpPr>
          <p:cNvPr id="4" name="灯片编号占位符 3"/>
          <p:cNvSpPr>
            <a:spLocks noGrp="1"/>
          </p:cNvSpPr>
          <p:nvPr>
            <p:ph type="sldNum" sz="quarter" idx="12"/>
          </p:nvPr>
        </p:nvSpPr>
        <p:spPr/>
        <p:txBody>
          <a:bodyPr/>
          <a:lstStyle/>
          <a:p>
            <a:fld id="{B624FEA1-8D4F-4C27-B315-433CCAC1694E}" type="slidenum">
              <a:rPr lang="en-US" altLang="zh-CN" kern="0" smtClean="0">
                <a:solidFill>
                  <a:srgbClr val="000000"/>
                </a:solidFill>
              </a:rPr>
              <a:pPr/>
              <a:t>86</a:t>
            </a:fld>
            <a:endParaRPr lang="en-US" altLang="zh-CN" kern="0">
              <a:solidFill>
                <a:srgbClr val="000000"/>
              </a:solidFill>
            </a:endParaRPr>
          </a:p>
        </p:txBody>
      </p:sp>
      <p:sp>
        <p:nvSpPr>
          <p:cNvPr id="6" name="文本框 5"/>
          <p:cNvSpPr txBox="1"/>
          <p:nvPr/>
        </p:nvSpPr>
        <p:spPr>
          <a:xfrm>
            <a:off x="2170504" y="1745960"/>
            <a:ext cx="1890121" cy="923330"/>
          </a:xfrm>
          <a:prstGeom prst="rect">
            <a:avLst/>
          </a:prstGeom>
          <a:noFill/>
        </p:spPr>
        <p:txBody>
          <a:bodyPr wrap="square" rtlCol="0">
            <a:spAutoFit/>
          </a:bodyPr>
          <a:lstStyle/>
          <a:p>
            <a:pPr marL="0" lvl="1"/>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function</a:t>
            </a:r>
            <a:r>
              <a:rPr lang="en-US" altLang="zh-CN" dirty="0">
                <a:latin typeface="Calibri" panose="020F0502020204030204" pitchFamily="34" charset="0"/>
                <a:ea typeface="微软雅黑" panose="020B0503020204020204" pitchFamily="34" charset="-122"/>
                <a:cs typeface="Calibri" panose="020F0502020204030204" pitchFamily="34" charset="0"/>
              </a:rPr>
              <a:t> add(</a:t>
            </a:r>
            <a:r>
              <a:rPr lang="en-US" altLang="zh-CN" dirty="0" err="1">
                <a:latin typeface="Calibri" panose="020F0502020204030204" pitchFamily="34" charset="0"/>
                <a:ea typeface="微软雅黑" panose="020B0503020204020204" pitchFamily="34" charset="-122"/>
                <a:cs typeface="Calibri" panose="020F0502020204030204" pitchFamily="34" charset="0"/>
              </a:rPr>
              <a:t>x,y</a:t>
            </a:r>
            <a:r>
              <a:rPr lang="en-US" altLang="zh-CN" dirty="0">
                <a:latin typeface="Calibri" panose="020F0502020204030204" pitchFamily="34" charset="0"/>
                <a:ea typeface="微软雅黑" panose="020B0503020204020204" pitchFamily="34" charset="-122"/>
                <a:cs typeface="Calibri" panose="020F0502020204030204" pitchFamily="34" charset="0"/>
              </a:rPr>
              <a:t>){ </a:t>
            </a:r>
          </a:p>
          <a:p>
            <a:pPr marL="0" lvl="1"/>
            <a:r>
              <a:rPr lang="en-US" altLang="zh-CN" dirty="0">
                <a:latin typeface="Calibri" panose="020F0502020204030204" pitchFamily="34" charset="0"/>
                <a:ea typeface="微软雅黑" panose="020B0503020204020204" pitchFamily="34" charset="-122"/>
                <a:cs typeface="Calibri" panose="020F0502020204030204" pitchFamily="34" charset="0"/>
              </a:rPr>
              <a:t>    return x + y</a:t>
            </a:r>
            <a:r>
              <a:rPr lang="en-US" altLang="zh-CN" b="1" dirty="0">
                <a:solidFill>
                  <a:srgbClr val="FF0000"/>
                </a:solidFill>
                <a:latin typeface="Calibri" panose="020F0502020204030204" pitchFamily="34" charset="0"/>
                <a:ea typeface="微软雅黑" panose="020B0503020204020204" pitchFamily="34" charset="-122"/>
                <a:cs typeface="Calibri" panose="020F0502020204030204" pitchFamily="34" charset="0"/>
              </a:rPr>
              <a:t>;</a:t>
            </a:r>
          </a:p>
          <a:p>
            <a:pPr marL="0" lvl="1"/>
            <a:r>
              <a:rPr lang="en-US" altLang="zh-CN" dirty="0">
                <a:latin typeface="Calibri" panose="020F0502020204030204" pitchFamily="34" charset="0"/>
                <a:ea typeface="微软雅黑" panose="020B0503020204020204" pitchFamily="34" charset="-122"/>
                <a:cs typeface="Calibri" panose="020F0502020204030204" pitchFamily="34" charset="0"/>
              </a:rPr>
              <a:t>}</a:t>
            </a:r>
          </a:p>
        </p:txBody>
      </p:sp>
      <p:sp>
        <p:nvSpPr>
          <p:cNvPr id="12" name="文本框 11"/>
          <p:cNvSpPr txBox="1"/>
          <p:nvPr/>
        </p:nvSpPr>
        <p:spPr>
          <a:xfrm>
            <a:off x="5252128" y="1754224"/>
            <a:ext cx="2435812" cy="923330"/>
          </a:xfrm>
          <a:prstGeom prst="rect">
            <a:avLst/>
          </a:prstGeom>
          <a:noFill/>
        </p:spPr>
        <p:txBody>
          <a:bodyPr wrap="square" rtlCol="0">
            <a:spAutoFit/>
          </a:bodyPr>
          <a:lstStyle/>
          <a:p>
            <a:pPr marL="0" lvl="1"/>
            <a:r>
              <a:rPr lang="en-US" altLang="zh-CN" dirty="0" err="1">
                <a:solidFill>
                  <a:srgbClr val="FF0000"/>
                </a:solidFill>
                <a:latin typeface="Calibri" panose="020F0502020204030204" pitchFamily="34" charset="0"/>
                <a:ea typeface="微软雅黑" panose="020B0503020204020204" pitchFamily="34" charset="-122"/>
                <a:cs typeface="Calibri" panose="020F0502020204030204" pitchFamily="34" charset="0"/>
              </a:rPr>
              <a:t>func</a:t>
            </a:r>
            <a:r>
              <a:rPr lang="en-US" altLang="zh-CN" dirty="0">
                <a:latin typeface="Calibri" panose="020F0502020204030204" pitchFamily="34" charset="0"/>
                <a:ea typeface="微软雅黑" panose="020B0503020204020204" pitchFamily="34" charset="-122"/>
                <a:cs typeface="Calibri" panose="020F0502020204030204" pitchFamily="34" charset="0"/>
              </a:rPr>
              <a:t> add(</a:t>
            </a:r>
            <a:r>
              <a:rPr lang="en-US" altLang="zh-CN" dirty="0" err="1">
                <a:latin typeface="Calibri" panose="020F0502020204030204" pitchFamily="34" charset="0"/>
                <a:ea typeface="微软雅黑" panose="020B0503020204020204" pitchFamily="34" charset="-122"/>
                <a:cs typeface="Calibri" panose="020F0502020204030204" pitchFamily="34" charset="0"/>
              </a:rPr>
              <a:t>x,y</a:t>
            </a:r>
            <a:r>
              <a:rPr lang="en-US" altLang="zh-CN" dirty="0">
                <a:latin typeface="Calibri" panose="020F0502020204030204" pitchFamily="34" charset="0"/>
                <a:ea typeface="微软雅黑" panose="020B0503020204020204" pitchFamily="34" charset="-122"/>
                <a:cs typeface="Calibri" panose="020F0502020204030204" pitchFamily="34" charset="0"/>
              </a:rPr>
              <a:t> </a:t>
            </a:r>
            <a:r>
              <a:rPr lang="en-US" altLang="zh-CN" dirty="0" err="1">
                <a:solidFill>
                  <a:srgbClr val="FF0000"/>
                </a:solidFill>
                <a:latin typeface="Calibri" panose="020F0502020204030204" pitchFamily="34" charset="0"/>
                <a:ea typeface="微软雅黑" panose="020B0503020204020204" pitchFamily="34" charset="-122"/>
                <a:cs typeface="Calibri" panose="020F0502020204030204" pitchFamily="34" charset="0"/>
              </a:rPr>
              <a:t>int</a:t>
            </a:r>
            <a:r>
              <a:rPr lang="en-US" altLang="zh-CN" dirty="0">
                <a:latin typeface="Calibri" panose="020F0502020204030204" pitchFamily="34" charset="0"/>
                <a:ea typeface="微软雅黑" panose="020B0503020204020204" pitchFamily="34" charset="-122"/>
                <a:cs typeface="Calibri" panose="020F0502020204030204" pitchFamily="34" charset="0"/>
              </a:rPr>
              <a:t>) </a:t>
            </a:r>
            <a:r>
              <a:rPr lang="en-US" altLang="zh-CN" dirty="0" err="1">
                <a:solidFill>
                  <a:srgbClr val="FF0000"/>
                </a:solidFill>
                <a:latin typeface="Calibri" panose="020F0502020204030204" pitchFamily="34" charset="0"/>
                <a:ea typeface="微软雅黑" panose="020B0503020204020204" pitchFamily="34" charset="-122"/>
                <a:cs typeface="Calibri" panose="020F0502020204030204" pitchFamily="34" charset="0"/>
              </a:rPr>
              <a:t>int</a:t>
            </a:r>
            <a:r>
              <a:rPr lang="en-US" altLang="zh-CN" dirty="0">
                <a:latin typeface="Calibri" panose="020F0502020204030204" pitchFamily="34" charset="0"/>
                <a:ea typeface="微软雅黑" panose="020B0503020204020204" pitchFamily="34" charset="-122"/>
                <a:cs typeface="Calibri" panose="020F0502020204030204" pitchFamily="34" charset="0"/>
              </a:rPr>
              <a:t>{ </a:t>
            </a:r>
          </a:p>
          <a:p>
            <a:pPr marL="0" lvl="1"/>
            <a:r>
              <a:rPr lang="en-US" altLang="zh-CN" dirty="0">
                <a:latin typeface="Calibri" panose="020F0502020204030204" pitchFamily="34" charset="0"/>
                <a:ea typeface="微软雅黑" panose="020B0503020204020204" pitchFamily="34" charset="-122"/>
                <a:cs typeface="Calibri" panose="020F0502020204030204" pitchFamily="34" charset="0"/>
              </a:rPr>
              <a:t>    return x + y</a:t>
            </a:r>
          </a:p>
          <a:p>
            <a:pPr marL="0" lvl="1"/>
            <a:r>
              <a:rPr lang="en-US" altLang="zh-CN" dirty="0">
                <a:latin typeface="Calibri" panose="020F0502020204030204" pitchFamily="34" charset="0"/>
                <a:ea typeface="微软雅黑" panose="020B0503020204020204" pitchFamily="34" charset="-122"/>
                <a:cs typeface="Calibri" panose="020F0502020204030204" pitchFamily="34" charset="0"/>
              </a:rPr>
              <a:t>}</a:t>
            </a:r>
          </a:p>
        </p:txBody>
      </p:sp>
      <p:sp>
        <p:nvSpPr>
          <p:cNvPr id="13" name="文本框 12"/>
          <p:cNvSpPr txBox="1"/>
          <p:nvPr/>
        </p:nvSpPr>
        <p:spPr>
          <a:xfrm>
            <a:off x="1647335" y="2022959"/>
            <a:ext cx="1046337" cy="369332"/>
          </a:xfrm>
          <a:prstGeom prst="rect">
            <a:avLst/>
          </a:prstGeom>
          <a:noFill/>
        </p:spPr>
        <p:txBody>
          <a:bodyPr wrap="square" rtlCol="0">
            <a:spAutoFit/>
          </a:bodyPr>
          <a:lstStyle/>
          <a:p>
            <a:r>
              <a:rPr lang="en-US" altLang="zh-CN" dirty="0">
                <a:latin typeface="Calibri" panose="020F0502020204030204" pitchFamily="34" charset="0"/>
                <a:cs typeface="Calibri" panose="020F0502020204030204" pitchFamily="34" charset="0"/>
              </a:rPr>
              <a:t>JS:  </a:t>
            </a:r>
            <a:endParaRPr lang="zh-CN" altLang="en-US" dirty="0">
              <a:latin typeface="Calibri" panose="020F0502020204030204" pitchFamily="34" charset="0"/>
              <a:cs typeface="Calibri" panose="020F0502020204030204" pitchFamily="34" charset="0"/>
            </a:endParaRPr>
          </a:p>
        </p:txBody>
      </p:sp>
      <p:sp>
        <p:nvSpPr>
          <p:cNvPr id="15" name="文本框 14"/>
          <p:cNvSpPr txBox="1"/>
          <p:nvPr/>
        </p:nvSpPr>
        <p:spPr>
          <a:xfrm>
            <a:off x="4675950" y="1984437"/>
            <a:ext cx="1046337" cy="369332"/>
          </a:xfrm>
          <a:prstGeom prst="rect">
            <a:avLst/>
          </a:prstGeom>
          <a:noFill/>
        </p:spPr>
        <p:txBody>
          <a:bodyPr wrap="square" rtlCol="0">
            <a:spAutoFit/>
          </a:bodyPr>
          <a:lstStyle/>
          <a:p>
            <a:r>
              <a:rPr lang="en-US" altLang="zh-CN" dirty="0">
                <a:latin typeface="Calibri" panose="020F0502020204030204" pitchFamily="34" charset="0"/>
                <a:cs typeface="Calibri" panose="020F0502020204030204" pitchFamily="34" charset="0"/>
              </a:rPr>
              <a:t>Go:  </a:t>
            </a:r>
            <a:endParaRPr lang="zh-CN" alt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58456681"/>
      </p:ext>
    </p:extLst>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Additional Material Outline</a:t>
            </a:r>
            <a:endParaRPr lang="en-US" sz="3600" b="1"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Content Placeholder 2">
            <a:extLst>
              <a:ext uri="{FF2B5EF4-FFF2-40B4-BE49-F238E27FC236}">
                <a16:creationId xmlns:a16="http://schemas.microsoft.com/office/drawing/2014/main" id="{FE374A91-5687-4790-A58A-36FC48C127B0}"/>
              </a:ext>
            </a:extLst>
          </p:cNvPr>
          <p:cNvSpPr>
            <a:spLocks noGrp="1"/>
          </p:cNvSpPr>
          <p:nvPr>
            <p:ph idx="1"/>
          </p:nvPr>
        </p:nvSpPr>
        <p:spPr>
          <a:xfrm>
            <a:off x="251521" y="1343845"/>
            <a:ext cx="7643782" cy="4892809"/>
          </a:xfrm>
        </p:spPr>
        <p:txBody>
          <a:bodyPr>
            <a:normAutofit/>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variable &amp; function</a:t>
            </a:r>
          </a:p>
          <a:p>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JavaScript</a:t>
            </a:r>
            <a:r>
              <a:rPr lang="zh-CN" altLang="en-US" dirty="0">
                <a:solidFill>
                  <a:srgbClr val="FF0000"/>
                </a:solidFill>
                <a:latin typeface="Calibri" panose="020F0502020204030204" pitchFamily="34" charset="0"/>
                <a:ea typeface="微软雅黑" panose="020B0503020204020204" pitchFamily="34" charset="-122"/>
                <a:cs typeface="Calibri" panose="020F0502020204030204" pitchFamily="34" charset="0"/>
              </a:rPr>
              <a:t> </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operator &amp; expression</a:t>
            </a:r>
          </a:p>
          <a:p>
            <a:r>
              <a:rPr lang="en-US" altLang="zh-CN"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control flow</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while loop</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if-else statement</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switch-case statement</a:t>
            </a:r>
          </a:p>
          <a:p>
            <a:pPr lvl="1"/>
            <a:endParaRPr lang="en-US" altLang="zh-CN" dirty="0">
              <a:latin typeface="Calibri" panose="020F0502020204030204" pitchFamily="34" charset="0"/>
              <a:ea typeface="微软雅黑" panose="020B0503020204020204" pitchFamily="34" charset="-122"/>
              <a:cs typeface="Calibri" panose="020F0502020204030204" pitchFamily="34" charset="0"/>
            </a:endParaRPr>
          </a:p>
        </p:txBody>
      </p:sp>
      <p:sp>
        <p:nvSpPr>
          <p:cNvPr id="4" name="灯片编号占位符 3"/>
          <p:cNvSpPr>
            <a:spLocks noGrp="1"/>
          </p:cNvSpPr>
          <p:nvPr>
            <p:ph type="sldNum" sz="quarter" idx="12"/>
          </p:nvPr>
        </p:nvSpPr>
        <p:spPr/>
        <p:txBody>
          <a:bodyPr/>
          <a:lstStyle/>
          <a:p>
            <a:fld id="{B624FEA1-8D4F-4C27-B315-433CCAC1694E}" type="slidenum">
              <a:rPr lang="en-US" altLang="zh-CN" kern="0" smtClean="0">
                <a:solidFill>
                  <a:srgbClr val="000000"/>
                </a:solidFill>
              </a:rPr>
              <a:pPr/>
              <a:t>87</a:t>
            </a:fld>
            <a:endParaRPr lang="en-US" altLang="zh-CN" kern="0">
              <a:solidFill>
                <a:srgbClr val="000000"/>
              </a:solidFill>
            </a:endParaRPr>
          </a:p>
        </p:txBody>
      </p:sp>
    </p:spTree>
    <p:extLst>
      <p:ext uri="{BB962C8B-B14F-4D97-AF65-F5344CB8AC3E}">
        <p14:creationId xmlns:p14="http://schemas.microsoft.com/office/powerpoint/2010/main" val="4137738113"/>
      </p:ext>
    </p:extLst>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altLang="zh-CN" sz="3600" b="1"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sz="3600" b="1" dirty="0">
                <a:latin typeface="Calibri" panose="020F0502020204030204" pitchFamily="34" charset="0"/>
                <a:ea typeface="微软雅黑" panose="020B0503020204020204" pitchFamily="34" charset="-122"/>
                <a:cs typeface="Calibri" panose="020F0502020204030204" pitchFamily="34" charset="0"/>
              </a:rPr>
              <a:t> </a:t>
            </a:r>
            <a:r>
              <a:rPr lang="en-US" altLang="zh-CN" sz="3600" b="1" dirty="0">
                <a:latin typeface="Calibri" panose="020F0502020204030204" pitchFamily="34" charset="0"/>
                <a:ea typeface="微软雅黑" panose="020B0503020204020204" pitchFamily="34" charset="-122"/>
                <a:cs typeface="Calibri" panose="020F0502020204030204" pitchFamily="34" charset="0"/>
              </a:rPr>
              <a:t>operator &amp; expression</a:t>
            </a:r>
            <a:endParaRPr lang="en-US" sz="4000" dirty="0">
              <a:latin typeface="Calibri" panose="020F0502020204030204" pitchFamily="34" charset="0"/>
              <a:ea typeface="微软雅黑" panose="020B0503020204020204" pitchFamily="34" charset="-122"/>
              <a:cs typeface="Calibri" panose="020F0502020204030204" pitchFamily="34" charset="0"/>
            </a:endParaRPr>
          </a:p>
        </p:txBody>
      </p:sp>
      <p:sp>
        <p:nvSpPr>
          <p:cNvPr id="6" name="内容占位符 2"/>
          <p:cNvSpPr>
            <a:spLocks noGrp="1"/>
          </p:cNvSpPr>
          <p:nvPr>
            <p:ph idx="1"/>
          </p:nvPr>
        </p:nvSpPr>
        <p:spPr>
          <a:xfrm>
            <a:off x="251522" y="1236899"/>
            <a:ext cx="8253382" cy="5136861"/>
          </a:xfrm>
        </p:spPr>
        <p:txBody>
          <a:bodyPr>
            <a:normAutofit/>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Operators that are the same with that in </a:t>
            </a:r>
            <a:r>
              <a:rPr lang="en-US" altLang="zh-CN" dirty="0" err="1">
                <a:latin typeface="Calibri" panose="020F0502020204030204" pitchFamily="34" charset="0"/>
                <a:ea typeface="微软雅黑" panose="020B0503020204020204" pitchFamily="34" charset="-122"/>
                <a:cs typeface="Calibri" panose="020F0502020204030204" pitchFamily="34" charset="0"/>
              </a:rPr>
              <a:t>Golang</a:t>
            </a:r>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a:t>
            </a:r>
          </a:p>
          <a:p>
            <a:r>
              <a:rPr lang="en-US" altLang="zh-CN" dirty="0">
                <a:latin typeface="Calibri" panose="020F0502020204030204" pitchFamily="34" charset="0"/>
                <a:ea typeface="微软雅黑" panose="020B0503020204020204" pitchFamily="34" charset="-122"/>
                <a:cs typeface="Calibri" panose="020F0502020204030204" pitchFamily="34" charset="0"/>
              </a:rPr>
              <a:t>Operators that are different from that in </a:t>
            </a:r>
            <a:r>
              <a:rPr lang="en-US" altLang="zh-CN" dirty="0" err="1">
                <a:latin typeface="Calibri" panose="020F0502020204030204" pitchFamily="34" charset="0"/>
                <a:ea typeface="微软雅黑" panose="020B0503020204020204" pitchFamily="34" charset="-122"/>
                <a:cs typeface="Calibri" panose="020F0502020204030204" pitchFamily="34" charset="0"/>
              </a:rPr>
              <a:t>Golang</a:t>
            </a:r>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 (division)</a:t>
            </a:r>
          </a:p>
          <a:p>
            <a:pPr lvl="2"/>
            <a:r>
              <a:rPr lang="en-US" altLang="zh-CN" dirty="0">
                <a:latin typeface="Calibri" panose="020F0502020204030204" pitchFamily="34" charset="0"/>
                <a:ea typeface="微软雅黑" panose="020B0503020204020204" pitchFamily="34" charset="-122"/>
                <a:cs typeface="Calibri" panose="020F0502020204030204" pitchFamily="34" charset="0"/>
              </a:rPr>
              <a:t>In JS:   3/2=1.5, In Go:   3/2=1 (round down)</a:t>
            </a:r>
          </a:p>
          <a:p>
            <a:pPr lvl="2"/>
            <a:r>
              <a:rPr lang="en-US" altLang="zh-CN" dirty="0">
                <a:latin typeface="Calibri" panose="020F0502020204030204" pitchFamily="34" charset="0"/>
                <a:ea typeface="微软雅黑" panose="020B0503020204020204" pitchFamily="34" charset="-122"/>
                <a:cs typeface="Calibri" panose="020F0502020204030204" pitchFamily="34" charset="0"/>
              </a:rPr>
              <a:t>If you want to round down in JS, you need to use </a:t>
            </a:r>
            <a:r>
              <a:rPr lang="en-US" altLang="zh-CN" dirty="0" err="1">
                <a:latin typeface="Calibri" panose="020F0502020204030204" pitchFamily="34" charset="0"/>
                <a:ea typeface="微软雅黑" panose="020B0503020204020204" pitchFamily="34" charset="-122"/>
                <a:cs typeface="Calibri" panose="020F0502020204030204" pitchFamily="34" charset="0"/>
              </a:rPr>
              <a:t>Math.floor</a:t>
            </a:r>
            <a:r>
              <a:rPr lang="en-US" altLang="zh-CN" dirty="0">
                <a:latin typeface="Calibri" panose="020F0502020204030204" pitchFamily="34" charset="0"/>
                <a:ea typeface="微软雅黑" panose="020B0503020204020204" pitchFamily="34" charset="-122"/>
                <a:cs typeface="Calibri" panose="020F0502020204030204" pitchFamily="34" charset="0"/>
              </a:rPr>
              <a:t>(3/2)</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 (remainder)</a:t>
            </a:r>
          </a:p>
          <a:p>
            <a:pPr lvl="2"/>
            <a:r>
              <a:rPr lang="en-US" altLang="zh-CN" dirty="0">
                <a:latin typeface="Calibri" panose="020F0502020204030204" pitchFamily="34" charset="0"/>
                <a:ea typeface="微软雅黑" panose="020B0503020204020204" pitchFamily="34" charset="-122"/>
                <a:cs typeface="Calibri" panose="020F0502020204030204" pitchFamily="34" charset="0"/>
              </a:rPr>
              <a:t>In JS, operands of % can be real number while Go does not allow it.</a:t>
            </a:r>
          </a:p>
          <a:p>
            <a:pPr lvl="2"/>
            <a:r>
              <a:rPr lang="en-US" altLang="zh-CN" dirty="0">
                <a:latin typeface="Calibri" panose="020F0502020204030204" pitchFamily="34" charset="0"/>
                <a:ea typeface="微软雅黑" panose="020B0503020204020204" pitchFamily="34" charset="-122"/>
                <a:cs typeface="Calibri" panose="020F0502020204030204" pitchFamily="34" charset="0"/>
              </a:rPr>
              <a:t>In JS, 3.2 % 0.7 ≈ 0.4(lose precision) while Go does not allow 3.2%0.7</a:t>
            </a:r>
          </a:p>
        </p:txBody>
      </p:sp>
      <p:sp>
        <p:nvSpPr>
          <p:cNvPr id="2" name="灯片编号占位符 1"/>
          <p:cNvSpPr>
            <a:spLocks noGrp="1"/>
          </p:cNvSpPr>
          <p:nvPr>
            <p:ph type="sldNum" sz="quarter" idx="12"/>
          </p:nvPr>
        </p:nvSpPr>
        <p:spPr/>
        <p:txBody>
          <a:bodyPr/>
          <a:lstStyle/>
          <a:p>
            <a:fld id="{B624FEA1-8D4F-4C27-B315-433CCAC1694E}" type="slidenum">
              <a:rPr lang="en-US" altLang="zh-CN" kern="0" smtClean="0">
                <a:solidFill>
                  <a:srgbClr val="000000"/>
                </a:solidFill>
              </a:rPr>
              <a:pPr/>
              <a:t>88</a:t>
            </a:fld>
            <a:endParaRPr lang="en-US" altLang="zh-CN" kern="0">
              <a:solidFill>
                <a:srgbClr val="000000"/>
              </a:solidFill>
            </a:endParaRPr>
          </a:p>
        </p:txBody>
      </p:sp>
    </p:spTree>
    <p:extLst>
      <p:ext uri="{BB962C8B-B14F-4D97-AF65-F5344CB8AC3E}">
        <p14:creationId xmlns:p14="http://schemas.microsoft.com/office/powerpoint/2010/main" val="2361842834"/>
      </p:ext>
    </p:extLst>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altLang="zh-CN" sz="3600" b="1"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sz="3600" b="1" dirty="0">
                <a:latin typeface="Calibri" panose="020F0502020204030204" pitchFamily="34" charset="0"/>
                <a:ea typeface="微软雅黑" panose="020B0503020204020204" pitchFamily="34" charset="-122"/>
                <a:cs typeface="Calibri" panose="020F0502020204030204" pitchFamily="34" charset="0"/>
              </a:rPr>
              <a:t> </a:t>
            </a:r>
            <a:r>
              <a:rPr lang="en-US" altLang="zh-CN" sz="3600" b="1" dirty="0">
                <a:latin typeface="Calibri" panose="020F0502020204030204" pitchFamily="34" charset="0"/>
                <a:ea typeface="微软雅黑" panose="020B0503020204020204" pitchFamily="34" charset="-122"/>
                <a:cs typeface="Calibri" panose="020F0502020204030204" pitchFamily="34" charset="0"/>
              </a:rPr>
              <a:t>operator &amp; expression</a:t>
            </a:r>
            <a:endParaRPr lang="en-US" sz="4000" dirty="0">
              <a:latin typeface="Calibri" panose="020F0502020204030204" pitchFamily="34" charset="0"/>
              <a:ea typeface="微软雅黑" panose="020B0503020204020204" pitchFamily="34" charset="-122"/>
              <a:cs typeface="Calibri" panose="020F0502020204030204" pitchFamily="34" charset="0"/>
            </a:endParaRPr>
          </a:p>
        </p:txBody>
      </p:sp>
      <p:sp>
        <p:nvSpPr>
          <p:cNvPr id="6" name="内容占位符 2"/>
          <p:cNvSpPr>
            <a:spLocks noGrp="1"/>
          </p:cNvSpPr>
          <p:nvPr>
            <p:ph idx="1"/>
          </p:nvPr>
        </p:nvSpPr>
        <p:spPr>
          <a:xfrm>
            <a:off x="251522" y="1317063"/>
            <a:ext cx="8627007" cy="4832029"/>
          </a:xfrm>
        </p:spPr>
        <p:txBody>
          <a:bodyPr>
            <a:normAutofit fontScale="92500" lnSpcReduction="20000"/>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JS has not only arithmetic operators, but also almost all the operators of Go:  </a:t>
            </a:r>
          </a:p>
          <a:p>
            <a:r>
              <a:rPr lang="en-US" altLang="zh-CN" dirty="0">
                <a:latin typeface="Calibri" panose="020F0502020204030204" pitchFamily="34" charset="0"/>
                <a:ea typeface="微软雅黑" panose="020B0503020204020204" pitchFamily="34" charset="-122"/>
                <a:cs typeface="Calibri" panose="020F0502020204030204" pitchFamily="34" charset="0"/>
              </a:rPr>
              <a:t>Assignment Operators:  </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 +=, -=, </a:t>
            </a:r>
            <a:r>
              <a:rPr lang="zh-CN" altLang="en-US" dirty="0">
                <a:latin typeface="Calibri" panose="020F0502020204030204" pitchFamily="34" charset="0"/>
                <a:ea typeface="微软雅黑" panose="020B0503020204020204" pitchFamily="34" charset="-122"/>
                <a:cs typeface="Calibri" panose="020F0502020204030204" pitchFamily="34" charset="0"/>
              </a:rPr>
              <a:t>*</a:t>
            </a:r>
            <a:r>
              <a:rPr lang="en-US" altLang="zh-CN" dirty="0">
                <a:latin typeface="Calibri" panose="020F0502020204030204" pitchFamily="34" charset="0"/>
                <a:ea typeface="微软雅黑" panose="020B0503020204020204" pitchFamily="34" charset="-122"/>
                <a:cs typeface="Calibri" panose="020F0502020204030204" pitchFamily="34" charset="0"/>
              </a:rPr>
              <a:t>=, /=, %=</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x </a:t>
            </a:r>
            <a:r>
              <a:rPr lang="en-US" altLang="zh-CN" i="1" dirty="0">
                <a:latin typeface="Calibri" panose="020F0502020204030204" pitchFamily="34" charset="0"/>
                <a:ea typeface="微软雅黑" panose="020B0503020204020204" pitchFamily="34" charset="-122"/>
                <a:cs typeface="Calibri" panose="020F0502020204030204" pitchFamily="34" charset="0"/>
              </a:rPr>
              <a:t>op</a:t>
            </a:r>
            <a:r>
              <a:rPr lang="en-US" altLang="zh-CN" dirty="0">
                <a:latin typeface="Calibri" panose="020F0502020204030204" pitchFamily="34" charset="0"/>
                <a:ea typeface="微软雅黑" panose="020B0503020204020204" pitchFamily="34" charset="-122"/>
                <a:cs typeface="Calibri" panose="020F0502020204030204" pitchFamily="34" charset="0"/>
              </a:rPr>
              <a:t>= y</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equals to x=x </a:t>
            </a:r>
            <a:r>
              <a:rPr lang="en-US" altLang="zh-CN" i="1" dirty="0">
                <a:latin typeface="Calibri" panose="020F0502020204030204" pitchFamily="34" charset="0"/>
                <a:ea typeface="微软雅黑" panose="020B0503020204020204" pitchFamily="34" charset="-122"/>
                <a:cs typeface="Calibri" panose="020F0502020204030204" pitchFamily="34" charset="0"/>
              </a:rPr>
              <a:t>op</a:t>
            </a:r>
            <a:r>
              <a:rPr lang="en-US" altLang="zh-CN" dirty="0">
                <a:latin typeface="Calibri" panose="020F0502020204030204" pitchFamily="34" charset="0"/>
                <a:ea typeface="微软雅黑" panose="020B0503020204020204" pitchFamily="34" charset="-122"/>
                <a:cs typeface="Calibri" panose="020F0502020204030204" pitchFamily="34" charset="0"/>
              </a:rPr>
              <a:t> y, for example, x+=y</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equals to x=</a:t>
            </a:r>
            <a:r>
              <a:rPr lang="en-US" altLang="zh-CN" dirty="0" err="1">
                <a:latin typeface="Calibri" panose="020F0502020204030204" pitchFamily="34" charset="0"/>
                <a:ea typeface="微软雅黑" panose="020B0503020204020204" pitchFamily="34" charset="-122"/>
                <a:cs typeface="Calibri" panose="020F0502020204030204" pitchFamily="34" charset="0"/>
              </a:rPr>
              <a:t>x+y</a:t>
            </a:r>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pPr lvl="2"/>
            <a:r>
              <a:rPr lang="en-US" altLang="zh-CN" dirty="0">
                <a:latin typeface="Calibri" panose="020F0502020204030204" pitchFamily="34" charset="0"/>
                <a:ea typeface="微软雅黑" panose="020B0503020204020204" pitchFamily="34" charset="-122"/>
                <a:cs typeface="Calibri" panose="020F0502020204030204" pitchFamily="34" charset="0"/>
              </a:rPr>
              <a:t>op can be +,-,</a:t>
            </a:r>
            <a:r>
              <a:rPr lang="zh-CN" altLang="en-US" dirty="0">
                <a:latin typeface="Calibri" panose="020F0502020204030204" pitchFamily="34" charset="0"/>
                <a:ea typeface="微软雅黑" panose="020B0503020204020204" pitchFamily="34" charset="-122"/>
                <a:cs typeface="Calibri" panose="020F0502020204030204" pitchFamily="34" charset="0"/>
              </a:rPr>
              <a:t>*</a:t>
            </a:r>
            <a:r>
              <a:rPr lang="en-US" altLang="zh-CN" dirty="0">
                <a:latin typeface="Calibri" panose="020F0502020204030204" pitchFamily="34" charset="0"/>
                <a:ea typeface="微软雅黑" panose="020B0503020204020204" pitchFamily="34" charset="-122"/>
                <a:cs typeface="Calibri" panose="020F0502020204030204" pitchFamily="34" charset="0"/>
              </a:rPr>
              <a:t>,/,%</a:t>
            </a:r>
          </a:p>
          <a:p>
            <a:pPr marL="0" indent="0">
              <a:buNone/>
            </a:pPr>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r>
              <a:rPr lang="en-US" altLang="zh-CN" dirty="0">
                <a:latin typeface="Calibri" panose="020F0502020204030204" pitchFamily="34" charset="0"/>
                <a:ea typeface="微软雅黑" panose="020B0503020204020204" pitchFamily="34" charset="-122"/>
                <a:cs typeface="Calibri" panose="020F0502020204030204" pitchFamily="34" charset="0"/>
              </a:rPr>
              <a:t>Comparison Operators</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The result of comparison is true</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or false</a:t>
            </a:r>
          </a:p>
          <a:p>
            <a:pPr lvl="2"/>
            <a:r>
              <a:rPr lang="en-US" altLang="zh-CN" dirty="0">
                <a:latin typeface="Calibri" panose="020F0502020204030204" pitchFamily="34" charset="0"/>
                <a:ea typeface="微软雅黑" panose="020B0503020204020204" pitchFamily="34" charset="-122"/>
                <a:cs typeface="Calibri" panose="020F0502020204030204" pitchFamily="34" charset="0"/>
              </a:rPr>
              <a:t>Same as Go:   &gt;,&gt;=,&lt;,&lt;=</a:t>
            </a:r>
          </a:p>
          <a:p>
            <a:pPr lvl="2"/>
            <a:r>
              <a:rPr lang="en-US" altLang="zh-CN" dirty="0">
                <a:latin typeface="Calibri" panose="020F0502020204030204" pitchFamily="34" charset="0"/>
                <a:ea typeface="微软雅黑" panose="020B0503020204020204" pitchFamily="34" charset="-122"/>
                <a:cs typeface="Calibri" panose="020F0502020204030204" pitchFamily="34" charset="0"/>
              </a:rPr>
              <a:t>Differ from Go:   ==,!=,===,!==</a:t>
            </a:r>
          </a:p>
          <a:p>
            <a:pPr lvl="3"/>
            <a:r>
              <a:rPr lang="en-US" altLang="zh-CN" dirty="0">
                <a:latin typeface="Calibri" panose="020F0502020204030204" pitchFamily="34" charset="0"/>
                <a:ea typeface="微软雅黑" panose="020B0503020204020204" pitchFamily="34" charset="-122"/>
                <a:cs typeface="Calibri" panose="020F0502020204030204" pitchFamily="34" charset="0"/>
              </a:rPr>
              <a:t>when use ==</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or !=, if the types of two operands is different, the two operands will be transformed to the same type before they are compared.</a:t>
            </a:r>
          </a:p>
          <a:p>
            <a:pPr lvl="3"/>
            <a:r>
              <a:rPr lang="en-US" altLang="zh-CN" dirty="0">
                <a:latin typeface="Calibri" panose="020F0502020204030204" pitchFamily="34" charset="0"/>
                <a:ea typeface="微软雅黑" panose="020B0503020204020204" pitchFamily="34" charset="-122"/>
                <a:cs typeface="Calibri" panose="020F0502020204030204" pitchFamily="34" charset="0"/>
              </a:rPr>
              <a:t>when use ===(!===), if the types of two operands is different, the result is false(true)</a:t>
            </a:r>
          </a:p>
        </p:txBody>
      </p:sp>
      <p:pic>
        <p:nvPicPr>
          <p:cNvPr id="2" name="图片 1"/>
          <p:cNvPicPr>
            <a:picLocks noChangeAspect="1"/>
          </p:cNvPicPr>
          <p:nvPr/>
        </p:nvPicPr>
        <p:blipFill>
          <a:blip r:embed="rId3"/>
          <a:stretch>
            <a:fillRect/>
          </a:stretch>
        </p:blipFill>
        <p:spPr>
          <a:xfrm>
            <a:off x="5720919" y="3244678"/>
            <a:ext cx="3003640" cy="1652002"/>
          </a:xfrm>
          <a:prstGeom prst="rect">
            <a:avLst/>
          </a:prstGeom>
        </p:spPr>
      </p:pic>
      <p:sp>
        <p:nvSpPr>
          <p:cNvPr id="3" name="灯片编号占位符 2"/>
          <p:cNvSpPr>
            <a:spLocks noGrp="1"/>
          </p:cNvSpPr>
          <p:nvPr>
            <p:ph type="sldNum" sz="quarter" idx="12"/>
          </p:nvPr>
        </p:nvSpPr>
        <p:spPr/>
        <p:txBody>
          <a:bodyPr/>
          <a:lstStyle/>
          <a:p>
            <a:fld id="{B624FEA1-8D4F-4C27-B315-433CCAC1694E}" type="slidenum">
              <a:rPr lang="en-US" altLang="zh-CN" kern="0" smtClean="0">
                <a:solidFill>
                  <a:srgbClr val="000000"/>
                </a:solidFill>
              </a:rPr>
              <a:pPr/>
              <a:t>89</a:t>
            </a:fld>
            <a:endParaRPr lang="en-US" altLang="zh-CN" kern="0">
              <a:solidFill>
                <a:srgbClr val="000000"/>
              </a:solidFill>
            </a:endParaRPr>
          </a:p>
        </p:txBody>
      </p:sp>
    </p:spTree>
    <p:extLst>
      <p:ext uri="{BB962C8B-B14F-4D97-AF65-F5344CB8AC3E}">
        <p14:creationId xmlns:p14="http://schemas.microsoft.com/office/powerpoint/2010/main" val="21158287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57D72BA7-A053-4C77-BE4A-2C9478A22DA6}" type="slidenum">
              <a:rPr lang="en-US" altLang="zh-CN" smtClean="0"/>
              <a:pPr/>
              <a:t>9</a:t>
            </a:fld>
            <a:endParaRPr lang="en-US" altLang="zh-CN" dirty="0"/>
          </a:p>
        </p:txBody>
      </p:sp>
      <p:sp>
        <p:nvSpPr>
          <p:cNvPr id="482306" name="Rectangle 2"/>
          <p:cNvSpPr>
            <a:spLocks noGrp="1" noChangeArrowheads="1"/>
          </p:cNvSpPr>
          <p:nvPr>
            <p:ph type="ctrTitle" idx="4294967295"/>
          </p:nvPr>
        </p:nvSpPr>
        <p:spPr>
          <a:xfrm>
            <a:off x="-1524000" y="1484317"/>
            <a:ext cx="12192000" cy="5113337"/>
          </a:xfrm>
          <a:noFill/>
        </p:spPr>
        <p:txBody>
          <a:bodyPr anchor="ctr"/>
          <a:lstStyle/>
          <a:p>
            <a:pPr algn="ctr"/>
            <a:br>
              <a:rPr lang="zh-CN" altLang="en-US" dirty="0"/>
            </a:br>
            <a:r>
              <a:rPr lang="en-US" altLang="zh-CN" sz="4800" dirty="0"/>
              <a:t>Section 1</a:t>
            </a:r>
            <a:br>
              <a:rPr lang="en-US" altLang="zh-CN" sz="4800" dirty="0"/>
            </a:br>
            <a:br>
              <a:rPr lang="zh-CN" altLang="en-US" sz="6600" dirty="0"/>
            </a:br>
            <a:endParaRPr lang="en-US" altLang="zh-CN" sz="1800" dirty="0"/>
          </a:p>
        </p:txBody>
      </p:sp>
      <p:pic>
        <p:nvPicPr>
          <p:cNvPr id="9" name="Picture 2" descr="http://www.gucas.ac.cn/newStyle/images/lougou.png"/>
          <p:cNvPicPr>
            <a:picLocks noChangeAspect="1" noChangeArrowheads="1"/>
          </p:cNvPicPr>
          <p:nvPr/>
        </p:nvPicPr>
        <p:blipFill>
          <a:blip r:embed="rId3" cstate="print"/>
          <a:srcRect/>
          <a:stretch>
            <a:fillRect/>
          </a:stretch>
        </p:blipFill>
        <p:spPr bwMode="auto">
          <a:xfrm>
            <a:off x="-108520" y="2"/>
            <a:ext cx="4381500" cy="1047751"/>
          </a:xfrm>
          <a:prstGeom prst="rect">
            <a:avLst/>
          </a:prstGeom>
          <a:noFill/>
        </p:spPr>
      </p:pic>
      <p:sp>
        <p:nvSpPr>
          <p:cNvPr id="2" name="矩形 1"/>
          <p:cNvSpPr/>
          <p:nvPr/>
        </p:nvSpPr>
        <p:spPr>
          <a:xfrm>
            <a:off x="7630660" y="2"/>
            <a:ext cx="1756147" cy="646331"/>
          </a:xfrm>
          <a:prstGeom prst="rect">
            <a:avLst/>
          </a:prstGeom>
        </p:spPr>
        <p:txBody>
          <a:bodyPr wrap="square">
            <a:spAutoFit/>
          </a:bodyPr>
          <a:lstStyle/>
          <a:p>
            <a:r>
              <a:rPr lang="en-US" altLang="zh-CN" sz="3600" dirty="0"/>
              <a:t>CS101</a:t>
            </a:r>
            <a:endParaRPr lang="zh-CN" altLang="en-US" sz="3600" dirty="0"/>
          </a:p>
        </p:txBody>
      </p:sp>
    </p:spTree>
    <p:extLst>
      <p:ext uri="{BB962C8B-B14F-4D97-AF65-F5344CB8AC3E}">
        <p14:creationId xmlns:p14="http://schemas.microsoft.com/office/powerpoint/2010/main" val="933378799"/>
      </p:ext>
    </p:extLst>
  </p:cSld>
  <p:clrMapOvr>
    <a:masterClrMapping/>
  </p:clrMapOv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altLang="zh-CN" sz="3600" b="1"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sz="3600" b="1" dirty="0">
                <a:latin typeface="Calibri" panose="020F0502020204030204" pitchFamily="34" charset="0"/>
                <a:ea typeface="微软雅黑" panose="020B0503020204020204" pitchFamily="34" charset="-122"/>
                <a:cs typeface="Calibri" panose="020F0502020204030204" pitchFamily="34" charset="0"/>
              </a:rPr>
              <a:t> </a:t>
            </a:r>
            <a:r>
              <a:rPr lang="en-US" altLang="zh-CN" sz="3600" b="1" dirty="0">
                <a:latin typeface="Calibri" panose="020F0502020204030204" pitchFamily="34" charset="0"/>
                <a:ea typeface="微软雅黑" panose="020B0503020204020204" pitchFamily="34" charset="-122"/>
                <a:cs typeface="Calibri" panose="020F0502020204030204" pitchFamily="34" charset="0"/>
              </a:rPr>
              <a:t>operator &amp; expression</a:t>
            </a:r>
            <a:endParaRPr lang="en-US" sz="4000" dirty="0">
              <a:latin typeface="Calibri" panose="020F0502020204030204" pitchFamily="34" charset="0"/>
              <a:ea typeface="微软雅黑" panose="020B0503020204020204" pitchFamily="34" charset="-122"/>
              <a:cs typeface="Calibri" panose="020F0502020204030204" pitchFamily="34" charset="0"/>
            </a:endParaRPr>
          </a:p>
        </p:txBody>
      </p:sp>
      <p:sp>
        <p:nvSpPr>
          <p:cNvPr id="6" name="内容占位符 2"/>
          <p:cNvSpPr>
            <a:spLocks noGrp="1"/>
          </p:cNvSpPr>
          <p:nvPr>
            <p:ph idx="1"/>
          </p:nvPr>
        </p:nvSpPr>
        <p:spPr>
          <a:xfrm>
            <a:off x="0" y="1353676"/>
            <a:ext cx="9065342" cy="4832029"/>
          </a:xfrm>
        </p:spPr>
        <p:txBody>
          <a:bodyPr>
            <a:normAutofit lnSpcReduction="10000"/>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Logical Operators:  </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Same as Go:   &amp;&amp; (And), || (Or), ! (Not)</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Often used in conditional expression</a:t>
            </a:r>
          </a:p>
          <a:p>
            <a:pPr lvl="1"/>
            <a:r>
              <a:rPr lang="en-US" altLang="zh-CN" dirty="0" err="1">
                <a:latin typeface="Calibri" panose="020F0502020204030204" pitchFamily="34" charset="0"/>
                <a:ea typeface="微软雅黑" panose="020B0503020204020204" pitchFamily="34" charset="-122"/>
                <a:cs typeface="Calibri" panose="020F0502020204030204" pitchFamily="34" charset="0"/>
              </a:rPr>
              <a:t>Eg</a:t>
            </a:r>
            <a:r>
              <a:rPr lang="en-US" altLang="zh-CN" dirty="0">
                <a:latin typeface="Calibri" panose="020F0502020204030204" pitchFamily="34" charset="0"/>
                <a:ea typeface="微软雅黑" panose="020B0503020204020204" pitchFamily="34" charset="-122"/>
                <a:cs typeface="Calibri" panose="020F0502020204030204" pitchFamily="34" charset="0"/>
              </a:rPr>
              <a:t>:   if(x&lt;10 &amp;&amp; x&gt;0) { … }</a:t>
            </a:r>
          </a:p>
          <a:p>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r>
              <a:rPr lang="en-US" altLang="zh-CN" dirty="0">
                <a:latin typeface="Calibri" panose="020F0502020204030204" pitchFamily="34" charset="0"/>
                <a:ea typeface="微软雅黑" panose="020B0503020204020204" pitchFamily="34" charset="-122"/>
                <a:cs typeface="Calibri" panose="020F0502020204030204" pitchFamily="34" charset="0"/>
              </a:rPr>
              <a:t>Bitwise Operators:  </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Same as Go:   &amp; (bitwise and), |</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(bitwise or), ^ (bitwise nor), ~</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(bitwise not), &lt;&lt;</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(left shift)</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Differ from Go:   &gt;&gt; (Signed right shift), &gt;&gt;&gt; (Zero fill right shift)</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The operands of a bitwise operator will firstly be transformed to 32-bit integers.</a:t>
            </a:r>
          </a:p>
        </p:txBody>
      </p:sp>
      <p:sp>
        <p:nvSpPr>
          <p:cNvPr id="2" name="灯片编号占位符 1"/>
          <p:cNvSpPr>
            <a:spLocks noGrp="1"/>
          </p:cNvSpPr>
          <p:nvPr>
            <p:ph type="sldNum" sz="quarter" idx="12"/>
          </p:nvPr>
        </p:nvSpPr>
        <p:spPr/>
        <p:txBody>
          <a:bodyPr/>
          <a:lstStyle/>
          <a:p>
            <a:fld id="{B624FEA1-8D4F-4C27-B315-433CCAC1694E}" type="slidenum">
              <a:rPr lang="en-US" altLang="zh-CN" kern="0" smtClean="0">
                <a:solidFill>
                  <a:srgbClr val="000000"/>
                </a:solidFill>
              </a:rPr>
              <a:pPr/>
              <a:t>90</a:t>
            </a:fld>
            <a:endParaRPr lang="en-US" altLang="zh-CN" kern="0">
              <a:solidFill>
                <a:srgbClr val="000000"/>
              </a:solidFill>
            </a:endParaRPr>
          </a:p>
        </p:txBody>
      </p:sp>
    </p:spTree>
    <p:extLst>
      <p:ext uri="{BB962C8B-B14F-4D97-AF65-F5344CB8AC3E}">
        <p14:creationId xmlns:p14="http://schemas.microsoft.com/office/powerpoint/2010/main" val="185687810"/>
      </p:ext>
    </p:extLst>
  </p:cSld>
  <p:clrMapOvr>
    <a:masterClrMapping/>
  </p:clrMapOvr>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altLang="zh-CN" sz="3600" b="1"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sz="3600" b="1" dirty="0">
                <a:latin typeface="Calibri" panose="020F0502020204030204" pitchFamily="34" charset="0"/>
                <a:ea typeface="微软雅黑" panose="020B0503020204020204" pitchFamily="34" charset="-122"/>
                <a:cs typeface="Calibri" panose="020F0502020204030204" pitchFamily="34" charset="0"/>
              </a:rPr>
              <a:t> </a:t>
            </a:r>
            <a:r>
              <a:rPr lang="en-US" altLang="zh-CN" sz="3600" b="1" dirty="0">
                <a:latin typeface="Calibri" panose="020F0502020204030204" pitchFamily="34" charset="0"/>
                <a:ea typeface="微软雅黑" panose="020B0503020204020204" pitchFamily="34" charset="-122"/>
                <a:cs typeface="Calibri" panose="020F0502020204030204" pitchFamily="34" charset="0"/>
              </a:rPr>
              <a:t>operator &amp; expression</a:t>
            </a:r>
            <a:endParaRPr lang="en-US" sz="4000" dirty="0">
              <a:latin typeface="Calibri" panose="020F0502020204030204" pitchFamily="34" charset="0"/>
              <a:ea typeface="微软雅黑" panose="020B0503020204020204" pitchFamily="34" charset="-122"/>
              <a:cs typeface="Calibri" panose="020F0502020204030204" pitchFamily="34" charset="0"/>
            </a:endParaRPr>
          </a:p>
        </p:txBody>
      </p:sp>
      <p:sp>
        <p:nvSpPr>
          <p:cNvPr id="6" name="内容占位符 2"/>
          <p:cNvSpPr>
            <a:spLocks noGrp="1"/>
          </p:cNvSpPr>
          <p:nvPr>
            <p:ph idx="1"/>
          </p:nvPr>
        </p:nvSpPr>
        <p:spPr>
          <a:xfrm>
            <a:off x="251521" y="1334012"/>
            <a:ext cx="8712968" cy="4832029"/>
          </a:xfrm>
        </p:spPr>
        <p:txBody>
          <a:bodyPr>
            <a:normAutofit lnSpcReduction="10000"/>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Conditional Operator (has three operands)</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condition ? the value when condition is true :   </a:t>
            </a:r>
            <a:r>
              <a:rPr lang="en-US" altLang="zh-CN" dirty="0">
                <a:latin typeface="Calibri" panose="020F0502020204030204" pitchFamily="34" charset="0"/>
                <a:ea typeface="微软雅黑" panose="020B0503020204020204" pitchFamily="34" charset="-122"/>
                <a:cs typeface="Calibri" panose="020F0502020204030204" pitchFamily="34" charset="0"/>
                <a:sym typeface="Wingdings" panose="05000000000000000000" pitchFamily="2" charset="2"/>
              </a:rPr>
              <a:t>the value when condition is false</a:t>
            </a:r>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For example:   var y =</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x&gt;0 ? x:  -x; //y= the absolute value of x</a:t>
            </a:r>
          </a:p>
          <a:p>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r>
              <a:rPr lang="en-US" altLang="zh-CN" dirty="0">
                <a:latin typeface="Calibri" panose="020F0502020204030204" pitchFamily="34" charset="0"/>
                <a:ea typeface="微软雅黑" panose="020B0503020204020204" pitchFamily="34" charset="-122"/>
                <a:cs typeface="Calibri" panose="020F0502020204030204" pitchFamily="34" charset="0"/>
              </a:rPr>
              <a:t>String Concatenation Operator</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 (the same as addition)</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when the type of one or two of the two operands of + is string, the operand whose type is not string will firstly be transformed to string type before they are concatenated. </a:t>
            </a:r>
          </a:p>
          <a:p>
            <a:pPr lvl="1"/>
            <a:r>
              <a:rPr lang="en-US" altLang="zh-CN" dirty="0" err="1">
                <a:latin typeface="Calibri" panose="020F0502020204030204" pitchFamily="34" charset="0"/>
                <a:ea typeface="微软雅黑" panose="020B0503020204020204" pitchFamily="34" charset="-122"/>
                <a:cs typeface="Calibri" panose="020F0502020204030204" pitchFamily="34" charset="0"/>
              </a:rPr>
              <a:t>var</a:t>
            </a:r>
            <a:r>
              <a:rPr lang="en-US" altLang="zh-CN" dirty="0">
                <a:latin typeface="Calibri" panose="020F0502020204030204" pitchFamily="34" charset="0"/>
                <a:ea typeface="微软雅黑" panose="020B0503020204020204" pitchFamily="34" charset="-122"/>
                <a:cs typeface="Calibri" panose="020F0502020204030204" pitchFamily="34" charset="0"/>
              </a:rPr>
              <a:t> x = "Java" + "Script"; //x="JavaScript"</a:t>
            </a:r>
          </a:p>
          <a:p>
            <a:pPr lvl="1"/>
            <a:r>
              <a:rPr lang="en-US" altLang="zh-CN" dirty="0" err="1">
                <a:latin typeface="Calibri" panose="020F0502020204030204" pitchFamily="34" charset="0"/>
                <a:ea typeface="微软雅黑" panose="020B0503020204020204" pitchFamily="34" charset="-122"/>
                <a:cs typeface="Calibri" panose="020F0502020204030204" pitchFamily="34" charset="0"/>
              </a:rPr>
              <a:t>var</a:t>
            </a:r>
            <a:r>
              <a:rPr lang="en-US" altLang="zh-CN" dirty="0">
                <a:latin typeface="Calibri" panose="020F0502020204030204" pitchFamily="34" charset="0"/>
                <a:ea typeface="微软雅黑" panose="020B0503020204020204" pitchFamily="34" charset="-122"/>
                <a:cs typeface="Calibri" panose="020F0502020204030204" pitchFamily="34" charset="0"/>
              </a:rPr>
              <a:t> x = "0" + 1;  //x= "01" (1 is transformed to string type)</a:t>
            </a:r>
          </a:p>
        </p:txBody>
      </p:sp>
      <p:sp>
        <p:nvSpPr>
          <p:cNvPr id="2" name="灯片编号占位符 1"/>
          <p:cNvSpPr>
            <a:spLocks noGrp="1"/>
          </p:cNvSpPr>
          <p:nvPr>
            <p:ph type="sldNum" sz="quarter" idx="12"/>
          </p:nvPr>
        </p:nvSpPr>
        <p:spPr/>
        <p:txBody>
          <a:bodyPr/>
          <a:lstStyle/>
          <a:p>
            <a:fld id="{B624FEA1-8D4F-4C27-B315-433CCAC1694E}" type="slidenum">
              <a:rPr lang="en-US" altLang="zh-CN" kern="0" smtClean="0">
                <a:solidFill>
                  <a:srgbClr val="000000"/>
                </a:solidFill>
              </a:rPr>
              <a:pPr/>
              <a:t>91</a:t>
            </a:fld>
            <a:endParaRPr lang="en-US" altLang="zh-CN" kern="0">
              <a:solidFill>
                <a:srgbClr val="000000"/>
              </a:solidFill>
            </a:endParaRPr>
          </a:p>
        </p:txBody>
      </p:sp>
    </p:spTree>
    <p:extLst>
      <p:ext uri="{BB962C8B-B14F-4D97-AF65-F5344CB8AC3E}">
        <p14:creationId xmlns:p14="http://schemas.microsoft.com/office/powerpoint/2010/main" val="2808396258"/>
      </p:ext>
    </p:extLst>
  </p:cSld>
  <p:clrMapOvr>
    <a:masterClrMapping/>
  </p:clrMapOvr>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Additional Material Outline</a:t>
            </a:r>
            <a:endParaRPr lang="en-US" sz="3600" b="1"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Content Placeholder 2">
            <a:extLst>
              <a:ext uri="{FF2B5EF4-FFF2-40B4-BE49-F238E27FC236}">
                <a16:creationId xmlns:a16="http://schemas.microsoft.com/office/drawing/2014/main" id="{FE374A91-5687-4790-A58A-36FC48C127B0}"/>
              </a:ext>
            </a:extLst>
          </p:cNvPr>
          <p:cNvSpPr>
            <a:spLocks noGrp="1"/>
          </p:cNvSpPr>
          <p:nvPr>
            <p:ph idx="1"/>
          </p:nvPr>
        </p:nvSpPr>
        <p:spPr>
          <a:xfrm>
            <a:off x="251521" y="1343845"/>
            <a:ext cx="7643782" cy="4892809"/>
          </a:xfrm>
        </p:spPr>
        <p:txBody>
          <a:bodyPr>
            <a:normAutofit/>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variable &amp; function</a:t>
            </a:r>
          </a:p>
          <a:p>
            <a:r>
              <a:rPr lang="en-US" altLang="zh-CN"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operator &amp; expression</a:t>
            </a:r>
          </a:p>
          <a:p>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JavaScript</a:t>
            </a:r>
            <a:r>
              <a:rPr lang="zh-CN" altLang="en-US" dirty="0">
                <a:solidFill>
                  <a:srgbClr val="FF0000"/>
                </a:solidFill>
                <a:latin typeface="Calibri" panose="020F0502020204030204" pitchFamily="34" charset="0"/>
                <a:ea typeface="微软雅黑" panose="020B0503020204020204" pitchFamily="34" charset="-122"/>
                <a:cs typeface="Calibri" panose="020F0502020204030204" pitchFamily="34" charset="0"/>
              </a:rPr>
              <a:t> </a:t>
            </a:r>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control flow</a:t>
            </a:r>
          </a:p>
          <a:p>
            <a:pPr lvl="1"/>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while loop</a:t>
            </a:r>
          </a:p>
          <a:p>
            <a:pPr lvl="1"/>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if-else statement</a:t>
            </a:r>
          </a:p>
          <a:p>
            <a:pPr lvl="1"/>
            <a:r>
              <a:rPr lang="en-US" altLang="zh-CN" dirty="0">
                <a:solidFill>
                  <a:srgbClr val="FF0000"/>
                </a:solidFill>
                <a:latin typeface="Calibri" panose="020F0502020204030204" pitchFamily="34" charset="0"/>
                <a:ea typeface="微软雅黑" panose="020B0503020204020204" pitchFamily="34" charset="-122"/>
                <a:cs typeface="Calibri" panose="020F0502020204030204" pitchFamily="34" charset="0"/>
              </a:rPr>
              <a:t>switch-case statement</a:t>
            </a:r>
          </a:p>
          <a:p>
            <a:pPr lvl="1"/>
            <a:endParaRPr lang="en-US" altLang="zh-CN" dirty="0">
              <a:latin typeface="Calibri" panose="020F0502020204030204" pitchFamily="34" charset="0"/>
              <a:ea typeface="微软雅黑" panose="020B0503020204020204" pitchFamily="34" charset="-122"/>
              <a:cs typeface="Calibri" panose="020F0502020204030204" pitchFamily="34" charset="0"/>
            </a:endParaRPr>
          </a:p>
        </p:txBody>
      </p:sp>
      <p:sp>
        <p:nvSpPr>
          <p:cNvPr id="4" name="灯片编号占位符 3"/>
          <p:cNvSpPr>
            <a:spLocks noGrp="1"/>
          </p:cNvSpPr>
          <p:nvPr>
            <p:ph type="sldNum" sz="quarter" idx="12"/>
          </p:nvPr>
        </p:nvSpPr>
        <p:spPr/>
        <p:txBody>
          <a:bodyPr/>
          <a:lstStyle/>
          <a:p>
            <a:fld id="{B624FEA1-8D4F-4C27-B315-433CCAC1694E}" type="slidenum">
              <a:rPr lang="en-US" altLang="zh-CN" kern="0" smtClean="0">
                <a:solidFill>
                  <a:srgbClr val="000000"/>
                </a:solidFill>
              </a:rPr>
              <a:pPr/>
              <a:t>92</a:t>
            </a:fld>
            <a:endParaRPr lang="en-US" altLang="zh-CN" kern="0">
              <a:solidFill>
                <a:srgbClr val="000000"/>
              </a:solidFill>
            </a:endParaRPr>
          </a:p>
        </p:txBody>
      </p:sp>
    </p:spTree>
    <p:extLst>
      <p:ext uri="{BB962C8B-B14F-4D97-AF65-F5344CB8AC3E}">
        <p14:creationId xmlns:p14="http://schemas.microsoft.com/office/powerpoint/2010/main" val="748864524"/>
      </p:ext>
    </p:extLst>
  </p:cSld>
  <p:clrMapOvr>
    <a:masterClrMapping/>
  </p:clrMapOvr>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31B5149-13CE-4804-AE85-D7B4870BA809}"/>
              </a:ext>
            </a:extLst>
          </p:cNvPr>
          <p:cNvSpPr>
            <a:spLocks noGrp="1"/>
          </p:cNvSpPr>
          <p:nvPr>
            <p:ph type="title"/>
          </p:nvPr>
        </p:nvSpPr>
        <p:spPr/>
        <p:txBody>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sz="3600" dirty="0">
                <a:latin typeface="Calibri" panose="020F0502020204030204" pitchFamily="34" charset="0"/>
                <a:ea typeface="微软雅黑" panose="020B0503020204020204" pitchFamily="34" charset="-122"/>
                <a:cs typeface="Calibri" panose="020F0502020204030204" pitchFamily="34" charset="0"/>
              </a:rPr>
              <a:t> </a:t>
            </a:r>
            <a:r>
              <a:rPr lang="en-US" altLang="zh-CN" sz="3600" dirty="0">
                <a:latin typeface="Calibri" panose="020F0502020204030204" pitchFamily="34" charset="0"/>
                <a:ea typeface="微软雅黑" panose="020B0503020204020204" pitchFamily="34" charset="-122"/>
                <a:cs typeface="Calibri" panose="020F0502020204030204" pitchFamily="34" charset="0"/>
              </a:rPr>
              <a:t>control flow—while loop</a:t>
            </a:r>
            <a:endParaRPr lang="en-US" sz="3600" dirty="0">
              <a:latin typeface="Calibri" panose="020F0502020204030204" pitchFamily="34" charset="0"/>
              <a:ea typeface="微软雅黑" panose="020B0503020204020204" pitchFamily="34" charset="-122"/>
              <a:cs typeface="Calibri" panose="020F0502020204030204" pitchFamily="34" charset="0"/>
            </a:endParaRPr>
          </a:p>
        </p:txBody>
      </p:sp>
      <p:sp>
        <p:nvSpPr>
          <p:cNvPr id="5" name="内容占位符 2"/>
          <p:cNvSpPr>
            <a:spLocks noGrp="1"/>
          </p:cNvSpPr>
          <p:nvPr>
            <p:ph idx="1"/>
          </p:nvPr>
        </p:nvSpPr>
        <p:spPr>
          <a:xfrm>
            <a:off x="494071" y="1214472"/>
            <a:ext cx="8030497" cy="4960187"/>
          </a:xfrm>
        </p:spPr>
        <p:txBody>
          <a:bodyPr>
            <a:normAutofit/>
          </a:bodyPr>
          <a:lstStyle/>
          <a:p>
            <a:r>
              <a:rPr lang="en-US" altLang="zh-CN" sz="2400" dirty="0">
                <a:latin typeface="Calibri" panose="020F0502020204030204" pitchFamily="34" charset="0"/>
                <a:ea typeface="微软雅黑" panose="020B0503020204020204" pitchFamily="34" charset="-122"/>
                <a:cs typeface="Calibri" panose="020F0502020204030204" pitchFamily="34" charset="0"/>
              </a:rPr>
              <a:t>while loop:  </a:t>
            </a:r>
          </a:p>
          <a:p>
            <a:endParaRPr lang="en-US" altLang="zh-CN" sz="2400" dirty="0">
              <a:latin typeface="Calibri" panose="020F0502020204030204" pitchFamily="34" charset="0"/>
              <a:ea typeface="微软雅黑" panose="020B0503020204020204" pitchFamily="34" charset="-122"/>
              <a:cs typeface="Calibri" panose="020F0502020204030204" pitchFamily="34" charset="0"/>
            </a:endParaRPr>
          </a:p>
          <a:p>
            <a:endParaRPr lang="en-US" altLang="zh-CN" sz="2400" dirty="0">
              <a:latin typeface="Calibri" panose="020F0502020204030204" pitchFamily="34" charset="0"/>
              <a:ea typeface="微软雅黑" panose="020B0503020204020204" pitchFamily="34" charset="-122"/>
              <a:cs typeface="Calibri" panose="020F0502020204030204" pitchFamily="34" charset="0"/>
            </a:endParaRPr>
          </a:p>
          <a:p>
            <a:endParaRPr lang="en-US" altLang="zh-CN" sz="2400" dirty="0">
              <a:latin typeface="Calibri" panose="020F0502020204030204" pitchFamily="34" charset="0"/>
              <a:ea typeface="微软雅黑" panose="020B0503020204020204" pitchFamily="34" charset="-122"/>
              <a:cs typeface="Calibri" panose="020F0502020204030204" pitchFamily="34" charset="0"/>
            </a:endParaRPr>
          </a:p>
          <a:p>
            <a:endParaRPr lang="en-US" altLang="zh-CN" sz="2400" dirty="0">
              <a:latin typeface="Calibri" panose="020F0502020204030204" pitchFamily="34" charset="0"/>
              <a:ea typeface="微软雅黑" panose="020B0503020204020204" pitchFamily="34" charset="-122"/>
              <a:cs typeface="Calibri" panose="020F0502020204030204" pitchFamily="34" charset="0"/>
            </a:endParaRPr>
          </a:p>
          <a:p>
            <a:r>
              <a:rPr lang="en-US" altLang="zh-CN" sz="2400" dirty="0">
                <a:latin typeface="Calibri" panose="020F0502020204030204" pitchFamily="34" charset="0"/>
                <a:ea typeface="微软雅黑" panose="020B0503020204020204" pitchFamily="34" charset="-122"/>
                <a:cs typeface="Calibri" panose="020F0502020204030204" pitchFamily="34" charset="0"/>
              </a:rPr>
              <a:t>In each iteration:   if the expression is true, the loop body is executed, otherwise the loop is terminated.</a:t>
            </a:r>
            <a:endParaRPr lang="zh-CN" altLang="en-US" sz="2400" dirty="0">
              <a:latin typeface="Calibri" panose="020F0502020204030204" pitchFamily="34" charset="0"/>
              <a:ea typeface="微软雅黑" panose="020B0503020204020204" pitchFamily="34" charset="-122"/>
              <a:cs typeface="Calibri" panose="020F0502020204030204" pitchFamily="34" charset="0"/>
            </a:endParaRPr>
          </a:p>
          <a:p>
            <a:endParaRPr lang="en-US" altLang="zh-CN" sz="2400" dirty="0">
              <a:latin typeface="Calibri" panose="020F0502020204030204" pitchFamily="34" charset="0"/>
              <a:ea typeface="微软雅黑" panose="020B0503020204020204" pitchFamily="34" charset="-122"/>
              <a:cs typeface="Calibri" panose="020F0502020204030204" pitchFamily="34" charset="0"/>
            </a:endParaRPr>
          </a:p>
        </p:txBody>
      </p:sp>
      <p:sp>
        <p:nvSpPr>
          <p:cNvPr id="7" name="矩形 6"/>
          <p:cNvSpPr/>
          <p:nvPr/>
        </p:nvSpPr>
        <p:spPr>
          <a:xfrm>
            <a:off x="973638" y="1903207"/>
            <a:ext cx="3535681" cy="1361911"/>
          </a:xfrm>
          <a:prstGeom prst="rect">
            <a:avLst/>
          </a:prstGeom>
          <a:ln>
            <a:solidFill>
              <a:schemeClr val="accent1"/>
            </a:solidFill>
          </a:ln>
        </p:spPr>
        <p:txBody>
          <a:bodyPr wrap="square">
            <a:spAutoFit/>
          </a:bodyPr>
          <a:lstStyle/>
          <a:p>
            <a:pPr marL="342900" indent="-342900">
              <a:lnSpc>
                <a:spcPts val="3300"/>
              </a:lnSpc>
              <a:tabLst>
                <a:tab pos="457200" algn="l"/>
              </a:tabLst>
            </a:pPr>
            <a:r>
              <a:rPr lang="en-US" altLang="zh-CN" sz="2800" b="1" kern="0" dirty="0">
                <a:solidFill>
                  <a:srgbClr val="006699"/>
                </a:solidFill>
                <a:latin typeface="Calibri" panose="020F0502020204030204" pitchFamily="34" charset="0"/>
                <a:ea typeface="宋体" panose="02010600030101010101" pitchFamily="2" charset="-122"/>
                <a:cs typeface="Calibri" panose="020F0502020204030204" pitchFamily="34" charset="0"/>
              </a:rPr>
              <a:t>while</a:t>
            </a:r>
            <a:r>
              <a:rPr lang="en-US" altLang="zh-CN" sz="2800" kern="0" dirty="0">
                <a:solidFill>
                  <a:srgbClr val="000000"/>
                </a:solidFill>
                <a:latin typeface="Calibri" panose="020F0502020204030204" pitchFamily="34" charset="0"/>
                <a:ea typeface="宋体" panose="02010600030101010101" pitchFamily="2" charset="-122"/>
                <a:cs typeface="Calibri" panose="020F0502020204030204" pitchFamily="34" charset="0"/>
              </a:rPr>
              <a:t>(expression){  </a:t>
            </a:r>
            <a:endParaRPr lang="zh-CN" altLang="zh-CN" sz="3600" kern="100" dirty="0">
              <a:latin typeface="Calibri" panose="020F0502020204030204" pitchFamily="34" charset="0"/>
              <a:cs typeface="Calibri" panose="020F0502020204030204" pitchFamily="34" charset="0"/>
            </a:endParaRPr>
          </a:p>
          <a:p>
            <a:pPr marL="342900" indent="-342900">
              <a:lnSpc>
                <a:spcPts val="3300"/>
              </a:lnSpc>
              <a:tabLst>
                <a:tab pos="457200" algn="l"/>
              </a:tabLst>
            </a:pPr>
            <a:r>
              <a:rPr lang="en-US" altLang="zh-CN" sz="2800" kern="0" dirty="0">
                <a:solidFill>
                  <a:srgbClr val="000000"/>
                </a:solidFill>
                <a:latin typeface="Calibri" panose="020F0502020204030204" pitchFamily="34" charset="0"/>
                <a:ea typeface="宋体" panose="02010600030101010101" pitchFamily="2" charset="-122"/>
                <a:cs typeface="Calibri" panose="020F0502020204030204" pitchFamily="34" charset="0"/>
              </a:rPr>
              <a:t>    </a:t>
            </a:r>
            <a:r>
              <a:rPr lang="en-US" altLang="zh-CN" sz="2800" kern="0" dirty="0">
                <a:solidFill>
                  <a:srgbClr val="008200"/>
                </a:solidFill>
                <a:latin typeface="Calibri" panose="020F0502020204030204" pitchFamily="34" charset="0"/>
                <a:ea typeface="宋体" panose="02010600030101010101" pitchFamily="2" charset="-122"/>
                <a:cs typeface="Calibri" panose="020F0502020204030204" pitchFamily="34" charset="0"/>
              </a:rPr>
              <a:t>// some code</a:t>
            </a:r>
            <a:r>
              <a:rPr lang="en-US" altLang="zh-CN" sz="2800" kern="0" dirty="0">
                <a:solidFill>
                  <a:srgbClr val="000000"/>
                </a:solidFill>
                <a:latin typeface="Calibri" panose="020F0502020204030204" pitchFamily="34" charset="0"/>
                <a:ea typeface="宋体" panose="02010600030101010101" pitchFamily="2" charset="-122"/>
                <a:cs typeface="Calibri" panose="020F0502020204030204" pitchFamily="34" charset="0"/>
              </a:rPr>
              <a:t> </a:t>
            </a:r>
            <a:endParaRPr lang="zh-CN" altLang="zh-CN" sz="3600" kern="100" dirty="0">
              <a:latin typeface="Calibri" panose="020F0502020204030204" pitchFamily="34" charset="0"/>
              <a:cs typeface="Calibri" panose="020F0502020204030204" pitchFamily="34" charset="0"/>
            </a:endParaRPr>
          </a:p>
          <a:p>
            <a:pPr marL="342900" indent="-342900">
              <a:lnSpc>
                <a:spcPts val="3300"/>
              </a:lnSpc>
              <a:tabLst>
                <a:tab pos="457200" algn="l"/>
              </a:tabLst>
            </a:pPr>
            <a:r>
              <a:rPr lang="en-US" altLang="zh-CN" sz="2800" kern="0" dirty="0">
                <a:solidFill>
                  <a:srgbClr val="000000"/>
                </a:solidFill>
                <a:latin typeface="Calibri" panose="020F0502020204030204" pitchFamily="34" charset="0"/>
                <a:ea typeface="宋体" panose="02010600030101010101" pitchFamily="2" charset="-122"/>
                <a:cs typeface="Calibri" panose="020F0502020204030204" pitchFamily="34" charset="0"/>
              </a:rPr>
              <a:t>}  </a:t>
            </a:r>
            <a:endParaRPr lang="zh-CN" altLang="zh-CN" sz="3600" kern="100" dirty="0">
              <a:latin typeface="Calibri" panose="020F0502020204030204" pitchFamily="34" charset="0"/>
              <a:cs typeface="Calibri" panose="020F0502020204030204" pitchFamily="34" charset="0"/>
            </a:endParaRPr>
          </a:p>
        </p:txBody>
      </p:sp>
      <p:sp>
        <p:nvSpPr>
          <p:cNvPr id="2" name="灯片编号占位符 1"/>
          <p:cNvSpPr>
            <a:spLocks noGrp="1"/>
          </p:cNvSpPr>
          <p:nvPr>
            <p:ph type="sldNum" sz="quarter" idx="12"/>
          </p:nvPr>
        </p:nvSpPr>
        <p:spPr/>
        <p:txBody>
          <a:bodyPr/>
          <a:lstStyle/>
          <a:p>
            <a:fld id="{B624FEA1-8D4F-4C27-B315-433CCAC1694E}" type="slidenum">
              <a:rPr lang="en-US" altLang="zh-CN" kern="0" smtClean="0">
                <a:solidFill>
                  <a:srgbClr val="000000"/>
                </a:solidFill>
              </a:rPr>
              <a:pPr/>
              <a:t>93</a:t>
            </a:fld>
            <a:endParaRPr lang="en-US" altLang="zh-CN" kern="0">
              <a:solidFill>
                <a:srgbClr val="000000"/>
              </a:solidFill>
            </a:endParaRPr>
          </a:p>
        </p:txBody>
      </p:sp>
    </p:spTree>
    <p:extLst>
      <p:ext uri="{BB962C8B-B14F-4D97-AF65-F5344CB8AC3E}">
        <p14:creationId xmlns:p14="http://schemas.microsoft.com/office/powerpoint/2010/main" val="1848129739"/>
      </p:ext>
    </p:extLst>
  </p:cSld>
  <p:clrMapOvr>
    <a:masterClrMapping/>
  </p:clrMapOvr>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DB492DE-1C97-48B5-9746-35E4F1B02BBD}"/>
              </a:ext>
            </a:extLst>
          </p:cNvPr>
          <p:cNvSpPr>
            <a:spLocks noGrp="1"/>
          </p:cNvSpPr>
          <p:nvPr>
            <p:ph type="title"/>
          </p:nvPr>
        </p:nvSpPr>
        <p:spPr/>
        <p:txBody>
          <a:bodyPr>
            <a:normAutofit/>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sz="3600" dirty="0">
                <a:latin typeface="Calibri" panose="020F0502020204030204" pitchFamily="34" charset="0"/>
                <a:ea typeface="微软雅黑" panose="020B0503020204020204" pitchFamily="34" charset="-122"/>
                <a:cs typeface="Calibri" panose="020F0502020204030204" pitchFamily="34" charset="0"/>
              </a:rPr>
              <a:t> </a:t>
            </a:r>
            <a:r>
              <a:rPr lang="en-US" altLang="zh-CN" sz="3600" dirty="0">
                <a:latin typeface="Calibri" panose="020F0502020204030204" pitchFamily="34" charset="0"/>
                <a:ea typeface="微软雅黑" panose="020B0503020204020204" pitchFamily="34" charset="-122"/>
                <a:cs typeface="Calibri" panose="020F0502020204030204" pitchFamily="34" charset="0"/>
              </a:rPr>
              <a:t>control flow —if-else</a:t>
            </a:r>
            <a:r>
              <a:rPr lang="zh-CN" altLang="en-US" sz="3600" dirty="0">
                <a:latin typeface="Calibri" panose="020F0502020204030204" pitchFamily="34" charset="0"/>
                <a:ea typeface="微软雅黑" panose="020B0503020204020204" pitchFamily="34" charset="-122"/>
                <a:cs typeface="Calibri" panose="020F0502020204030204" pitchFamily="34" charset="0"/>
              </a:rPr>
              <a:t> </a:t>
            </a:r>
            <a:r>
              <a:rPr lang="en-US" altLang="zh-CN" sz="3600" dirty="0">
                <a:latin typeface="Calibri" panose="020F0502020204030204" pitchFamily="34" charset="0"/>
                <a:ea typeface="微软雅黑" panose="020B0503020204020204" pitchFamily="34" charset="-122"/>
                <a:cs typeface="Calibri" panose="020F0502020204030204" pitchFamily="34" charset="0"/>
              </a:rPr>
              <a:t>statement</a:t>
            </a:r>
            <a:endParaRPr lang="zh-CN" altLang="en-US" sz="3600" dirty="0">
              <a:latin typeface="Calibri" panose="020F0502020204030204" pitchFamily="34" charset="0"/>
              <a:ea typeface="微软雅黑" panose="020B0503020204020204" pitchFamily="34" charset="-122"/>
              <a:cs typeface="Calibri" panose="020F0502020204030204" pitchFamily="34" charset="0"/>
            </a:endParaRPr>
          </a:p>
        </p:txBody>
      </p:sp>
      <p:sp>
        <p:nvSpPr>
          <p:cNvPr id="11" name="Content Placeholder 2">
            <a:extLst>
              <a:ext uri="{FF2B5EF4-FFF2-40B4-BE49-F238E27FC236}">
                <a16:creationId xmlns:a16="http://schemas.microsoft.com/office/drawing/2014/main" id="{FE374A91-5687-4790-A58A-36FC48C127B0}"/>
              </a:ext>
            </a:extLst>
          </p:cNvPr>
          <p:cNvSpPr>
            <a:spLocks noGrp="1"/>
          </p:cNvSpPr>
          <p:nvPr>
            <p:ph idx="1"/>
          </p:nvPr>
        </p:nvSpPr>
        <p:spPr>
          <a:xfrm>
            <a:off x="251521" y="1114778"/>
            <a:ext cx="8558182" cy="2106295"/>
          </a:xfrm>
        </p:spPr>
        <p:txBody>
          <a:bodyPr>
            <a:normAutofit/>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if-else</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statement:  </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Similar to Go, but the expression has </a:t>
            </a:r>
            <a:r>
              <a:rPr lang="en-US" altLang="zh-CN" b="1" dirty="0">
                <a:latin typeface="Calibri" panose="020F0502020204030204" pitchFamily="34" charset="0"/>
                <a:ea typeface="微软雅黑" panose="020B0503020204020204" pitchFamily="34" charset="-122"/>
                <a:cs typeface="Calibri" panose="020F0502020204030204" pitchFamily="34" charset="0"/>
              </a:rPr>
              <a:t>curly braces</a:t>
            </a:r>
          </a:p>
          <a:p>
            <a:pPr lvl="1"/>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pPr lvl="1"/>
            <a:endParaRPr lang="en-US" altLang="zh-CN" dirty="0">
              <a:latin typeface="Calibri" panose="020F0502020204030204" pitchFamily="34" charset="0"/>
              <a:ea typeface="微软雅黑" panose="020B0503020204020204" pitchFamily="34" charset="-122"/>
              <a:cs typeface="Calibri" panose="020F0502020204030204" pitchFamily="34" charset="0"/>
            </a:endParaRPr>
          </a:p>
        </p:txBody>
      </p:sp>
      <p:sp>
        <p:nvSpPr>
          <p:cNvPr id="4" name="矩形 3"/>
          <p:cNvSpPr/>
          <p:nvPr/>
        </p:nvSpPr>
        <p:spPr>
          <a:xfrm>
            <a:off x="414754" y="2640420"/>
            <a:ext cx="3819793" cy="3054682"/>
          </a:xfrm>
          <a:prstGeom prst="rect">
            <a:avLst/>
          </a:prstGeom>
          <a:ln>
            <a:solidFill>
              <a:srgbClr val="0070C0"/>
            </a:solidFill>
          </a:ln>
        </p:spPr>
        <p:txBody>
          <a:bodyPr wrap="square">
            <a:spAutoFit/>
          </a:bodyPr>
          <a:lstStyle/>
          <a:p>
            <a:pPr marL="342900" indent="-342900">
              <a:lnSpc>
                <a:spcPts val="3300"/>
              </a:lnSpc>
              <a:tabLst>
                <a:tab pos="457200" algn="l"/>
              </a:tabLst>
            </a:pPr>
            <a:r>
              <a:rPr lang="en-US" altLang="zh-CN" sz="2000" b="1" kern="0" dirty="0">
                <a:solidFill>
                  <a:srgbClr val="006699"/>
                </a:solidFill>
                <a:latin typeface="Consolas" panose="020B0609020204030204" pitchFamily="49" charset="0"/>
                <a:ea typeface="宋体" panose="02010600030101010101" pitchFamily="2" charset="-122"/>
                <a:cs typeface="宋体" panose="02010600030101010101" pitchFamily="2" charset="-122"/>
              </a:rPr>
              <a:t>if</a:t>
            </a:r>
            <a:r>
              <a:rPr lang="en-US" altLang="zh-CN" sz="2000" kern="0" dirty="0">
                <a:solidFill>
                  <a:srgbClr val="FF0000"/>
                </a:solidFill>
                <a:latin typeface="Consolas" panose="020B0609020204030204" pitchFamily="49" charset="0"/>
                <a:ea typeface="宋体" panose="02010600030101010101" pitchFamily="2" charset="-122"/>
                <a:cs typeface="宋体" panose="02010600030101010101" pitchFamily="2" charset="-122"/>
              </a:rPr>
              <a:t>(</a:t>
            </a:r>
            <a:r>
              <a:rPr lang="en-US" altLang="zh-CN" sz="2000" kern="0" dirty="0">
                <a:solidFill>
                  <a:srgbClr val="000000"/>
                </a:solidFill>
                <a:latin typeface="Consolas" panose="020B0609020204030204" pitchFamily="49" charset="0"/>
                <a:ea typeface="宋体" panose="02010600030101010101" pitchFamily="2" charset="-122"/>
                <a:cs typeface="宋体" panose="02010600030101010101" pitchFamily="2" charset="-122"/>
              </a:rPr>
              <a:t>expression 1</a:t>
            </a:r>
            <a:r>
              <a:rPr lang="en-US" altLang="zh-CN" sz="2000" kern="0" dirty="0">
                <a:solidFill>
                  <a:srgbClr val="FF0000"/>
                </a:solidFill>
                <a:latin typeface="Consolas" panose="020B0609020204030204" pitchFamily="49" charset="0"/>
                <a:ea typeface="宋体" panose="02010600030101010101" pitchFamily="2" charset="-122"/>
                <a:cs typeface="宋体" panose="02010600030101010101" pitchFamily="2" charset="-122"/>
              </a:rPr>
              <a:t>)</a:t>
            </a:r>
            <a:r>
              <a:rPr lang="en-US" altLang="zh-CN" sz="2000" kern="0" dirty="0">
                <a:solidFill>
                  <a:srgbClr val="000000"/>
                </a:solidFill>
                <a:latin typeface="Consolas" panose="020B0609020204030204" pitchFamily="49" charset="0"/>
                <a:ea typeface="宋体" panose="02010600030101010101" pitchFamily="2" charset="-122"/>
                <a:cs typeface="宋体" panose="02010600030101010101" pitchFamily="2" charset="-122"/>
              </a:rPr>
              <a:t>{  </a:t>
            </a:r>
            <a:endParaRPr lang="zh-CN" altLang="zh-CN" sz="2800" kern="100" dirty="0">
              <a:latin typeface="等线" panose="02010600030101010101" pitchFamily="2" charset="-122"/>
              <a:cs typeface="Times New Roman" panose="02020603050405020304" pitchFamily="18" charset="0"/>
            </a:endParaRPr>
          </a:p>
          <a:p>
            <a:pPr marL="342900" indent="-342900">
              <a:lnSpc>
                <a:spcPts val="3300"/>
              </a:lnSpc>
              <a:tabLst>
                <a:tab pos="457200" algn="l"/>
              </a:tabLst>
            </a:pPr>
            <a:r>
              <a:rPr lang="en-US" altLang="zh-CN" sz="2000" kern="0" dirty="0">
                <a:solidFill>
                  <a:srgbClr val="000000"/>
                </a:solidFill>
                <a:latin typeface="Consolas" panose="020B0609020204030204" pitchFamily="49" charset="0"/>
                <a:ea typeface="宋体" panose="02010600030101010101" pitchFamily="2" charset="-122"/>
                <a:cs typeface="宋体" panose="02010600030101010101" pitchFamily="2" charset="-122"/>
              </a:rPr>
              <a:t>    </a:t>
            </a:r>
            <a:r>
              <a:rPr lang="en-US" altLang="zh-CN" sz="2000" kern="0" dirty="0">
                <a:solidFill>
                  <a:srgbClr val="008200"/>
                </a:solidFill>
                <a:latin typeface="Consolas" panose="020B0609020204030204" pitchFamily="49" charset="0"/>
                <a:ea typeface="宋体" panose="02010600030101010101" pitchFamily="2" charset="-122"/>
                <a:cs typeface="宋体" panose="02010600030101010101" pitchFamily="2" charset="-122"/>
              </a:rPr>
              <a:t>//some code</a:t>
            </a:r>
            <a:r>
              <a:rPr lang="en-US" altLang="zh-CN" sz="2000" kern="0" dirty="0">
                <a:solidFill>
                  <a:srgbClr val="000000"/>
                </a:solidFill>
                <a:latin typeface="Consolas" panose="020B0609020204030204" pitchFamily="49" charset="0"/>
                <a:ea typeface="宋体" panose="02010600030101010101" pitchFamily="2" charset="-122"/>
                <a:cs typeface="宋体" panose="02010600030101010101" pitchFamily="2" charset="-122"/>
              </a:rPr>
              <a:t>  </a:t>
            </a:r>
            <a:endParaRPr lang="zh-CN" altLang="zh-CN" sz="2800" kern="100" dirty="0">
              <a:latin typeface="等线" panose="02010600030101010101" pitchFamily="2" charset="-122"/>
              <a:cs typeface="Times New Roman" panose="02020603050405020304" pitchFamily="18" charset="0"/>
            </a:endParaRPr>
          </a:p>
          <a:p>
            <a:pPr marL="342900" indent="-342900">
              <a:lnSpc>
                <a:spcPts val="3300"/>
              </a:lnSpc>
              <a:tabLst>
                <a:tab pos="457200" algn="l"/>
              </a:tabLst>
            </a:pPr>
            <a:r>
              <a:rPr lang="en-US" altLang="zh-CN" sz="2000" kern="0" dirty="0">
                <a:solidFill>
                  <a:srgbClr val="000000"/>
                </a:solidFill>
                <a:latin typeface="Consolas" panose="020B0609020204030204" pitchFamily="49" charset="0"/>
                <a:ea typeface="宋体" panose="02010600030101010101" pitchFamily="2" charset="-122"/>
                <a:cs typeface="宋体" panose="02010600030101010101" pitchFamily="2" charset="-122"/>
              </a:rPr>
              <a:t>}</a:t>
            </a:r>
            <a:r>
              <a:rPr lang="en-US" altLang="zh-CN" sz="2000" b="1" kern="0" dirty="0">
                <a:solidFill>
                  <a:srgbClr val="006699"/>
                </a:solidFill>
                <a:latin typeface="Consolas" panose="020B0609020204030204" pitchFamily="49" charset="0"/>
                <a:ea typeface="宋体" panose="02010600030101010101" pitchFamily="2" charset="-122"/>
                <a:cs typeface="宋体" panose="02010600030101010101" pitchFamily="2" charset="-122"/>
              </a:rPr>
              <a:t>else if</a:t>
            </a:r>
            <a:r>
              <a:rPr lang="en-US" altLang="zh-CN" sz="2000" kern="0" dirty="0">
                <a:solidFill>
                  <a:srgbClr val="000000"/>
                </a:solidFill>
                <a:latin typeface="Consolas" panose="020B0609020204030204" pitchFamily="49" charset="0"/>
                <a:ea typeface="宋体" panose="02010600030101010101" pitchFamily="2" charset="-122"/>
                <a:cs typeface="宋体" panose="02010600030101010101" pitchFamily="2" charset="-122"/>
              </a:rPr>
              <a:t> </a:t>
            </a:r>
            <a:r>
              <a:rPr lang="en-US" altLang="zh-CN" sz="2000" kern="0" dirty="0">
                <a:solidFill>
                  <a:srgbClr val="FF0000"/>
                </a:solidFill>
                <a:latin typeface="Consolas" panose="020B0609020204030204" pitchFamily="49" charset="0"/>
                <a:ea typeface="宋体" panose="02010600030101010101" pitchFamily="2" charset="-122"/>
                <a:cs typeface="宋体" panose="02010600030101010101" pitchFamily="2" charset="-122"/>
              </a:rPr>
              <a:t>(</a:t>
            </a:r>
            <a:r>
              <a:rPr lang="en-US" altLang="zh-CN" sz="2000" kern="0" dirty="0">
                <a:solidFill>
                  <a:srgbClr val="000000"/>
                </a:solidFill>
                <a:latin typeface="Consolas" panose="020B0609020204030204" pitchFamily="49" charset="0"/>
                <a:ea typeface="宋体" panose="02010600030101010101" pitchFamily="2" charset="-122"/>
                <a:cs typeface="宋体" panose="02010600030101010101" pitchFamily="2" charset="-122"/>
              </a:rPr>
              <a:t>expression 2</a:t>
            </a:r>
            <a:r>
              <a:rPr lang="en-US" altLang="zh-CN" sz="2000" kern="0" dirty="0">
                <a:solidFill>
                  <a:srgbClr val="FF0000"/>
                </a:solidFill>
                <a:latin typeface="Consolas" panose="020B0609020204030204" pitchFamily="49" charset="0"/>
                <a:ea typeface="宋体" panose="02010600030101010101" pitchFamily="2" charset="-122"/>
                <a:cs typeface="宋体" panose="02010600030101010101" pitchFamily="2" charset="-122"/>
              </a:rPr>
              <a:t>)</a:t>
            </a:r>
            <a:r>
              <a:rPr lang="en-US" altLang="zh-CN" sz="2000" kern="0" dirty="0">
                <a:solidFill>
                  <a:srgbClr val="000000"/>
                </a:solidFill>
                <a:latin typeface="Consolas" panose="020B0609020204030204" pitchFamily="49" charset="0"/>
                <a:ea typeface="宋体" panose="02010600030101010101" pitchFamily="2" charset="-122"/>
                <a:cs typeface="宋体" panose="02010600030101010101" pitchFamily="2" charset="-122"/>
              </a:rPr>
              <a:t>{  </a:t>
            </a:r>
            <a:endParaRPr lang="zh-CN" altLang="zh-CN" sz="2800" kern="100" dirty="0">
              <a:latin typeface="等线" panose="02010600030101010101" pitchFamily="2" charset="-122"/>
              <a:cs typeface="Times New Roman" panose="02020603050405020304" pitchFamily="18" charset="0"/>
            </a:endParaRPr>
          </a:p>
          <a:p>
            <a:pPr marL="342900" indent="-342900">
              <a:lnSpc>
                <a:spcPts val="3300"/>
              </a:lnSpc>
              <a:tabLst>
                <a:tab pos="457200" algn="l"/>
              </a:tabLst>
            </a:pPr>
            <a:r>
              <a:rPr lang="en-US" altLang="zh-CN" sz="2000" kern="0" dirty="0">
                <a:solidFill>
                  <a:srgbClr val="000000"/>
                </a:solidFill>
                <a:latin typeface="Consolas" panose="020B0609020204030204" pitchFamily="49" charset="0"/>
                <a:ea typeface="宋体" panose="02010600030101010101" pitchFamily="2" charset="-122"/>
                <a:cs typeface="宋体" panose="02010600030101010101" pitchFamily="2" charset="-122"/>
              </a:rPr>
              <a:t>    </a:t>
            </a:r>
            <a:r>
              <a:rPr lang="en-US" altLang="zh-CN" sz="2000" kern="0" dirty="0">
                <a:solidFill>
                  <a:srgbClr val="008200"/>
                </a:solidFill>
                <a:latin typeface="Consolas" panose="020B0609020204030204" pitchFamily="49" charset="0"/>
                <a:ea typeface="宋体" panose="02010600030101010101" pitchFamily="2" charset="-122"/>
                <a:cs typeface="宋体" panose="02010600030101010101" pitchFamily="2" charset="-122"/>
              </a:rPr>
              <a:t>//some code</a:t>
            </a:r>
            <a:r>
              <a:rPr lang="en-US" altLang="zh-CN" sz="2000" kern="0" dirty="0">
                <a:solidFill>
                  <a:srgbClr val="000000"/>
                </a:solidFill>
                <a:latin typeface="Consolas" panose="020B0609020204030204" pitchFamily="49" charset="0"/>
                <a:ea typeface="宋体" panose="02010600030101010101" pitchFamily="2" charset="-122"/>
                <a:cs typeface="宋体" panose="02010600030101010101" pitchFamily="2" charset="-122"/>
              </a:rPr>
              <a:t>    </a:t>
            </a:r>
            <a:endParaRPr lang="zh-CN" altLang="zh-CN" sz="2800" kern="100" dirty="0">
              <a:latin typeface="等线" panose="02010600030101010101" pitchFamily="2" charset="-122"/>
              <a:cs typeface="Times New Roman" panose="02020603050405020304" pitchFamily="18" charset="0"/>
            </a:endParaRPr>
          </a:p>
          <a:p>
            <a:pPr marL="342900" indent="-342900">
              <a:lnSpc>
                <a:spcPts val="3300"/>
              </a:lnSpc>
              <a:tabLst>
                <a:tab pos="457200" algn="l"/>
              </a:tabLst>
            </a:pPr>
            <a:r>
              <a:rPr lang="en-US" altLang="zh-CN" sz="2000" kern="0" dirty="0">
                <a:solidFill>
                  <a:srgbClr val="000000"/>
                </a:solidFill>
                <a:latin typeface="Consolas" panose="020B0609020204030204" pitchFamily="49" charset="0"/>
                <a:ea typeface="宋体" panose="02010600030101010101" pitchFamily="2" charset="-122"/>
                <a:cs typeface="宋体" panose="02010600030101010101" pitchFamily="2" charset="-122"/>
              </a:rPr>
              <a:t>}</a:t>
            </a:r>
            <a:r>
              <a:rPr lang="en-US" altLang="zh-CN" sz="2000" b="1" kern="0" dirty="0">
                <a:solidFill>
                  <a:srgbClr val="006699"/>
                </a:solidFill>
                <a:latin typeface="Consolas" panose="020B0609020204030204" pitchFamily="49" charset="0"/>
                <a:ea typeface="宋体" panose="02010600030101010101" pitchFamily="2" charset="-122"/>
                <a:cs typeface="宋体" panose="02010600030101010101" pitchFamily="2" charset="-122"/>
              </a:rPr>
              <a:t>else</a:t>
            </a:r>
            <a:r>
              <a:rPr lang="en-US" altLang="zh-CN" sz="2000" kern="0" dirty="0">
                <a:solidFill>
                  <a:srgbClr val="000000"/>
                </a:solidFill>
                <a:latin typeface="Consolas" panose="020B0609020204030204" pitchFamily="49" charset="0"/>
                <a:ea typeface="宋体" panose="02010600030101010101" pitchFamily="2" charset="-122"/>
                <a:cs typeface="宋体" panose="02010600030101010101" pitchFamily="2" charset="-122"/>
              </a:rPr>
              <a:t>{  </a:t>
            </a:r>
            <a:endParaRPr lang="zh-CN" altLang="zh-CN" sz="2800" kern="100" dirty="0">
              <a:latin typeface="等线" panose="02010600030101010101" pitchFamily="2" charset="-122"/>
              <a:cs typeface="Times New Roman" panose="02020603050405020304" pitchFamily="18" charset="0"/>
            </a:endParaRPr>
          </a:p>
          <a:p>
            <a:pPr marL="342900" indent="-342900">
              <a:lnSpc>
                <a:spcPts val="3300"/>
              </a:lnSpc>
              <a:tabLst>
                <a:tab pos="457200" algn="l"/>
              </a:tabLst>
            </a:pPr>
            <a:r>
              <a:rPr lang="en-US" altLang="zh-CN" sz="2000" kern="0" dirty="0">
                <a:solidFill>
                  <a:srgbClr val="000000"/>
                </a:solidFill>
                <a:latin typeface="Consolas" panose="020B0609020204030204" pitchFamily="49" charset="0"/>
                <a:ea typeface="宋体" panose="02010600030101010101" pitchFamily="2" charset="-122"/>
                <a:cs typeface="宋体" panose="02010600030101010101" pitchFamily="2" charset="-122"/>
              </a:rPr>
              <a:t>    </a:t>
            </a:r>
            <a:r>
              <a:rPr lang="en-US" altLang="zh-CN" sz="2000" kern="0" dirty="0">
                <a:solidFill>
                  <a:srgbClr val="008200"/>
                </a:solidFill>
                <a:latin typeface="Consolas" panose="020B0609020204030204" pitchFamily="49" charset="0"/>
                <a:ea typeface="宋体" panose="02010600030101010101" pitchFamily="2" charset="-122"/>
                <a:cs typeface="宋体" panose="02010600030101010101" pitchFamily="2" charset="-122"/>
              </a:rPr>
              <a:t>//some code</a:t>
            </a:r>
            <a:r>
              <a:rPr lang="en-US" altLang="zh-CN" sz="2000" kern="0" dirty="0">
                <a:solidFill>
                  <a:srgbClr val="000000"/>
                </a:solidFill>
                <a:latin typeface="Consolas" panose="020B0609020204030204" pitchFamily="49" charset="0"/>
                <a:ea typeface="宋体" panose="02010600030101010101" pitchFamily="2" charset="-122"/>
                <a:cs typeface="宋体" panose="02010600030101010101" pitchFamily="2" charset="-122"/>
              </a:rPr>
              <a:t>  </a:t>
            </a:r>
            <a:endParaRPr lang="zh-CN" altLang="zh-CN" sz="2800" kern="100" dirty="0">
              <a:latin typeface="等线" panose="02010600030101010101" pitchFamily="2" charset="-122"/>
              <a:cs typeface="Times New Roman" panose="02020603050405020304" pitchFamily="18" charset="0"/>
            </a:endParaRPr>
          </a:p>
          <a:p>
            <a:pPr marL="342900" indent="-342900">
              <a:lnSpc>
                <a:spcPts val="3300"/>
              </a:lnSpc>
              <a:tabLst>
                <a:tab pos="457200" algn="l"/>
              </a:tabLst>
            </a:pPr>
            <a:r>
              <a:rPr lang="en-US" altLang="zh-CN" sz="2000" kern="0" dirty="0">
                <a:solidFill>
                  <a:srgbClr val="000000"/>
                </a:solidFill>
                <a:latin typeface="Consolas" panose="020B0609020204030204" pitchFamily="49" charset="0"/>
                <a:ea typeface="宋体" panose="02010600030101010101" pitchFamily="2" charset="-122"/>
                <a:cs typeface="宋体" panose="02010600030101010101" pitchFamily="2" charset="-122"/>
              </a:rPr>
              <a:t>}  </a:t>
            </a:r>
            <a:endParaRPr lang="zh-CN" altLang="zh-CN" sz="2800" kern="100" dirty="0">
              <a:latin typeface="等线" panose="02010600030101010101" pitchFamily="2" charset="-122"/>
              <a:cs typeface="Times New Roman" panose="02020603050405020304" pitchFamily="18" charset="0"/>
            </a:endParaRPr>
          </a:p>
        </p:txBody>
      </p:sp>
      <p:sp>
        <p:nvSpPr>
          <p:cNvPr id="7" name="对话气泡: 椭圆形 11">
            <a:extLst>
              <a:ext uri="{FF2B5EF4-FFF2-40B4-BE49-F238E27FC236}">
                <a16:creationId xmlns:a16="http://schemas.microsoft.com/office/drawing/2014/main" id="{1807B476-10D6-4BAE-8478-AA4606B9DD18}"/>
              </a:ext>
            </a:extLst>
          </p:cNvPr>
          <p:cNvSpPr/>
          <p:nvPr/>
        </p:nvSpPr>
        <p:spPr>
          <a:xfrm>
            <a:off x="5256128" y="2785571"/>
            <a:ext cx="2771134" cy="1175712"/>
          </a:xfrm>
          <a:prstGeom prst="wedgeEllipseCallout">
            <a:avLst>
              <a:gd name="adj1" fmla="val -103327"/>
              <a:gd name="adj2" fmla="val 570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latin typeface="Calibri" panose="020F0502020204030204" pitchFamily="34" charset="0"/>
                <a:ea typeface="黑体" panose="02010609060101010101" pitchFamily="49" charset="-122"/>
                <a:cs typeface="Calibri" panose="020F0502020204030204" pitchFamily="34" charset="0"/>
              </a:rPr>
              <a:t>The whole statement can has zero or more else-branches</a:t>
            </a:r>
            <a:endParaRPr lang="zh-CN" altLang="en-US" dirty="0">
              <a:solidFill>
                <a:schemeClr val="tx1"/>
              </a:solidFill>
              <a:latin typeface="Calibri" panose="020F0502020204030204" pitchFamily="34" charset="0"/>
              <a:ea typeface="黑体" panose="02010609060101010101" pitchFamily="49" charset="-122"/>
              <a:cs typeface="Calibri" panose="020F0502020204030204" pitchFamily="34" charset="0"/>
            </a:endParaRPr>
          </a:p>
        </p:txBody>
      </p:sp>
      <p:sp>
        <p:nvSpPr>
          <p:cNvPr id="3" name="灯片编号占位符 2"/>
          <p:cNvSpPr>
            <a:spLocks noGrp="1"/>
          </p:cNvSpPr>
          <p:nvPr>
            <p:ph type="sldNum" sz="quarter" idx="12"/>
          </p:nvPr>
        </p:nvSpPr>
        <p:spPr/>
        <p:txBody>
          <a:bodyPr/>
          <a:lstStyle/>
          <a:p>
            <a:fld id="{B624FEA1-8D4F-4C27-B315-433CCAC1694E}" type="slidenum">
              <a:rPr lang="en-US" altLang="zh-CN" kern="0" smtClean="0">
                <a:solidFill>
                  <a:srgbClr val="000000"/>
                </a:solidFill>
              </a:rPr>
              <a:pPr/>
              <a:t>94</a:t>
            </a:fld>
            <a:endParaRPr lang="en-US" altLang="zh-CN" kern="0">
              <a:solidFill>
                <a:srgbClr val="000000"/>
              </a:solidFill>
            </a:endParaRPr>
          </a:p>
        </p:txBody>
      </p:sp>
    </p:spTree>
    <p:extLst>
      <p:ext uri="{BB962C8B-B14F-4D97-AF65-F5344CB8AC3E}">
        <p14:creationId xmlns:p14="http://schemas.microsoft.com/office/powerpoint/2010/main" val="2372776677"/>
      </p:ext>
    </p:extLst>
  </p:cSld>
  <p:clrMapOvr>
    <a:masterClrMapping/>
  </p:clrMapOvr>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DB492DE-1C97-48B5-9746-35E4F1B02BBD}"/>
              </a:ext>
            </a:extLst>
          </p:cNvPr>
          <p:cNvSpPr>
            <a:spLocks noGrp="1"/>
          </p:cNvSpPr>
          <p:nvPr>
            <p:ph type="title"/>
          </p:nvPr>
        </p:nvSpPr>
        <p:spPr>
          <a:xfrm>
            <a:off x="278124" y="0"/>
            <a:ext cx="8577848" cy="1135732"/>
          </a:xfrm>
        </p:spPr>
        <p:txBody>
          <a:bodyPr>
            <a:noAutofit/>
          </a:bodyPr>
          <a:lstStyle/>
          <a:p>
            <a:r>
              <a:rPr lang="en-US" altLang="zh-CN" sz="3600" dirty="0">
                <a:latin typeface="Calibri" panose="020F0502020204030204" pitchFamily="34" charset="0"/>
                <a:ea typeface="微软雅黑" panose="020B0503020204020204" pitchFamily="34" charset="-122"/>
                <a:cs typeface="Calibri" panose="020F0502020204030204" pitchFamily="34" charset="0"/>
              </a:rPr>
              <a:t>JavaScript</a:t>
            </a:r>
            <a:r>
              <a:rPr lang="zh-CN" altLang="en-US" sz="3600" dirty="0">
                <a:latin typeface="Calibri" panose="020F0502020204030204" pitchFamily="34" charset="0"/>
                <a:ea typeface="微软雅黑" panose="020B0503020204020204" pitchFamily="34" charset="-122"/>
                <a:cs typeface="Calibri" panose="020F0502020204030204" pitchFamily="34" charset="0"/>
              </a:rPr>
              <a:t> </a:t>
            </a:r>
            <a:r>
              <a:rPr lang="en-US" altLang="zh-CN" sz="3600" dirty="0">
                <a:latin typeface="Calibri" panose="020F0502020204030204" pitchFamily="34" charset="0"/>
                <a:ea typeface="微软雅黑" panose="020B0503020204020204" pitchFamily="34" charset="-122"/>
                <a:cs typeface="Calibri" panose="020F0502020204030204" pitchFamily="34" charset="0"/>
              </a:rPr>
              <a:t>control flow—switch-case</a:t>
            </a:r>
            <a:r>
              <a:rPr lang="zh-CN" altLang="en-US" sz="3600" dirty="0">
                <a:latin typeface="Calibri" panose="020F0502020204030204" pitchFamily="34" charset="0"/>
                <a:ea typeface="微软雅黑" panose="020B0503020204020204" pitchFamily="34" charset="-122"/>
                <a:cs typeface="Calibri" panose="020F0502020204030204" pitchFamily="34" charset="0"/>
              </a:rPr>
              <a:t> </a:t>
            </a:r>
            <a:r>
              <a:rPr lang="en-US" altLang="zh-CN" sz="3600" dirty="0">
                <a:latin typeface="Calibri" panose="020F0502020204030204" pitchFamily="34" charset="0"/>
                <a:ea typeface="微软雅黑" panose="020B0503020204020204" pitchFamily="34" charset="-122"/>
                <a:cs typeface="Calibri" panose="020F0502020204030204" pitchFamily="34" charset="0"/>
              </a:rPr>
              <a:t>statement</a:t>
            </a:r>
            <a:endParaRPr lang="zh-CN" altLang="en-US" sz="3600" dirty="0">
              <a:latin typeface="Calibri" panose="020F0502020204030204" pitchFamily="34" charset="0"/>
              <a:ea typeface="微软雅黑" panose="020B0503020204020204" pitchFamily="34" charset="-122"/>
              <a:cs typeface="Calibri" panose="020F0502020204030204" pitchFamily="34" charset="0"/>
            </a:endParaRPr>
          </a:p>
        </p:txBody>
      </p:sp>
      <p:sp>
        <p:nvSpPr>
          <p:cNvPr id="3" name="矩形 2"/>
          <p:cNvSpPr/>
          <p:nvPr/>
        </p:nvSpPr>
        <p:spPr>
          <a:xfrm>
            <a:off x="84803" y="2734575"/>
            <a:ext cx="8964489" cy="2831544"/>
          </a:xfrm>
          <a:prstGeom prst="rect">
            <a:avLst/>
          </a:prstGeom>
          <a:ln>
            <a:solidFill>
              <a:schemeClr val="accent1"/>
            </a:solidFill>
          </a:ln>
        </p:spPr>
        <p:txBody>
          <a:bodyPr wrap="square">
            <a:spAutoFit/>
          </a:bodyPr>
          <a:lstStyle/>
          <a:p>
            <a:pPr marL="342900" indent="-342900">
              <a:tabLst>
                <a:tab pos="457200" algn="l"/>
              </a:tabLst>
            </a:pPr>
            <a:r>
              <a:rPr lang="en-US" altLang="zh-CN" b="1" kern="0" dirty="0">
                <a:solidFill>
                  <a:srgbClr val="006699"/>
                </a:solidFill>
                <a:latin typeface="Calibri" panose="020F0502020204030204" pitchFamily="34" charset="0"/>
                <a:ea typeface="宋体" panose="02010600030101010101" pitchFamily="2" charset="-122"/>
                <a:cs typeface="Calibri" panose="020F0502020204030204" pitchFamily="34" charset="0"/>
              </a:rPr>
              <a:t>switch</a:t>
            </a:r>
            <a:r>
              <a:rPr lang="en-US" altLang="zh-CN" kern="0" dirty="0">
                <a:solidFill>
                  <a:srgbClr val="000000"/>
                </a:solidFill>
                <a:latin typeface="Calibri" panose="020F0502020204030204" pitchFamily="34" charset="0"/>
                <a:ea typeface="宋体" panose="02010600030101010101" pitchFamily="2" charset="-122"/>
                <a:cs typeface="Calibri" panose="020F0502020204030204" pitchFamily="34" charset="0"/>
              </a:rPr>
              <a:t>(expression){  </a:t>
            </a:r>
            <a:endParaRPr lang="zh-CN" altLang="zh-CN" sz="2400" kern="100" dirty="0">
              <a:latin typeface="Calibri" panose="020F0502020204030204" pitchFamily="34" charset="0"/>
              <a:cs typeface="Calibri" panose="020F0502020204030204" pitchFamily="34" charset="0"/>
            </a:endParaRPr>
          </a:p>
          <a:p>
            <a:pPr marL="342900" indent="-342900">
              <a:tabLst>
                <a:tab pos="457200" algn="l"/>
              </a:tabLst>
            </a:pPr>
            <a:r>
              <a:rPr lang="en-US" altLang="zh-CN" kern="0" dirty="0">
                <a:solidFill>
                  <a:srgbClr val="000000"/>
                </a:solidFill>
                <a:latin typeface="Calibri" panose="020F0502020204030204" pitchFamily="34" charset="0"/>
                <a:ea typeface="宋体" panose="02010600030101010101" pitchFamily="2" charset="-122"/>
                <a:cs typeface="Calibri" panose="020F0502020204030204" pitchFamily="34" charset="0"/>
              </a:rPr>
              <a:t>    </a:t>
            </a:r>
            <a:r>
              <a:rPr lang="en-US" altLang="zh-CN" b="1" kern="0" dirty="0">
                <a:solidFill>
                  <a:srgbClr val="006699"/>
                </a:solidFill>
                <a:latin typeface="Calibri" panose="020F0502020204030204" pitchFamily="34" charset="0"/>
                <a:ea typeface="宋体" panose="02010600030101010101" pitchFamily="2" charset="-122"/>
                <a:cs typeface="Calibri" panose="020F0502020204030204" pitchFamily="34" charset="0"/>
              </a:rPr>
              <a:t>case</a:t>
            </a:r>
            <a:r>
              <a:rPr lang="en-US" altLang="zh-CN" kern="0" dirty="0">
                <a:solidFill>
                  <a:srgbClr val="000000"/>
                </a:solidFill>
                <a:latin typeface="Calibri" panose="020F0502020204030204" pitchFamily="34" charset="0"/>
                <a:ea typeface="宋体" panose="02010600030101010101" pitchFamily="2" charset="-122"/>
                <a:cs typeface="Calibri" panose="020F0502020204030204" pitchFamily="34" charset="0"/>
              </a:rPr>
              <a:t> value1:   </a:t>
            </a:r>
            <a:r>
              <a:rPr lang="en-US" altLang="zh-CN" kern="0" dirty="0">
                <a:solidFill>
                  <a:srgbClr val="008200"/>
                </a:solidFill>
                <a:latin typeface="Calibri" panose="020F0502020204030204" pitchFamily="34" charset="0"/>
                <a:ea typeface="宋体" panose="02010600030101010101" pitchFamily="2" charset="-122"/>
                <a:cs typeface="Calibri" panose="020F0502020204030204" pitchFamily="34" charset="0"/>
              </a:rPr>
              <a:t>// some code, executed when expression equals value1</a:t>
            </a:r>
            <a:r>
              <a:rPr lang="en-US" altLang="zh-CN" kern="0" dirty="0">
                <a:solidFill>
                  <a:srgbClr val="000000"/>
                </a:solidFill>
                <a:latin typeface="Calibri" panose="020F0502020204030204" pitchFamily="34" charset="0"/>
                <a:ea typeface="宋体" panose="02010600030101010101" pitchFamily="2" charset="-122"/>
                <a:cs typeface="Calibri" panose="020F0502020204030204" pitchFamily="34" charset="0"/>
              </a:rPr>
              <a:t>  </a:t>
            </a:r>
            <a:endParaRPr lang="zh-CN" altLang="zh-CN" sz="2400" kern="100" dirty="0">
              <a:latin typeface="Calibri" panose="020F0502020204030204" pitchFamily="34" charset="0"/>
              <a:cs typeface="Calibri" panose="020F0502020204030204" pitchFamily="34" charset="0"/>
            </a:endParaRPr>
          </a:p>
          <a:p>
            <a:pPr marL="342900" indent="-342900">
              <a:tabLst>
                <a:tab pos="457200" algn="l"/>
              </a:tabLst>
            </a:pPr>
            <a:r>
              <a:rPr lang="en-US" altLang="zh-CN" kern="0" dirty="0">
                <a:solidFill>
                  <a:srgbClr val="000000"/>
                </a:solidFill>
                <a:latin typeface="Calibri" panose="020F0502020204030204" pitchFamily="34" charset="0"/>
                <a:ea typeface="宋体" panose="02010600030101010101" pitchFamily="2" charset="-122"/>
                <a:cs typeface="Calibri" panose="020F0502020204030204" pitchFamily="34" charset="0"/>
              </a:rPr>
              <a:t>    </a:t>
            </a:r>
            <a:r>
              <a:rPr lang="en-US" altLang="zh-CN" b="1" kern="0" dirty="0">
                <a:solidFill>
                  <a:srgbClr val="006699"/>
                </a:solidFill>
                <a:latin typeface="Calibri" panose="020F0502020204030204" pitchFamily="34" charset="0"/>
                <a:ea typeface="宋体" panose="02010600030101010101" pitchFamily="2" charset="-122"/>
                <a:cs typeface="Calibri" panose="020F0502020204030204" pitchFamily="34" charset="0"/>
              </a:rPr>
              <a:t>break</a:t>
            </a:r>
            <a:r>
              <a:rPr lang="en-US" altLang="zh-CN" kern="0" dirty="0">
                <a:solidFill>
                  <a:srgbClr val="000000"/>
                </a:solidFill>
                <a:latin typeface="Calibri" panose="020F0502020204030204" pitchFamily="34" charset="0"/>
                <a:ea typeface="宋体" panose="02010600030101010101" pitchFamily="2" charset="-122"/>
                <a:cs typeface="Calibri" panose="020F0502020204030204" pitchFamily="34" charset="0"/>
              </a:rPr>
              <a:t>;        </a:t>
            </a:r>
            <a:r>
              <a:rPr lang="en-US" altLang="zh-CN" sz="1600" kern="0" dirty="0">
                <a:solidFill>
                  <a:srgbClr val="FF0000"/>
                </a:solidFill>
                <a:latin typeface="Calibri" panose="020F0502020204030204" pitchFamily="34" charset="0"/>
                <a:ea typeface="宋体" panose="02010600030101010101" pitchFamily="2" charset="-122"/>
                <a:cs typeface="Calibri" panose="020F0502020204030204" pitchFamily="34" charset="0"/>
              </a:rPr>
              <a:t>// Do not forget break, otherwise all statements following the matched case will execute       </a:t>
            </a:r>
          </a:p>
          <a:p>
            <a:pPr marL="342900" indent="-342900">
              <a:tabLst>
                <a:tab pos="457200" algn="l"/>
              </a:tabLst>
            </a:pPr>
            <a:r>
              <a:rPr lang="en-US" altLang="zh-CN" sz="1600" kern="0" dirty="0">
                <a:solidFill>
                  <a:srgbClr val="FF0000"/>
                </a:solidFill>
                <a:latin typeface="Calibri" panose="020F0502020204030204" pitchFamily="34" charset="0"/>
                <a:ea typeface="宋体" panose="02010600030101010101" pitchFamily="2" charset="-122"/>
                <a:cs typeface="Calibri" panose="020F0502020204030204" pitchFamily="34" charset="0"/>
              </a:rPr>
              <a:t>			        // unconditionally until another break is encountered or the end of the switch-case </a:t>
            </a:r>
          </a:p>
          <a:p>
            <a:pPr marL="342900" indent="-342900">
              <a:tabLst>
                <a:tab pos="457200" algn="l"/>
              </a:tabLst>
            </a:pPr>
            <a:r>
              <a:rPr lang="en-US" altLang="zh-CN" sz="1600" kern="0" dirty="0">
                <a:solidFill>
                  <a:srgbClr val="FF0000"/>
                </a:solidFill>
                <a:latin typeface="Calibri" panose="020F0502020204030204" pitchFamily="34" charset="0"/>
                <a:ea typeface="宋体" panose="02010600030101010101" pitchFamily="2" charset="-122"/>
                <a:cs typeface="Calibri" panose="020F0502020204030204" pitchFamily="34" charset="0"/>
              </a:rPr>
              <a:t>			        // statement is reached</a:t>
            </a:r>
          </a:p>
          <a:p>
            <a:pPr marL="342900" indent="-342900">
              <a:tabLst>
                <a:tab pos="457200" algn="l"/>
              </a:tabLst>
            </a:pPr>
            <a:r>
              <a:rPr lang="en-US" altLang="zh-CN" kern="0" dirty="0">
                <a:solidFill>
                  <a:srgbClr val="000000"/>
                </a:solidFill>
                <a:latin typeface="Calibri" panose="020F0502020204030204" pitchFamily="34" charset="0"/>
                <a:ea typeface="宋体" panose="02010600030101010101" pitchFamily="2" charset="-122"/>
                <a:cs typeface="Calibri" panose="020F0502020204030204" pitchFamily="34" charset="0"/>
              </a:rPr>
              <a:t>    </a:t>
            </a:r>
            <a:r>
              <a:rPr lang="en-US" altLang="zh-CN" b="1" kern="0" dirty="0">
                <a:solidFill>
                  <a:srgbClr val="006699"/>
                </a:solidFill>
                <a:latin typeface="Calibri" panose="020F0502020204030204" pitchFamily="34" charset="0"/>
                <a:ea typeface="宋体" panose="02010600030101010101" pitchFamily="2" charset="-122"/>
                <a:cs typeface="Calibri" panose="020F0502020204030204" pitchFamily="34" charset="0"/>
              </a:rPr>
              <a:t>case</a:t>
            </a:r>
            <a:r>
              <a:rPr lang="en-US" altLang="zh-CN" kern="0" dirty="0">
                <a:solidFill>
                  <a:srgbClr val="000000"/>
                </a:solidFill>
                <a:latin typeface="Calibri" panose="020F0502020204030204" pitchFamily="34" charset="0"/>
                <a:ea typeface="宋体" panose="02010600030101010101" pitchFamily="2" charset="-122"/>
                <a:cs typeface="Calibri" panose="020F0502020204030204" pitchFamily="34" charset="0"/>
              </a:rPr>
              <a:t> value2:   </a:t>
            </a:r>
            <a:r>
              <a:rPr lang="en-US" altLang="zh-CN" kern="0" dirty="0">
                <a:solidFill>
                  <a:srgbClr val="008200"/>
                </a:solidFill>
                <a:latin typeface="Calibri" panose="020F0502020204030204" pitchFamily="34" charset="0"/>
                <a:ea typeface="宋体" panose="02010600030101010101" pitchFamily="2" charset="-122"/>
                <a:cs typeface="Calibri" panose="020F0502020204030204" pitchFamily="34" charset="0"/>
              </a:rPr>
              <a:t>// some code, executed when expression equals value2 but not value1</a:t>
            </a:r>
            <a:endParaRPr lang="zh-CN" altLang="zh-CN" kern="0" dirty="0">
              <a:solidFill>
                <a:srgbClr val="008200"/>
              </a:solidFill>
              <a:latin typeface="Calibri" panose="020F0502020204030204" pitchFamily="34" charset="0"/>
              <a:ea typeface="宋体" panose="02010600030101010101" pitchFamily="2" charset="-122"/>
              <a:cs typeface="Calibri" panose="020F0502020204030204" pitchFamily="34" charset="0"/>
            </a:endParaRPr>
          </a:p>
          <a:p>
            <a:pPr marL="342900" indent="-342900">
              <a:tabLst>
                <a:tab pos="457200" algn="l"/>
              </a:tabLst>
            </a:pPr>
            <a:r>
              <a:rPr lang="en-US" altLang="zh-CN" kern="0" dirty="0">
                <a:solidFill>
                  <a:srgbClr val="000000"/>
                </a:solidFill>
                <a:latin typeface="Calibri" panose="020F0502020204030204" pitchFamily="34" charset="0"/>
                <a:ea typeface="宋体" panose="02010600030101010101" pitchFamily="2" charset="-122"/>
                <a:cs typeface="Calibri" panose="020F0502020204030204" pitchFamily="34" charset="0"/>
              </a:rPr>
              <a:t>    </a:t>
            </a:r>
            <a:r>
              <a:rPr lang="en-US" altLang="zh-CN" b="1" kern="0" dirty="0">
                <a:solidFill>
                  <a:srgbClr val="006699"/>
                </a:solidFill>
                <a:latin typeface="Calibri" panose="020F0502020204030204" pitchFamily="34" charset="0"/>
                <a:ea typeface="宋体" panose="02010600030101010101" pitchFamily="2" charset="-122"/>
                <a:cs typeface="Calibri" panose="020F0502020204030204" pitchFamily="34" charset="0"/>
              </a:rPr>
              <a:t>break</a:t>
            </a:r>
            <a:r>
              <a:rPr lang="en-US" altLang="zh-CN" kern="0" dirty="0">
                <a:solidFill>
                  <a:srgbClr val="000000"/>
                </a:solidFill>
                <a:latin typeface="Calibri" panose="020F0502020204030204" pitchFamily="34" charset="0"/>
                <a:ea typeface="宋体" panose="02010600030101010101" pitchFamily="2" charset="-122"/>
                <a:cs typeface="Calibri" panose="020F0502020204030204" pitchFamily="34" charset="0"/>
              </a:rPr>
              <a:t>;  </a:t>
            </a:r>
            <a:endParaRPr lang="zh-CN" altLang="zh-CN" sz="2400" kern="100" dirty="0">
              <a:latin typeface="Calibri" panose="020F0502020204030204" pitchFamily="34" charset="0"/>
              <a:cs typeface="Calibri" panose="020F0502020204030204" pitchFamily="34" charset="0"/>
            </a:endParaRPr>
          </a:p>
          <a:p>
            <a:pPr marL="342900" indent="-342900">
              <a:tabLst>
                <a:tab pos="457200" algn="l"/>
              </a:tabLst>
            </a:pPr>
            <a:r>
              <a:rPr lang="en-US" altLang="zh-CN" kern="0" dirty="0">
                <a:solidFill>
                  <a:srgbClr val="000000"/>
                </a:solidFill>
                <a:latin typeface="Calibri" panose="020F0502020204030204" pitchFamily="34" charset="0"/>
                <a:ea typeface="宋体" panose="02010600030101010101" pitchFamily="2" charset="-122"/>
                <a:cs typeface="Calibri" panose="020F0502020204030204" pitchFamily="34" charset="0"/>
              </a:rPr>
              <a:t>    default:    </a:t>
            </a:r>
            <a:r>
              <a:rPr lang="en-US" altLang="zh-CN" kern="0" dirty="0">
                <a:solidFill>
                  <a:srgbClr val="008200"/>
                </a:solidFill>
                <a:latin typeface="Calibri" panose="020F0502020204030204" pitchFamily="34" charset="0"/>
                <a:ea typeface="宋体" panose="02010600030101010101" pitchFamily="2" charset="-122"/>
                <a:cs typeface="Calibri" panose="020F0502020204030204" pitchFamily="34" charset="0"/>
              </a:rPr>
              <a:t>// some code, executed when expression does not equals value2 and value1</a:t>
            </a:r>
          </a:p>
          <a:p>
            <a:pPr marL="342900" indent="-342900">
              <a:tabLst>
                <a:tab pos="457200" algn="l"/>
              </a:tabLst>
            </a:pPr>
            <a:r>
              <a:rPr lang="en-US" altLang="zh-CN" kern="0" dirty="0">
                <a:solidFill>
                  <a:srgbClr val="008200"/>
                </a:solidFill>
                <a:latin typeface="Calibri" panose="020F0502020204030204" pitchFamily="34" charset="0"/>
                <a:ea typeface="宋体" panose="02010600030101010101" pitchFamily="2" charset="-122"/>
                <a:cs typeface="Calibri" panose="020F0502020204030204" pitchFamily="34" charset="0"/>
              </a:rPr>
              <a:t>			       </a:t>
            </a:r>
            <a:r>
              <a:rPr lang="en-US" altLang="zh-CN" sz="1600" kern="0" dirty="0">
                <a:solidFill>
                  <a:srgbClr val="FF0000"/>
                </a:solidFill>
                <a:latin typeface="Calibri" panose="020F0502020204030204" pitchFamily="34" charset="0"/>
                <a:ea typeface="宋体" panose="02010600030101010101" pitchFamily="2" charset="-122"/>
                <a:cs typeface="Calibri" panose="020F0502020204030204" pitchFamily="34" charset="0"/>
              </a:rPr>
              <a:t>//default</a:t>
            </a:r>
            <a:r>
              <a:rPr lang="zh-CN" altLang="en-US" sz="1600" kern="0" dirty="0">
                <a:solidFill>
                  <a:srgbClr val="FF0000"/>
                </a:solidFill>
                <a:latin typeface="Calibri" panose="020F0502020204030204" pitchFamily="34" charset="0"/>
                <a:ea typeface="宋体" panose="02010600030101010101" pitchFamily="2" charset="-122"/>
                <a:cs typeface="Calibri" panose="020F0502020204030204" pitchFamily="34" charset="0"/>
              </a:rPr>
              <a:t> </a:t>
            </a:r>
            <a:r>
              <a:rPr lang="en-US" altLang="zh-CN" sz="1600" kern="0" dirty="0">
                <a:solidFill>
                  <a:srgbClr val="FF0000"/>
                </a:solidFill>
                <a:latin typeface="Calibri" panose="020F0502020204030204" pitchFamily="34" charset="0"/>
                <a:ea typeface="宋体" panose="02010600030101010101" pitchFamily="2" charset="-122"/>
                <a:cs typeface="Calibri" panose="020F0502020204030204" pitchFamily="34" charset="0"/>
              </a:rPr>
              <a:t>can be omitted</a:t>
            </a:r>
          </a:p>
          <a:p>
            <a:pPr marL="342900" indent="-342900">
              <a:tabLst>
                <a:tab pos="457200" algn="l"/>
              </a:tabLst>
            </a:pPr>
            <a:r>
              <a:rPr lang="en-US" altLang="zh-CN" kern="0" dirty="0">
                <a:solidFill>
                  <a:srgbClr val="000000"/>
                </a:solidFill>
                <a:latin typeface="Calibri" panose="020F0502020204030204" pitchFamily="34" charset="0"/>
                <a:ea typeface="宋体" panose="02010600030101010101" pitchFamily="2" charset="-122"/>
                <a:cs typeface="Calibri" panose="020F0502020204030204" pitchFamily="34" charset="0"/>
              </a:rPr>
              <a:t>}  </a:t>
            </a:r>
            <a:endParaRPr lang="zh-CN" altLang="zh-CN" sz="2400" kern="100" dirty="0">
              <a:latin typeface="Calibri" panose="020F0502020204030204" pitchFamily="34" charset="0"/>
              <a:cs typeface="Calibri" panose="020F0502020204030204" pitchFamily="34" charset="0"/>
            </a:endParaRPr>
          </a:p>
        </p:txBody>
      </p:sp>
      <p:sp>
        <p:nvSpPr>
          <p:cNvPr id="8" name="矩形 7"/>
          <p:cNvSpPr/>
          <p:nvPr/>
        </p:nvSpPr>
        <p:spPr>
          <a:xfrm>
            <a:off x="261960" y="3299194"/>
            <a:ext cx="933650" cy="31763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灯片编号占位符 3"/>
          <p:cNvSpPr>
            <a:spLocks noGrp="1"/>
          </p:cNvSpPr>
          <p:nvPr>
            <p:ph type="sldNum" sz="quarter" idx="12"/>
          </p:nvPr>
        </p:nvSpPr>
        <p:spPr/>
        <p:txBody>
          <a:bodyPr/>
          <a:lstStyle/>
          <a:p>
            <a:fld id="{B624FEA1-8D4F-4C27-B315-433CCAC1694E}" type="slidenum">
              <a:rPr lang="en-US" altLang="zh-CN" kern="0" smtClean="0">
                <a:solidFill>
                  <a:srgbClr val="000000"/>
                </a:solidFill>
              </a:rPr>
              <a:pPr/>
              <a:t>95</a:t>
            </a:fld>
            <a:endParaRPr lang="en-US" altLang="zh-CN" kern="0">
              <a:solidFill>
                <a:srgbClr val="000000"/>
              </a:solidFill>
            </a:endParaRPr>
          </a:p>
        </p:txBody>
      </p:sp>
      <p:sp>
        <p:nvSpPr>
          <p:cNvPr id="9" name="Content Placeholder 2">
            <a:extLst>
              <a:ext uri="{FF2B5EF4-FFF2-40B4-BE49-F238E27FC236}">
                <a16:creationId xmlns:a16="http://schemas.microsoft.com/office/drawing/2014/main" id="{FE374A91-5687-4790-A58A-36FC48C127B0}"/>
              </a:ext>
            </a:extLst>
          </p:cNvPr>
          <p:cNvSpPr>
            <a:spLocks noGrp="1"/>
          </p:cNvSpPr>
          <p:nvPr>
            <p:ph idx="1"/>
          </p:nvPr>
        </p:nvSpPr>
        <p:spPr>
          <a:xfrm>
            <a:off x="251521" y="1114779"/>
            <a:ext cx="8558182" cy="1281580"/>
          </a:xfrm>
        </p:spPr>
        <p:txBody>
          <a:bodyPr>
            <a:normAutofit/>
          </a:bodyPr>
          <a:lstStyle/>
          <a:p>
            <a:r>
              <a:rPr lang="en-US" altLang="zh-CN" dirty="0">
                <a:latin typeface="Calibri" panose="020F0502020204030204" pitchFamily="34" charset="0"/>
                <a:ea typeface="微软雅黑" panose="020B0503020204020204" pitchFamily="34" charset="-122"/>
                <a:cs typeface="Calibri" panose="020F0502020204030204" pitchFamily="34" charset="0"/>
              </a:rPr>
              <a:t>switch-case</a:t>
            </a:r>
            <a:r>
              <a:rPr lang="zh-CN" altLang="en-US" dirty="0">
                <a:latin typeface="Calibri" panose="020F0502020204030204" pitchFamily="34" charset="0"/>
                <a:ea typeface="微软雅黑" panose="020B0503020204020204" pitchFamily="34" charset="-122"/>
                <a:cs typeface="Calibri" panose="020F0502020204030204" pitchFamily="34" charset="0"/>
              </a:rPr>
              <a:t> </a:t>
            </a:r>
            <a:r>
              <a:rPr lang="en-US" altLang="zh-CN" dirty="0">
                <a:latin typeface="Calibri" panose="020F0502020204030204" pitchFamily="34" charset="0"/>
                <a:ea typeface="微软雅黑" panose="020B0503020204020204" pitchFamily="34" charset="-122"/>
                <a:cs typeface="Calibri" panose="020F0502020204030204" pitchFamily="34" charset="0"/>
              </a:rPr>
              <a:t>statement:  </a:t>
            </a:r>
          </a:p>
          <a:p>
            <a:pPr lvl="1"/>
            <a:r>
              <a:rPr lang="en-US" altLang="zh-CN" dirty="0">
                <a:latin typeface="Calibri" panose="020F0502020204030204" pitchFamily="34" charset="0"/>
                <a:ea typeface="微软雅黑" panose="020B0503020204020204" pitchFamily="34" charset="-122"/>
                <a:cs typeface="Calibri" panose="020F0502020204030204" pitchFamily="34" charset="0"/>
              </a:rPr>
              <a:t>an alternative of if-else statement</a:t>
            </a:r>
            <a:endParaRPr lang="en-US" altLang="zh-CN" b="1" dirty="0">
              <a:latin typeface="Calibri" panose="020F0502020204030204" pitchFamily="34" charset="0"/>
              <a:ea typeface="微软雅黑" panose="020B0503020204020204" pitchFamily="34" charset="-122"/>
              <a:cs typeface="Calibri" panose="020F0502020204030204" pitchFamily="34" charset="0"/>
            </a:endParaRPr>
          </a:p>
          <a:p>
            <a:pPr lvl="1"/>
            <a:endParaRPr lang="en-US" altLang="zh-CN" dirty="0">
              <a:latin typeface="Calibri" panose="020F0502020204030204" pitchFamily="34" charset="0"/>
              <a:ea typeface="微软雅黑" panose="020B0503020204020204" pitchFamily="34" charset="-122"/>
              <a:cs typeface="Calibri" panose="020F0502020204030204" pitchFamily="34" charset="0"/>
            </a:endParaRPr>
          </a:p>
          <a:p>
            <a:pPr lvl="1"/>
            <a:endParaRPr lang="en-US" altLang="zh-CN" dirty="0">
              <a:latin typeface="Calibri" panose="020F0502020204030204" pitchFamily="34" charset="0"/>
              <a:ea typeface="微软雅黑" panose="020B0503020204020204" pitchFamily="34" charset="-122"/>
              <a:cs typeface="Calibri" panose="020F0502020204030204" pitchFamily="34" charset="0"/>
            </a:endParaRPr>
          </a:p>
        </p:txBody>
      </p:sp>
    </p:spTree>
    <p:extLst>
      <p:ext uri="{BB962C8B-B14F-4D97-AF65-F5344CB8AC3E}">
        <p14:creationId xmlns:p14="http://schemas.microsoft.com/office/powerpoint/2010/main" val="4075591237"/>
      </p:ext>
    </p:extLst>
  </p:cSld>
  <p:clrMapOvr>
    <a:masterClrMapping/>
  </p:clrMapOvr>
  <p:transition/>
</p:sld>
</file>

<file path=ppt/theme/theme1.xml><?xml version="1.0" encoding="utf-8"?>
<a:theme xmlns:a="http://schemas.openxmlformats.org/drawingml/2006/main" name="2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1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2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3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4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5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6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7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8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9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20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21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22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23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24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25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26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27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28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29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30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31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1.xml><?xml version="1.0" encoding="utf-8"?>
<a:theme xmlns:a="http://schemas.openxmlformats.org/drawingml/2006/main" name="32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2.xml><?xml version="1.0" encoding="utf-8"?>
<a:theme xmlns:a="http://schemas.openxmlformats.org/drawingml/2006/main" name="33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3.xml><?xml version="1.0" encoding="utf-8"?>
<a:theme xmlns:a="http://schemas.openxmlformats.org/drawingml/2006/main" name="34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4.xml><?xml version="1.0" encoding="utf-8"?>
<a:theme xmlns:a="http://schemas.openxmlformats.org/drawingml/2006/main" name="35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5.xml><?xml version="1.0" encoding="utf-8"?>
<a:theme xmlns:a="http://schemas.openxmlformats.org/drawingml/2006/main" name="36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6.xml><?xml version="1.0" encoding="utf-8"?>
<a:theme xmlns:a="http://schemas.openxmlformats.org/drawingml/2006/main" name="37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7.xml><?xml version="1.0" encoding="utf-8"?>
<a:theme xmlns:a="http://schemas.openxmlformats.org/drawingml/2006/main" name="38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8.xml><?xml version="1.0" encoding="utf-8"?>
<a:theme xmlns:a="http://schemas.openxmlformats.org/drawingml/2006/main" name="39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9.xml><?xml version="1.0" encoding="utf-8"?>
<a:theme xmlns:a="http://schemas.openxmlformats.org/drawingml/2006/main" name="40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40.xml><?xml version="1.0" encoding="utf-8"?>
<a:theme xmlns:a="http://schemas.openxmlformats.org/drawingml/2006/main" name="41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4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7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8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9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0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自定义 4">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263</TotalTime>
  <Words>9689</Words>
  <Application>Microsoft Office PowerPoint</Application>
  <PresentationFormat>全屏显示(4:3)</PresentationFormat>
  <Paragraphs>1353</Paragraphs>
  <Slides>95</Slides>
  <Notes>86</Notes>
  <HiddenSlides>0</HiddenSlides>
  <MMClips>0</MMClips>
  <ScaleCrop>false</ScaleCrop>
  <HeadingPairs>
    <vt:vector size="6" baseType="variant">
      <vt:variant>
        <vt:lpstr>已用的字体</vt:lpstr>
      </vt:variant>
      <vt:variant>
        <vt:i4>6</vt:i4>
      </vt:variant>
      <vt:variant>
        <vt:lpstr>主题</vt:lpstr>
      </vt:variant>
      <vt:variant>
        <vt:i4>40</vt:i4>
      </vt:variant>
      <vt:variant>
        <vt:lpstr>幻灯片标题</vt:lpstr>
      </vt:variant>
      <vt:variant>
        <vt:i4>95</vt:i4>
      </vt:variant>
    </vt:vector>
  </HeadingPairs>
  <TitlesOfParts>
    <vt:vector size="141" baseType="lpstr">
      <vt:lpstr>等线</vt:lpstr>
      <vt:lpstr>微软雅黑</vt:lpstr>
      <vt:lpstr>Arial</vt:lpstr>
      <vt:lpstr>Calibri</vt:lpstr>
      <vt:lpstr>Consolas</vt:lpstr>
      <vt:lpstr>Wingdings</vt:lpstr>
      <vt:lpstr>2_Network</vt:lpstr>
      <vt:lpstr>3_Network</vt:lpstr>
      <vt:lpstr>4_Network</vt:lpstr>
      <vt:lpstr>5_Network</vt:lpstr>
      <vt:lpstr>6_Network</vt:lpstr>
      <vt:lpstr>7_Network</vt:lpstr>
      <vt:lpstr>8_Network</vt:lpstr>
      <vt:lpstr>9_Network</vt:lpstr>
      <vt:lpstr>10_Network</vt:lpstr>
      <vt:lpstr>11_Network</vt:lpstr>
      <vt:lpstr>12_Network</vt:lpstr>
      <vt:lpstr>13_Network</vt:lpstr>
      <vt:lpstr>14_Network</vt:lpstr>
      <vt:lpstr>15_Network</vt:lpstr>
      <vt:lpstr>16_Network</vt:lpstr>
      <vt:lpstr>17_Network</vt:lpstr>
      <vt:lpstr>18_Network</vt:lpstr>
      <vt:lpstr>19_Network</vt:lpstr>
      <vt:lpstr>20_Network</vt:lpstr>
      <vt:lpstr>21_Network</vt:lpstr>
      <vt:lpstr>22_Network</vt:lpstr>
      <vt:lpstr>23_Network</vt:lpstr>
      <vt:lpstr>24_Network</vt:lpstr>
      <vt:lpstr>25_Network</vt:lpstr>
      <vt:lpstr>26_Network</vt:lpstr>
      <vt:lpstr>27_Network</vt:lpstr>
      <vt:lpstr>28_Network</vt:lpstr>
      <vt:lpstr>29_Network</vt:lpstr>
      <vt:lpstr>30_Network</vt:lpstr>
      <vt:lpstr>31_Network</vt:lpstr>
      <vt:lpstr>32_Network</vt:lpstr>
      <vt:lpstr>33_Network</vt:lpstr>
      <vt:lpstr>34_Network</vt:lpstr>
      <vt:lpstr>35_Network</vt:lpstr>
      <vt:lpstr>36_Network</vt:lpstr>
      <vt:lpstr>37_Network</vt:lpstr>
      <vt:lpstr>38_Network</vt:lpstr>
      <vt:lpstr>39_Network</vt:lpstr>
      <vt:lpstr>40_Network</vt:lpstr>
      <vt:lpstr>41_Network</vt:lpstr>
      <vt:lpstr> Lab Slides Personal Artifact  </vt:lpstr>
      <vt:lpstr>PowerPoint 演示文稿</vt:lpstr>
      <vt:lpstr>Examples – Combined with your Major</vt:lpstr>
      <vt:lpstr>Examples – Good Programming</vt:lpstr>
      <vt:lpstr>Examples – Good Programming</vt:lpstr>
      <vt:lpstr>Examples – Tips</vt:lpstr>
      <vt:lpstr>Lab Objective</vt:lpstr>
      <vt:lpstr>Outline</vt:lpstr>
      <vt:lpstr> Section 1  </vt:lpstr>
      <vt:lpstr>In this section, we will make the following webpage</vt:lpstr>
      <vt:lpstr>Section 1 Outline</vt:lpstr>
      <vt:lpstr>HTML Structure</vt:lpstr>
      <vt:lpstr>HTML Structure—example</vt:lpstr>
      <vt:lpstr>PowerPoint 演示文稿</vt:lpstr>
      <vt:lpstr>HTML Structure—example</vt:lpstr>
      <vt:lpstr>Section 1 Outline</vt:lpstr>
      <vt:lpstr>HTML Grammar—Summary</vt:lpstr>
      <vt:lpstr>HTML Grammar—concept</vt:lpstr>
      <vt:lpstr>PowerPoint 演示文稿</vt:lpstr>
      <vt:lpstr>Add headings and subheadings</vt:lpstr>
      <vt:lpstr>PowerPoint 演示文稿</vt:lpstr>
      <vt:lpstr>Add paragraph—paragraph, newline, horizontal line, comment</vt:lpstr>
      <vt:lpstr>PowerPoint 演示文稿</vt:lpstr>
      <vt:lpstr>Add Name and Time—text formatting</vt:lpstr>
      <vt:lpstr>PowerPoint 演示文稿</vt:lpstr>
      <vt:lpstr>Add progress chart—table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Section 2  </vt:lpstr>
      <vt:lpstr>In this section, we will make the following webpage</vt:lpstr>
      <vt:lpstr>Where to insert JavaScript code</vt:lpstr>
      <vt:lpstr>Section 2 Outline</vt:lpstr>
      <vt:lpstr>JavaScript Programming—Object</vt:lpstr>
      <vt:lpstr>JavaScript Programming — Object representing an HTML element</vt:lpstr>
      <vt:lpstr>Change Result</vt:lpstr>
      <vt:lpstr>Section 2 Outline</vt:lpstr>
      <vt:lpstr>JavaScript Programming—event</vt:lpstr>
      <vt:lpstr>Add event</vt:lpstr>
      <vt:lpstr>Section 2 Outline</vt:lpstr>
      <vt:lpstr>JavaScript Programming—Array object</vt:lpstr>
      <vt:lpstr>Use an array of functions</vt:lpstr>
      <vt:lpstr>Section 2 Outline</vt:lpstr>
      <vt:lpstr>JavaScript Programming—for loop</vt:lpstr>
      <vt:lpstr>PowerPoint 演示文稿</vt:lpstr>
      <vt:lpstr>Traverse array by for loop</vt:lpstr>
      <vt:lpstr> Section 3  </vt:lpstr>
      <vt:lpstr>PowerPoint 演示文稿</vt:lpstr>
      <vt:lpstr>Section 3 Outline</vt:lpstr>
      <vt:lpstr>JavaScript Programming—Date object</vt:lpstr>
      <vt:lpstr>Add a static clock</vt:lpstr>
      <vt:lpstr>Section 3 Outline</vt:lpstr>
      <vt:lpstr>JavaScript animation</vt:lpstr>
      <vt:lpstr>PowerPoint 演示文稿</vt:lpstr>
      <vt:lpstr>JavaScript animation</vt:lpstr>
      <vt:lpstr>JavaScript animation</vt:lpstr>
      <vt:lpstr>JavaScript animation</vt:lpstr>
      <vt:lpstr>JavaScript animation</vt:lpstr>
      <vt:lpstr>Section 3 Outline</vt:lpstr>
      <vt:lpstr>Console</vt:lpstr>
      <vt:lpstr>Debug:   console.log function</vt:lpstr>
      <vt:lpstr>Scene using console.log</vt:lpstr>
      <vt:lpstr>Section 3 Outline</vt:lpstr>
      <vt:lpstr>Go vs JS</vt:lpstr>
      <vt:lpstr>Go vs JS</vt:lpstr>
      <vt:lpstr>Go vs JS</vt:lpstr>
      <vt:lpstr>Quicksort Go vs JS</vt:lpstr>
      <vt:lpstr>Quicksort Go vs JS</vt:lpstr>
      <vt:lpstr>Quicksort Go vs JS</vt:lpstr>
      <vt:lpstr>Additional Material</vt:lpstr>
      <vt:lpstr>Additional Material Outline</vt:lpstr>
      <vt:lpstr>JavaScript Basics—data types</vt:lpstr>
      <vt:lpstr>JavaScript Programming—variable</vt:lpstr>
      <vt:lpstr>JavaScript Programming—function</vt:lpstr>
      <vt:lpstr>Additional Material Outline</vt:lpstr>
      <vt:lpstr>JavaScript operator &amp; expression</vt:lpstr>
      <vt:lpstr>JavaScript operator &amp; expression</vt:lpstr>
      <vt:lpstr>JavaScript operator &amp; expression</vt:lpstr>
      <vt:lpstr>JavaScript operator &amp; expression</vt:lpstr>
      <vt:lpstr>Additional Material Outline</vt:lpstr>
      <vt:lpstr>JavaScript control flow—while loop</vt:lpstr>
      <vt:lpstr>JavaScript control flow —if-else statement</vt:lpstr>
      <vt:lpstr>JavaScript control flow—switch-case statement</vt:lpstr>
    </vt:vector>
  </TitlesOfParts>
  <Company>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Lab Slides Personal Artifact  </dc:title>
  <cp:lastModifiedBy>徐 志伟</cp:lastModifiedBy>
  <cp:revision>126</cp:revision>
  <dcterms:created xsi:type="dcterms:W3CDTF">2021-10-31T02:19:02Z</dcterms:created>
  <dcterms:modified xsi:type="dcterms:W3CDTF">2021-11-03T09:00:45Z</dcterms:modified>
</cp:coreProperties>
</file>