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notesMasterIdLst>
    <p:notesMasterId r:id="rId43"/>
  </p:notesMasterIdLst>
  <p:sldIdLst>
    <p:sldId id="1302" r:id="rId2"/>
    <p:sldId id="535" r:id="rId3"/>
    <p:sldId id="582" r:id="rId4"/>
    <p:sldId id="520" r:id="rId5"/>
    <p:sldId id="519" r:id="rId6"/>
    <p:sldId id="538" r:id="rId7"/>
    <p:sldId id="540" r:id="rId8"/>
    <p:sldId id="1269" r:id="rId9"/>
    <p:sldId id="541" r:id="rId10"/>
    <p:sldId id="1308" r:id="rId11"/>
    <p:sldId id="1594" r:id="rId12"/>
    <p:sldId id="543" r:id="rId13"/>
    <p:sldId id="583" r:id="rId14"/>
    <p:sldId id="1600" r:id="rId15"/>
    <p:sldId id="1605" r:id="rId16"/>
    <p:sldId id="1597" r:id="rId17"/>
    <p:sldId id="1603" r:id="rId18"/>
    <p:sldId id="1598" r:id="rId19"/>
    <p:sldId id="1602" r:id="rId20"/>
    <p:sldId id="1309" r:id="rId21"/>
    <p:sldId id="1310" r:id="rId22"/>
    <p:sldId id="1606" r:id="rId23"/>
    <p:sldId id="1537" r:id="rId24"/>
    <p:sldId id="1572" r:id="rId25"/>
    <p:sldId id="1586" r:id="rId26"/>
    <p:sldId id="1281" r:id="rId27"/>
    <p:sldId id="1283" r:id="rId28"/>
    <p:sldId id="1284" r:id="rId29"/>
    <p:sldId id="1285" r:id="rId30"/>
    <p:sldId id="1591" r:id="rId31"/>
    <p:sldId id="1567" r:id="rId32"/>
    <p:sldId id="1592" r:id="rId33"/>
    <p:sldId id="1291" r:id="rId34"/>
    <p:sldId id="1566" r:id="rId35"/>
    <p:sldId id="1569" r:id="rId36"/>
    <p:sldId id="1290" r:id="rId37"/>
    <p:sldId id="1593" r:id="rId38"/>
    <p:sldId id="1587" r:id="rId39"/>
    <p:sldId id="1588" r:id="rId40"/>
    <p:sldId id="1589" r:id="rId41"/>
    <p:sldId id="1590" r:id="rId42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ao Yuhao" initials="YY" lastIdx="0" clrIdx="0">
    <p:extLst>
      <p:ext uri="{19B8F6BF-5375-455C-9EA6-DF929625EA0E}">
        <p15:presenceInfo xmlns:p15="http://schemas.microsoft.com/office/powerpoint/2012/main" userId="4beb716c377f9d1f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00FFFF"/>
    <a:srgbClr val="FFFF00"/>
    <a:srgbClr val="FF0000"/>
    <a:srgbClr val="FF6CC5"/>
    <a:srgbClr val="0000CC"/>
    <a:srgbClr val="0000FF"/>
    <a:srgbClr val="EBEBEB"/>
    <a:srgbClr val="EB3BFB"/>
    <a:srgbClr val="FF4F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46D0161-516E-40CB-90F9-28C0D85FCA60}" v="66" dt="2019-03-14T09:18:39.30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220" autoAdjust="0"/>
    <p:restoredTop sz="95370" autoAdjust="0"/>
  </p:normalViewPr>
  <p:slideViewPr>
    <p:cSldViewPr snapToGrid="0">
      <p:cViewPr varScale="1">
        <p:scale>
          <a:sx n="77" d="100"/>
          <a:sy n="77" d="100"/>
        </p:scale>
        <p:origin x="1139" y="51"/>
      </p:cViewPr>
      <p:guideLst/>
    </p:cSldViewPr>
  </p:slideViewPr>
  <p:notesTextViewPr>
    <p:cViewPr>
      <p:scale>
        <a:sx n="90" d="100"/>
        <a:sy n="90" d="100"/>
      </p:scale>
      <p:origin x="0" y="0"/>
    </p:cViewPr>
  </p:notesTextViewPr>
  <p:sorterViewPr>
    <p:cViewPr varScale="1">
      <p:scale>
        <a:sx n="100" d="100"/>
        <a:sy n="100" d="100"/>
      </p:scale>
      <p:origin x="0" y="-125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50" Type="http://schemas.microsoft.com/office/2015/10/relationships/revisionInfo" Target="revisionInfo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eidiao Yang" userId="dcaf69b4-da7d-4cc0-a7df-cb9c60e97046" providerId="ADAL" clId="{646D0161-516E-40CB-90F9-28C0D85FCA60}"/>
    <pc:docChg chg="addSld delSld modSld">
      <pc:chgData name="Feidiao Yang" userId="dcaf69b4-da7d-4cc0-a7df-cb9c60e97046" providerId="ADAL" clId="{646D0161-516E-40CB-90F9-28C0D85FCA60}" dt="2019-03-14T09:19:07.827" v="269" actId="2696"/>
      <pc:docMkLst>
        <pc:docMk/>
      </pc:docMkLst>
      <pc:sldChg chg="modSp del">
        <pc:chgData name="Feidiao Yang" userId="dcaf69b4-da7d-4cc0-a7df-cb9c60e97046" providerId="ADAL" clId="{646D0161-516E-40CB-90F9-28C0D85FCA60}" dt="2019-03-14T09:19:07.827" v="269" actId="2696"/>
        <pc:sldMkLst>
          <pc:docMk/>
          <pc:sldMk cId="3574448938" sldId="258"/>
        </pc:sldMkLst>
        <pc:spChg chg="mod">
          <ac:chgData name="Feidiao Yang" userId="dcaf69b4-da7d-4cc0-a7df-cb9c60e97046" providerId="ADAL" clId="{646D0161-516E-40CB-90F9-28C0D85FCA60}" dt="2019-03-14T09:04:28.227" v="0" actId="1076"/>
          <ac:spMkLst>
            <pc:docMk/>
            <pc:sldMk cId="3574448938" sldId="258"/>
            <ac:spMk id="2" creationId="{4271A3D6-5267-4A25-B2EC-8D911EE7008E}"/>
          </ac:spMkLst>
        </pc:spChg>
      </pc:sldChg>
      <pc:sldChg chg="addSp modSp add">
        <pc:chgData name="Feidiao Yang" userId="dcaf69b4-da7d-4cc0-a7df-cb9c60e97046" providerId="ADAL" clId="{646D0161-516E-40CB-90F9-28C0D85FCA60}" dt="2019-03-14T09:18:39.300" v="268"/>
        <pc:sldMkLst>
          <pc:docMk/>
          <pc:sldMk cId="2098483285" sldId="259"/>
        </pc:sldMkLst>
        <pc:spChg chg="mod">
          <ac:chgData name="Feidiao Yang" userId="dcaf69b4-da7d-4cc0-a7df-cb9c60e97046" providerId="ADAL" clId="{646D0161-516E-40CB-90F9-28C0D85FCA60}" dt="2019-03-14T09:17:43.909" v="250" actId="255"/>
          <ac:spMkLst>
            <pc:docMk/>
            <pc:sldMk cId="2098483285" sldId="259"/>
            <ac:spMk id="2" creationId="{772D1E31-C95B-4B9F-9E5E-76F29FDB6F6D}"/>
          </ac:spMkLst>
        </pc:spChg>
        <pc:spChg chg="mod">
          <ac:chgData name="Feidiao Yang" userId="dcaf69b4-da7d-4cc0-a7df-cb9c60e97046" providerId="ADAL" clId="{646D0161-516E-40CB-90F9-28C0D85FCA60}" dt="2019-03-14T09:18:05.761" v="251" actId="1076"/>
          <ac:spMkLst>
            <pc:docMk/>
            <pc:sldMk cId="2098483285" sldId="259"/>
            <ac:spMk id="3" creationId="{F47057C1-551F-4527-9E63-65DEA27D74E9}"/>
          </ac:spMkLst>
        </pc:spChg>
        <pc:graphicFrameChg chg="add mod modGraphic">
          <ac:chgData name="Feidiao Yang" userId="dcaf69b4-da7d-4cc0-a7df-cb9c60e97046" providerId="ADAL" clId="{646D0161-516E-40CB-90F9-28C0D85FCA60}" dt="2019-03-14T09:18:39.300" v="268"/>
          <ac:graphicFrameMkLst>
            <pc:docMk/>
            <pc:sldMk cId="2098483285" sldId="259"/>
            <ac:graphicFrameMk id="4" creationId="{7668657A-EB05-47A9-91B2-6DF81C16A4F0}"/>
          </ac:graphicFrameMkLst>
        </pc:graphicFrameChg>
      </pc:sldChg>
    </pc:docChg>
  </pc:docChgLst>
  <pc:docChgLst>
    <pc:chgData name="Feidiao Yang" userId="dcaf69b4-da7d-4cc0-a7df-cb9c60e97046" providerId="ADAL" clId="{6BA32CF5-87A0-4C99-964D-44DBE6215441}"/>
    <pc:docChg chg="undo custSel addSld modSld">
      <pc:chgData name="Feidiao Yang" userId="dcaf69b4-da7d-4cc0-a7df-cb9c60e97046" providerId="ADAL" clId="{6BA32CF5-87A0-4C99-964D-44DBE6215441}" dt="2019-03-11T14:25:22.580" v="107" actId="1076"/>
      <pc:docMkLst>
        <pc:docMk/>
      </pc:docMkLst>
      <pc:sldChg chg="addSp delSp modSp add">
        <pc:chgData name="Feidiao Yang" userId="dcaf69b4-da7d-4cc0-a7df-cb9c60e97046" providerId="ADAL" clId="{6BA32CF5-87A0-4C99-964D-44DBE6215441}" dt="2019-03-11T14:25:22.580" v="107" actId="1076"/>
        <pc:sldMkLst>
          <pc:docMk/>
          <pc:sldMk cId="789672939" sldId="256"/>
        </pc:sldMkLst>
        <pc:spChg chg="mod">
          <ac:chgData name="Feidiao Yang" userId="dcaf69b4-da7d-4cc0-a7df-cb9c60e97046" providerId="ADAL" clId="{6BA32CF5-87A0-4C99-964D-44DBE6215441}" dt="2019-03-11T14:11:26.064" v="53" actId="1076"/>
          <ac:spMkLst>
            <pc:docMk/>
            <pc:sldMk cId="789672939" sldId="256"/>
            <ac:spMk id="2" creationId="{25E354E7-BA16-4EFC-AAB1-ED852C915660}"/>
          </ac:spMkLst>
        </pc:spChg>
        <pc:spChg chg="mod">
          <ac:chgData name="Feidiao Yang" userId="dcaf69b4-da7d-4cc0-a7df-cb9c60e97046" providerId="ADAL" clId="{6BA32CF5-87A0-4C99-964D-44DBE6215441}" dt="2019-03-11T14:13:28.447" v="95" actId="20577"/>
          <ac:spMkLst>
            <pc:docMk/>
            <pc:sldMk cId="789672939" sldId="256"/>
            <ac:spMk id="3" creationId="{7AF2FF19-EE7C-47BF-8729-53A20ABC337A}"/>
          </ac:spMkLst>
        </pc:spChg>
        <pc:spChg chg="add del mod">
          <ac:chgData name="Feidiao Yang" userId="dcaf69b4-da7d-4cc0-a7df-cb9c60e97046" providerId="ADAL" clId="{6BA32CF5-87A0-4C99-964D-44DBE6215441}" dt="2019-03-11T14:09:11.586" v="20"/>
          <ac:spMkLst>
            <pc:docMk/>
            <pc:sldMk cId="789672939" sldId="256"/>
            <ac:spMk id="7" creationId="{263DE5B9-43B9-4AEC-AAEB-AD4DEC447378}"/>
          </ac:spMkLst>
        </pc:spChg>
        <pc:spChg chg="add mod">
          <ac:chgData name="Feidiao Yang" userId="dcaf69b4-da7d-4cc0-a7df-cb9c60e97046" providerId="ADAL" clId="{6BA32CF5-87A0-4C99-964D-44DBE6215441}" dt="2019-03-11T14:11:10.093" v="51" actId="1076"/>
          <ac:spMkLst>
            <pc:docMk/>
            <pc:sldMk cId="789672939" sldId="256"/>
            <ac:spMk id="8" creationId="{DF065ECC-0D8B-4C9E-B0B8-D2843FD0CF3A}"/>
          </ac:spMkLst>
        </pc:spChg>
        <pc:picChg chg="add mod">
          <ac:chgData name="Feidiao Yang" userId="dcaf69b4-da7d-4cc0-a7df-cb9c60e97046" providerId="ADAL" clId="{6BA32CF5-87A0-4C99-964D-44DBE6215441}" dt="2019-03-11T13:41:58.866" v="6" actId="1076"/>
          <ac:picMkLst>
            <pc:docMk/>
            <pc:sldMk cId="789672939" sldId="256"/>
            <ac:picMk id="5" creationId="{6092DCB2-5BA0-433A-83BE-6F5554FE542B}"/>
          </ac:picMkLst>
        </pc:picChg>
        <pc:picChg chg="add del mod">
          <ac:chgData name="Feidiao Yang" userId="dcaf69b4-da7d-4cc0-a7df-cb9c60e97046" providerId="ADAL" clId="{6BA32CF5-87A0-4C99-964D-44DBE6215441}" dt="2019-03-11T14:25:00.515" v="105" actId="478"/>
          <ac:picMkLst>
            <pc:docMk/>
            <pc:sldMk cId="789672939" sldId="256"/>
            <ac:picMk id="6" creationId="{6DDED7B5-B831-40B3-B432-2E249C2E8642}"/>
          </ac:picMkLst>
        </pc:picChg>
        <pc:picChg chg="add mod">
          <ac:chgData name="Feidiao Yang" userId="dcaf69b4-da7d-4cc0-a7df-cb9c60e97046" providerId="ADAL" clId="{6BA32CF5-87A0-4C99-964D-44DBE6215441}" dt="2019-03-11T14:25:22.580" v="107" actId="1076"/>
          <ac:picMkLst>
            <pc:docMk/>
            <pc:sldMk cId="789672939" sldId="256"/>
            <ac:picMk id="10" creationId="{F1DFA81C-CBAF-44DB-887D-208208251242}"/>
          </ac:picMkLst>
        </pc:picChg>
      </pc:sldChg>
      <pc:sldChg chg="add">
        <pc:chgData name="Feidiao Yang" userId="dcaf69b4-da7d-4cc0-a7df-cb9c60e97046" providerId="ADAL" clId="{6BA32CF5-87A0-4C99-964D-44DBE6215441}" dt="2019-03-11T14:13:44.372" v="96"/>
        <pc:sldMkLst>
          <pc:docMk/>
          <pc:sldMk cId="894048241" sldId="257"/>
        </pc:sldMkLst>
      </pc:sldChg>
      <pc:sldChg chg="delSp modSp add">
        <pc:chgData name="Feidiao Yang" userId="dcaf69b4-da7d-4cc0-a7df-cb9c60e97046" providerId="ADAL" clId="{6BA32CF5-87A0-4C99-964D-44DBE6215441}" dt="2019-03-11T14:14:32.373" v="104" actId="1076"/>
        <pc:sldMkLst>
          <pc:docMk/>
          <pc:sldMk cId="3574448938" sldId="258"/>
        </pc:sldMkLst>
        <pc:spChg chg="mod">
          <ac:chgData name="Feidiao Yang" userId="dcaf69b4-da7d-4cc0-a7df-cb9c60e97046" providerId="ADAL" clId="{6BA32CF5-87A0-4C99-964D-44DBE6215441}" dt="2019-03-11T14:14:32.373" v="104" actId="1076"/>
          <ac:spMkLst>
            <pc:docMk/>
            <pc:sldMk cId="3574448938" sldId="258"/>
            <ac:spMk id="2" creationId="{4271A3D6-5267-4A25-B2EC-8D911EE7008E}"/>
          </ac:spMkLst>
        </pc:spChg>
        <pc:spChg chg="del">
          <ac:chgData name="Feidiao Yang" userId="dcaf69b4-da7d-4cc0-a7df-cb9c60e97046" providerId="ADAL" clId="{6BA32CF5-87A0-4C99-964D-44DBE6215441}" dt="2019-03-11T14:14:23.046" v="103" actId="478"/>
          <ac:spMkLst>
            <pc:docMk/>
            <pc:sldMk cId="3574448938" sldId="258"/>
            <ac:spMk id="3" creationId="{9C699E89-43F2-4653-9D72-8CC3AD3B6DC3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9447B6-7209-4B4B-8305-F2F5A0BD6EA9}" type="datetimeFigureOut">
              <a:rPr lang="zh-CN" altLang="en-US" smtClean="0"/>
              <a:t>2021/12/21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22910A-01DD-4D1E-AA16-0C11FAC033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2112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B919110-6856-4A64-9A7D-D40C491B9A44}" type="slidenum">
              <a:rPr lang="en-US" altLang="zh-CN"/>
              <a:pPr/>
              <a:t>1</a:t>
            </a:fld>
            <a:endParaRPr lang="en-US" altLang="zh-CN"/>
          </a:p>
        </p:txBody>
      </p:sp>
      <p:sp>
        <p:nvSpPr>
          <p:cNvPr id="48333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4E1A39FF-2C30-45B6-8F91-645ED773424D}" type="slidenum">
              <a:rPr lang="en-US" altLang="zh-CN" sz="1200"/>
              <a:pPr algn="r"/>
              <a:t>1</a:t>
            </a:fld>
            <a:endParaRPr lang="en-US" altLang="zh-CN" sz="1200"/>
          </a:p>
        </p:txBody>
      </p:sp>
      <p:sp>
        <p:nvSpPr>
          <p:cNvPr id="483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ln/>
        </p:spPr>
      </p:sp>
      <p:sp>
        <p:nvSpPr>
          <p:cNvPr id="4833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1355873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22910A-01DD-4D1E-AA16-0C11FAC03317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686794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22910A-01DD-4D1E-AA16-0C11FAC03317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58775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22910A-01DD-4D1E-AA16-0C11FAC0331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848935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22910A-01DD-4D1E-AA16-0C11FAC03317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968024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确认异或确实正确：正确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22910A-01DD-4D1E-AA16-0C11FAC03317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057760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修改了</a:t>
            </a:r>
            <a:r>
              <a:rPr lang="en-US" altLang="zh-CN" dirty="0" err="1"/>
              <a:t>maxDepth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22910A-01DD-4D1E-AA16-0C11FAC03317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406688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Open</a:t>
            </a:r>
            <a:r>
              <a:rPr lang="zh-CN" altLang="en-US" dirty="0"/>
              <a:t>改成</a:t>
            </a:r>
            <a:r>
              <a:rPr lang="en-US" altLang="zh-CN" dirty="0"/>
              <a:t>read</a:t>
            </a:r>
          </a:p>
          <a:p>
            <a:r>
              <a:rPr lang="zh-CN" altLang="en-US" dirty="0"/>
              <a:t>说一下出错了该怎么办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22910A-01DD-4D1E-AA16-0C11FAC03317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450736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Open</a:t>
            </a:r>
            <a:r>
              <a:rPr lang="zh-CN" altLang="en-US" dirty="0"/>
              <a:t>改成</a:t>
            </a:r>
            <a:r>
              <a:rPr lang="en-US" altLang="zh-CN" dirty="0"/>
              <a:t>read</a:t>
            </a:r>
          </a:p>
          <a:p>
            <a:r>
              <a:rPr lang="zh-CN" altLang="en-US" dirty="0"/>
              <a:t>说一下出错了该怎么办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22910A-01DD-4D1E-AA16-0C11FAC03317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016370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22910A-01DD-4D1E-AA16-0C11FAC03317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996183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22910A-01DD-4D1E-AA16-0C11FAC03317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23764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22910A-01DD-4D1E-AA16-0C11FAC0331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139137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22910A-01DD-4D1E-AA16-0C11FAC03317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939565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Open</a:t>
            </a:r>
            <a:r>
              <a:rPr lang="zh-CN" altLang="en-US" dirty="0"/>
              <a:t>改成</a:t>
            </a:r>
            <a:r>
              <a:rPr lang="en-US" altLang="zh-CN" dirty="0"/>
              <a:t>read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22910A-01DD-4D1E-AA16-0C11FAC03317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572609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BGR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22910A-01DD-4D1E-AA16-0C11FAC03317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001486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22910A-01DD-4D1E-AA16-0C11FAC03317}" type="slidenum">
              <a:rPr lang="zh-CN" altLang="en-US" smtClean="0"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00212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22910A-01DD-4D1E-AA16-0C11FAC03317}" type="slidenum">
              <a:rPr lang="zh-CN" altLang="en-US" smtClean="0"/>
              <a:t>35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871027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Save</a:t>
            </a:r>
            <a:r>
              <a:rPr lang="zh-CN" altLang="en-US" dirty="0"/>
              <a:t>改成</a:t>
            </a:r>
            <a:r>
              <a:rPr lang="en-US" altLang="zh-CN" dirty="0"/>
              <a:t>write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22910A-01DD-4D1E-AA16-0C11FAC03317}" type="slidenum">
              <a:rPr lang="zh-CN" altLang="en-US" smtClean="0"/>
              <a:t>36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969021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22910A-01DD-4D1E-AA16-0C11FAC03317}" type="slidenum">
              <a:rPr lang="zh-CN" altLang="en-US" smtClean="0"/>
              <a:t>37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61826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22910A-01DD-4D1E-AA16-0C11FAC03317}" type="slidenum">
              <a:rPr lang="zh-CN" altLang="en-US" smtClean="0"/>
              <a:t>41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42904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22910A-01DD-4D1E-AA16-0C11FAC0331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89553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22910A-01DD-4D1E-AA16-0C11FAC03317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86229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22910A-01DD-4D1E-AA16-0C11FAC03317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8084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Double check </a:t>
            </a:r>
            <a:r>
              <a:rPr lang="zh-CN" altLang="en-US" dirty="0"/>
              <a:t>检查是否确实是</a:t>
            </a:r>
            <a:r>
              <a:rPr lang="en-US" altLang="zh-CN" dirty="0"/>
              <a:t>BGR</a:t>
            </a:r>
            <a:r>
              <a:rPr lang="zh-CN" altLang="en-US" dirty="0"/>
              <a:t>排布</a:t>
            </a:r>
            <a:endParaRPr lang="en-US" altLang="zh-CN" dirty="0"/>
          </a:p>
          <a:p>
            <a:endParaRPr lang="en-US" altLang="zh-CN" dirty="0"/>
          </a:p>
          <a:p>
            <a:pPr algn="l">
              <a:buFont typeface="Arial" panose="020B0604020202020204" pitchFamily="34" charset="0"/>
              <a:buNone/>
            </a:pPr>
            <a:r>
              <a:rPr lang="zh-CN" alt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“</a:t>
            </a:r>
            <a:r>
              <a:rPr lang="en-US" altLang="zh-CN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The 24-bit pixel (24bpp) format supports 16,777,216 distinct colors and stores 1 pixel value per 3 bytes. Each pixel value defines the red, green and blue samples of the pixel (8.8.8.0.0 in RGBAX notation). </a:t>
            </a:r>
            <a:r>
              <a:rPr lang="en-US" altLang="zh-CN" b="1" i="0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Specifically, in the order: blue, green and red (8 bits per each sample</a:t>
            </a:r>
            <a:r>
              <a:rPr lang="en-US" altLang="zh-CN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).  </a:t>
            </a:r>
            <a:r>
              <a:rPr lang="zh-CN" alt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“ </a:t>
            </a:r>
            <a:r>
              <a:rPr lang="en-US" altLang="zh-CN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From https://en.wikipedia.org/wiki/BMP_file_format</a:t>
            </a:r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22910A-01DD-4D1E-AA16-0C11FAC03317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39546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22910A-01DD-4D1E-AA16-0C11FAC03317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62987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22910A-01DD-4D1E-AA16-0C11FAC0331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86910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22910A-01DD-4D1E-AA16-0C11FAC03317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34990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13" name="Rectangle 45"/>
          <p:cNvSpPr>
            <a:spLocks noChangeArrowheads="1"/>
          </p:cNvSpPr>
          <p:nvPr/>
        </p:nvSpPr>
        <p:spPr bwMode="auto">
          <a:xfrm rot="5400000" flipH="1">
            <a:off x="4982369" y="3479006"/>
            <a:ext cx="4724400" cy="71438"/>
          </a:xfrm>
          <a:prstGeom prst="rect">
            <a:avLst/>
          </a:prstGeom>
          <a:gradFill rotWithShape="1">
            <a:gsLst>
              <a:gs pos="0">
                <a:srgbClr val="A603AB"/>
              </a:gs>
              <a:gs pos="12000">
                <a:srgbClr val="E81766"/>
              </a:gs>
              <a:gs pos="27000">
                <a:srgbClr val="EE3F17"/>
              </a:gs>
              <a:gs pos="48000">
                <a:srgbClr val="FFFF00"/>
              </a:gs>
              <a:gs pos="64999">
                <a:srgbClr val="1A8D48"/>
              </a:gs>
              <a:gs pos="78999">
                <a:srgbClr val="0819FB"/>
              </a:gs>
              <a:gs pos="100000">
                <a:srgbClr val="A603AB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0825" y="549275"/>
            <a:ext cx="7058025" cy="2133600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971550" y="2924175"/>
            <a:ext cx="62484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200"/>
            </a:lvl1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72E05E3A-ACD3-4DE5-8775-CFC1297DE4D8}" type="datetimeFigureOut">
              <a:rPr lang="en-US" smtClean="0"/>
              <a:t>12/21/2021</a:t>
            </a:fld>
            <a:endParaRPr lang="en-US"/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164EB57-63C2-43D8-BD35-B1988EDB52CD}" type="slidenum">
              <a:rPr lang="en-US" smtClean="0"/>
              <a:t>‹#›</a:t>
            </a:fld>
            <a:endParaRPr lang="en-US"/>
          </a:p>
        </p:txBody>
      </p:sp>
      <p:pic>
        <p:nvPicPr>
          <p:cNvPr id="32809" name="Picture 41" descr="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750" y="2924175"/>
            <a:ext cx="936625" cy="779463"/>
          </a:xfrm>
          <a:prstGeom prst="rect">
            <a:avLst/>
          </a:prstGeom>
          <a:noFill/>
        </p:spPr>
      </p:pic>
      <p:pic>
        <p:nvPicPr>
          <p:cNvPr id="32810" name="Picture 42" descr="logo－zi-sh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53375" y="3848100"/>
            <a:ext cx="292100" cy="2016125"/>
          </a:xfrm>
          <a:prstGeom prst="rect">
            <a:avLst/>
          </a:prstGeom>
          <a:noFill/>
        </p:spPr>
      </p:pic>
      <p:sp>
        <p:nvSpPr>
          <p:cNvPr id="32811" name="Text Box 43"/>
          <p:cNvSpPr txBox="1">
            <a:spLocks noChangeArrowheads="1"/>
          </p:cNvSpPr>
          <p:nvPr/>
        </p:nvSpPr>
        <p:spPr bwMode="auto">
          <a:xfrm>
            <a:off x="7669213" y="3848100"/>
            <a:ext cx="320675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eaVert">
            <a:spAutoFit/>
          </a:bodyPr>
          <a:lstStyle/>
          <a:p>
            <a:r>
              <a:rPr lang="en-US" altLang="zh-CN" sz="900" b="1">
                <a:latin typeface="Franklin Gothic Medium" pitchFamily="34" charset="0"/>
              </a:rPr>
              <a:t>INSTITUTE OF COMPUTING TECHNOLOGY</a:t>
            </a:r>
          </a:p>
        </p:txBody>
      </p:sp>
      <p:sp>
        <p:nvSpPr>
          <p:cNvPr id="32812" name="Rectangle 44"/>
          <p:cNvSpPr>
            <a:spLocks noChangeArrowheads="1"/>
          </p:cNvSpPr>
          <p:nvPr/>
        </p:nvSpPr>
        <p:spPr bwMode="auto">
          <a:xfrm>
            <a:off x="250825" y="2708275"/>
            <a:ext cx="8281988" cy="71438"/>
          </a:xfrm>
          <a:prstGeom prst="rect">
            <a:avLst/>
          </a:prstGeom>
          <a:gradFill rotWithShape="1">
            <a:gsLst>
              <a:gs pos="0">
                <a:srgbClr val="A603AB"/>
              </a:gs>
              <a:gs pos="12000">
                <a:srgbClr val="E81766"/>
              </a:gs>
              <a:gs pos="27000">
                <a:srgbClr val="EE3F17"/>
              </a:gs>
              <a:gs pos="48000">
                <a:srgbClr val="FFFF00"/>
              </a:gs>
              <a:gs pos="64999">
                <a:srgbClr val="1A8D48"/>
              </a:gs>
              <a:gs pos="78999">
                <a:srgbClr val="0819FB"/>
              </a:gs>
              <a:gs pos="100000">
                <a:srgbClr val="A603AB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110723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E05E3A-ACD3-4DE5-8775-CFC1297DE4D8}" type="datetimeFigureOut">
              <a:rPr lang="en-US" smtClean="0"/>
              <a:t>12/21/2021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64EB57-63C2-43D8-BD35-B1988EDB52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093592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E05E3A-ACD3-4DE5-8775-CFC1297DE4D8}" type="datetimeFigureOut">
              <a:rPr lang="en-US" smtClean="0"/>
              <a:t>12/21/2021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64EB57-63C2-43D8-BD35-B1988EDB52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919029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719263"/>
            <a:ext cx="8229600" cy="4411662"/>
          </a:xfrm>
        </p:spPr>
        <p:txBody>
          <a:bodyPr/>
          <a:lstStyle/>
          <a:p>
            <a:r>
              <a:rPr lang="zh-CN" altLang="en-US"/>
              <a:t>单击图标添加表格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72E05E3A-ACD3-4DE5-8775-CFC1297DE4D8}" type="datetimeFigureOut">
              <a:rPr lang="en-US" smtClean="0"/>
              <a:t>12/21/2021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3164EB57-63C2-43D8-BD35-B1988EDB52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760058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719263"/>
            <a:ext cx="4038600" cy="212883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213042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72E05E3A-ACD3-4DE5-8775-CFC1297DE4D8}" type="datetimeFigureOut">
              <a:rPr lang="en-US" smtClean="0"/>
              <a:t>12/21/2021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3164EB57-63C2-43D8-BD35-B1988EDB52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482702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22238"/>
            <a:ext cx="8712968" cy="858490"/>
          </a:xfrm>
        </p:spPr>
        <p:txBody>
          <a:bodyPr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124744"/>
            <a:ext cx="8856984" cy="5472608"/>
          </a:xfrm>
        </p:spPr>
        <p:txBody>
          <a:bodyPr/>
          <a:lstStyle>
            <a:lvl3pPr>
              <a:buClr>
                <a:srgbClr val="9900CC"/>
              </a:buClr>
              <a:defRPr/>
            </a:lvl3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03232" y="6605736"/>
            <a:ext cx="730424" cy="252264"/>
          </a:xfrm>
        </p:spPr>
        <p:txBody>
          <a:bodyPr/>
          <a:lstStyle>
            <a:lvl1pPr>
              <a:defRPr/>
            </a:lvl1pPr>
          </a:lstStyle>
          <a:p>
            <a:fld id="{3164EB57-63C2-43D8-BD35-B1988EDB52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651507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E05E3A-ACD3-4DE5-8775-CFC1297DE4D8}" type="datetimeFigureOut">
              <a:rPr lang="en-US" smtClean="0"/>
              <a:t>12/21/2021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64EB57-63C2-43D8-BD35-B1988EDB52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017122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E05E3A-ACD3-4DE5-8775-CFC1297DE4D8}" type="datetimeFigureOut">
              <a:rPr lang="en-US" smtClean="0"/>
              <a:t>12/21/2021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64EB57-63C2-43D8-BD35-B1988EDB52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916693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E05E3A-ACD3-4DE5-8775-CFC1297DE4D8}" type="datetimeFigureOut">
              <a:rPr lang="en-US" smtClean="0"/>
              <a:t>12/21/2021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64EB57-63C2-43D8-BD35-B1988EDB52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66583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E05E3A-ACD3-4DE5-8775-CFC1297DE4D8}" type="datetimeFigureOut">
              <a:rPr lang="en-US" smtClean="0"/>
              <a:t>12/21/2021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64EB57-63C2-43D8-BD35-B1988EDB52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852280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E05E3A-ACD3-4DE5-8775-CFC1297DE4D8}" type="datetimeFigureOut">
              <a:rPr lang="en-US" smtClean="0"/>
              <a:t>12/21/2021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64EB57-63C2-43D8-BD35-B1988EDB52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24213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E05E3A-ACD3-4DE5-8775-CFC1297DE4D8}" type="datetimeFigureOut">
              <a:rPr lang="en-US" smtClean="0"/>
              <a:t>12/21/2021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64EB57-63C2-43D8-BD35-B1988EDB52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459065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E05E3A-ACD3-4DE5-8775-CFC1297DE4D8}" type="datetimeFigureOut">
              <a:rPr lang="en-US" smtClean="0"/>
              <a:t>12/21/2021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64EB57-63C2-43D8-BD35-B1988EDB52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685842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7543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fld id="{72E05E3A-ACD3-4DE5-8775-CFC1297DE4D8}" type="datetimeFigureOut">
              <a:rPr lang="en-US" smtClean="0"/>
              <a:t>12/21/2021</a:t>
            </a:fld>
            <a:endParaRPr lang="en-US"/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en-US"/>
          </a:p>
        </p:txBody>
      </p:sp>
      <p:sp>
        <p:nvSpPr>
          <p:cNvPr id="3175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3164EB57-63C2-43D8-BD35-B1988EDB52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634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</p:sldLayoutIdLst>
  <p:transition/>
  <p:txStyles>
    <p:titleStyle>
      <a:lvl1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FF0000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400">
          <a:solidFill>
            <a:schemeClr val="tx1"/>
          </a:solidFill>
          <a:latin typeface="+mn-lt"/>
          <a:ea typeface="+mn-ea"/>
        </a:defRPr>
      </a:lvl2pPr>
      <a:lvl3pPr marL="987425" indent="-29368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latin typeface="+mn-lt"/>
          <a:ea typeface="+mn-ea"/>
        </a:defRPr>
      </a:lvl3pPr>
      <a:lvl4pPr marL="1281113" indent="-2921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1800">
          <a:solidFill>
            <a:schemeClr val="tx1"/>
          </a:solidFill>
          <a:latin typeface="+mn-lt"/>
          <a:ea typeface="+mn-ea"/>
        </a:defRPr>
      </a:lvl4pPr>
      <a:lvl5pPr marL="15986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1800">
          <a:solidFill>
            <a:schemeClr val="tx1"/>
          </a:solidFill>
          <a:latin typeface="+mn-lt"/>
          <a:ea typeface="+mn-ea"/>
        </a:defRPr>
      </a:lvl5pPr>
      <a:lvl6pPr marL="20558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25130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29702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4274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72BA7-A053-4C77-BE4A-2C9478A22DA6}" type="slidenum">
              <a:rPr lang="en-US" altLang="zh-CN" smtClean="0"/>
              <a:pPr/>
              <a:t>1</a:t>
            </a:fld>
            <a:endParaRPr lang="en-US" altLang="zh-CN" dirty="0"/>
          </a:p>
        </p:txBody>
      </p:sp>
      <p:sp>
        <p:nvSpPr>
          <p:cNvPr id="482306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304800" y="1363663"/>
            <a:ext cx="8283787" cy="5113337"/>
          </a:xfrm>
          <a:noFill/>
        </p:spPr>
        <p:txBody>
          <a:bodyPr anchor="ctr"/>
          <a:lstStyle/>
          <a:p>
            <a:pPr algn="ctr"/>
            <a:br>
              <a:rPr lang="zh-CN" altLang="en-US" dirty="0"/>
            </a:br>
            <a:r>
              <a:rPr lang="en-US" altLang="zh-CN" sz="4800" dirty="0"/>
              <a:t>Lab Slides</a:t>
            </a:r>
            <a:br>
              <a:rPr lang="en-US" altLang="zh-CN" sz="4800" dirty="0"/>
            </a:br>
            <a:r>
              <a:rPr lang="en-US" altLang="zh-CN" sz="4800" dirty="0"/>
              <a:t>Text Hider</a:t>
            </a:r>
            <a:br>
              <a:rPr lang="en-US" altLang="zh-CN" sz="4800" dirty="0"/>
            </a:br>
            <a:br>
              <a:rPr lang="zh-CN" altLang="en-US" sz="6600" dirty="0"/>
            </a:br>
            <a:r>
              <a:rPr lang="en-US" altLang="zh-CN" sz="1800" dirty="0"/>
              <a:t>zxu@ict.ac.cn</a:t>
            </a:r>
            <a:br>
              <a:rPr lang="en-US" altLang="zh-CN" sz="1800" dirty="0"/>
            </a:br>
            <a:r>
              <a:rPr lang="en-US" altLang="zh-CN" sz="1800" dirty="0"/>
              <a:t>zhangjialin@ict.ac.cn</a:t>
            </a:r>
          </a:p>
        </p:txBody>
      </p:sp>
      <p:pic>
        <p:nvPicPr>
          <p:cNvPr id="9" name="Picture 2" descr="http://www.gucas.ac.cn/newStyle/images/lougou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08520" y="0"/>
            <a:ext cx="4381500" cy="1047751"/>
          </a:xfrm>
          <a:prstGeom prst="rect">
            <a:avLst/>
          </a:prstGeom>
          <a:noFill/>
        </p:spPr>
      </p:pic>
      <p:sp>
        <p:nvSpPr>
          <p:cNvPr id="2" name="矩形 1"/>
          <p:cNvSpPr/>
          <p:nvPr/>
        </p:nvSpPr>
        <p:spPr>
          <a:xfrm>
            <a:off x="7630658" y="0"/>
            <a:ext cx="17561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600" dirty="0"/>
              <a:t>CS101</a:t>
            </a:r>
            <a:endParaRPr lang="zh-CN" altLang="en-US" sz="3600" dirty="0"/>
          </a:p>
        </p:txBody>
      </p:sp>
    </p:spTree>
    <p:extLst>
      <p:ext uri="{BB962C8B-B14F-4D97-AF65-F5344CB8AC3E}">
        <p14:creationId xmlns:p14="http://schemas.microsoft.com/office/powerpoint/2010/main" val="2056498301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内容占位符 14">
            <a:extLst>
              <a:ext uri="{FF2B5EF4-FFF2-40B4-BE49-F238E27FC236}">
                <a16:creationId xmlns:a16="http://schemas.microsoft.com/office/drawing/2014/main" id="{5465ABAB-5DCB-4F5B-A648-F0944AB3B7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Algorithm</a:t>
            </a:r>
          </a:p>
          <a:p>
            <a:pPr lvl="1"/>
            <a:r>
              <a:rPr lang="en-US" altLang="zh-CN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Read panda.bmp into variable p</a:t>
            </a:r>
          </a:p>
          <a:p>
            <a:pPr lvl="2"/>
            <a:r>
              <a:rPr lang="en-US" altLang="zh-CN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pixel array starts at p[54]</a:t>
            </a:r>
          </a:p>
          <a:p>
            <a:pPr lvl="1"/>
            <a:r>
              <a:rPr lang="en-US" altLang="zh-CN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For each v in pixel array, invert it with (255 – v)</a:t>
            </a:r>
          </a:p>
          <a:p>
            <a:pPr lvl="1"/>
            <a:r>
              <a:rPr lang="en-US" altLang="zh-CN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Write the inverted pixel array to darkPanda.bmp</a:t>
            </a:r>
          </a:p>
          <a:p>
            <a:pPr marL="0" indent="0">
              <a:buNone/>
            </a:pPr>
            <a:endParaRPr lang="zh-CN" altLang="en-US" dirty="0"/>
          </a:p>
        </p:txBody>
      </p:sp>
      <p:sp>
        <p:nvSpPr>
          <p:cNvPr id="17" name="标题 16">
            <a:extLst>
              <a:ext uri="{FF2B5EF4-FFF2-40B4-BE49-F238E27FC236}">
                <a16:creationId xmlns:a16="http://schemas.microsoft.com/office/drawing/2014/main" id="{015119C7-BFF5-4DDF-8F5D-9B599049C0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Example1: Invert the color of panda.bmp</a:t>
            </a:r>
            <a:endParaRPr lang="zh-CN" altLang="en-US" dirty="0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EE77D328-3B9F-416C-B965-2F327B6F086F}"/>
              </a:ext>
            </a:extLst>
          </p:cNvPr>
          <p:cNvSpPr txBox="1"/>
          <p:nvPr/>
        </p:nvSpPr>
        <p:spPr>
          <a:xfrm>
            <a:off x="1501288" y="3429000"/>
            <a:ext cx="5419843" cy="258532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package main</a:t>
            </a:r>
          </a:p>
          <a:p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import  "io/ioutil"</a:t>
            </a:r>
          </a:p>
          <a:p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func main() {</a:t>
            </a:r>
          </a:p>
          <a:p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	p,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_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:= ioutil.ReadFile("./panda.bmp")</a:t>
            </a:r>
          </a:p>
          <a:p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zh-CN" altLang="en-US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for i := </a:t>
            </a:r>
            <a:r>
              <a:rPr lang="en-US" altLang="zh-CN" dirty="0">
                <a:highlight>
                  <a:srgbClr val="FFFF00"/>
                </a:highlight>
                <a:cs typeface="Arial" panose="020B0604020202020204" pitchFamily="34" charset="0"/>
              </a:rPr>
              <a:t>54</a:t>
            </a:r>
            <a:r>
              <a:rPr lang="zh-CN" altLang="en-US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; i &lt; len(p); i++ {</a:t>
            </a:r>
          </a:p>
          <a:p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zh-CN" altLang="en-US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	p[i] = 255 - p[i]   </a:t>
            </a:r>
          </a:p>
          <a:p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zh-CN" altLang="en-US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	ioutil.WriteFile("./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dark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Panda.bmp", p, 0666)</a:t>
            </a:r>
          </a:p>
          <a:p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</p:txBody>
      </p:sp>
      <p:cxnSp>
        <p:nvCxnSpPr>
          <p:cNvPr id="10" name="直接箭头连接符 9">
            <a:extLst>
              <a:ext uri="{FF2B5EF4-FFF2-40B4-BE49-F238E27FC236}">
                <a16:creationId xmlns:a16="http://schemas.microsoft.com/office/drawing/2014/main" id="{2F181B2A-6692-4C64-85DD-9A632E7525E3}"/>
              </a:ext>
            </a:extLst>
          </p:cNvPr>
          <p:cNvCxnSpPr>
            <a:cxnSpLocks/>
          </p:cNvCxnSpPr>
          <p:nvPr/>
        </p:nvCxnSpPr>
        <p:spPr>
          <a:xfrm>
            <a:off x="2743200" y="2732116"/>
            <a:ext cx="592975" cy="1900844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4779104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089DA20-1226-48F6-9A28-38699979B1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Example1: Invert the color of panda.bmp</a:t>
            </a:r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291209F4-BF0B-417A-87B8-AAE0FCD7EE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3936" y="3429002"/>
            <a:ext cx="1728572" cy="18500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824F0627-D8DF-4738-A4AB-53077EBB49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2137" y="3429002"/>
            <a:ext cx="1728572" cy="1850000"/>
          </a:xfrm>
          <a:prstGeom prst="rect">
            <a:avLst/>
          </a:prstGeom>
        </p:spPr>
      </p:pic>
      <p:sp>
        <p:nvSpPr>
          <p:cNvPr id="6" name="箭头: 右 5">
            <a:extLst>
              <a:ext uri="{FF2B5EF4-FFF2-40B4-BE49-F238E27FC236}">
                <a16:creationId xmlns:a16="http://schemas.microsoft.com/office/drawing/2014/main" id="{CB112D14-2E9E-4503-B1B0-E97C84FBFFEC}"/>
              </a:ext>
            </a:extLst>
          </p:cNvPr>
          <p:cNvSpPr/>
          <p:nvPr/>
        </p:nvSpPr>
        <p:spPr>
          <a:xfrm>
            <a:off x="3671417" y="4210812"/>
            <a:ext cx="1801167" cy="28637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A121403B-76C2-4CC2-972B-17B735C6C1C7}"/>
              </a:ext>
            </a:extLst>
          </p:cNvPr>
          <p:cNvSpPr txBox="1"/>
          <p:nvPr/>
        </p:nvSpPr>
        <p:spPr>
          <a:xfrm>
            <a:off x="54029" y="1807762"/>
            <a:ext cx="48283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[..,</a:t>
            </a:r>
            <a:r>
              <a:rPr lang="en-US" altLang="zh-CN" dirty="0">
                <a:highlight>
                  <a:srgbClr val="00B0F0"/>
                </a:highlight>
              </a:rPr>
              <a:t>240,176,0</a:t>
            </a:r>
            <a:r>
              <a:rPr lang="en-US" altLang="zh-CN" dirty="0"/>
              <a:t>,…,</a:t>
            </a:r>
            <a:r>
              <a:rPr lang="en-US" altLang="zh-CN" dirty="0">
                <a:solidFill>
                  <a:schemeClr val="bg1"/>
                </a:solidFill>
                <a:highlight>
                  <a:srgbClr val="000000"/>
                </a:highlight>
              </a:rPr>
              <a:t>0, 0, 0</a:t>
            </a:r>
            <a:r>
              <a:rPr lang="en-US" altLang="zh-CN" dirty="0"/>
              <a:t>, …,255,255,255,…] </a:t>
            </a:r>
            <a:endParaRPr lang="zh-CN" altLang="en-US" dirty="0"/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7E0F544D-C7ED-4651-BA5B-D131460DEA87}"/>
              </a:ext>
            </a:extLst>
          </p:cNvPr>
          <p:cNvSpPr txBox="1"/>
          <p:nvPr/>
        </p:nvSpPr>
        <p:spPr>
          <a:xfrm>
            <a:off x="4725440" y="1818005"/>
            <a:ext cx="44918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[…,</a:t>
            </a:r>
            <a:r>
              <a:rPr lang="en-US" altLang="zh-CN" dirty="0">
                <a:highlight>
                  <a:srgbClr val="FF4F0F"/>
                </a:highlight>
              </a:rPr>
              <a:t>15,79,255</a:t>
            </a:r>
            <a:r>
              <a:rPr lang="en-US" altLang="zh-CN" dirty="0"/>
              <a:t>,…,255,255,255,…,</a:t>
            </a:r>
            <a:r>
              <a:rPr lang="en-US" altLang="zh-CN" dirty="0">
                <a:solidFill>
                  <a:schemeClr val="bg1"/>
                </a:solidFill>
                <a:highlight>
                  <a:srgbClr val="000000"/>
                </a:highlight>
              </a:rPr>
              <a:t>0,0,0</a:t>
            </a:r>
            <a:r>
              <a:rPr lang="en-US" altLang="zh-CN" dirty="0"/>
              <a:t>,…] </a:t>
            </a:r>
            <a:endParaRPr lang="zh-CN" altLang="en-US" dirty="0"/>
          </a:p>
        </p:txBody>
      </p:sp>
      <p:cxnSp>
        <p:nvCxnSpPr>
          <p:cNvPr id="38" name="直接箭头连接符 37">
            <a:extLst>
              <a:ext uri="{FF2B5EF4-FFF2-40B4-BE49-F238E27FC236}">
                <a16:creationId xmlns:a16="http://schemas.microsoft.com/office/drawing/2014/main" id="{427F0624-E295-4405-8007-FFC2E7463400}"/>
              </a:ext>
            </a:extLst>
          </p:cNvPr>
          <p:cNvCxnSpPr>
            <a:cxnSpLocks/>
          </p:cNvCxnSpPr>
          <p:nvPr/>
        </p:nvCxnSpPr>
        <p:spPr>
          <a:xfrm flipH="1" flipV="1">
            <a:off x="5931184" y="2181596"/>
            <a:ext cx="362636" cy="2780929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直接箭头连接符 38">
            <a:extLst>
              <a:ext uri="{FF2B5EF4-FFF2-40B4-BE49-F238E27FC236}">
                <a16:creationId xmlns:a16="http://schemas.microsoft.com/office/drawing/2014/main" id="{80C50E39-E506-445B-B472-EE2FF803C75D}"/>
              </a:ext>
            </a:extLst>
          </p:cNvPr>
          <p:cNvCxnSpPr>
            <a:cxnSpLocks/>
          </p:cNvCxnSpPr>
          <p:nvPr/>
        </p:nvCxnSpPr>
        <p:spPr>
          <a:xfrm flipV="1">
            <a:off x="6561325" y="2181596"/>
            <a:ext cx="642046" cy="2403104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直接箭头连接符 39">
            <a:extLst>
              <a:ext uri="{FF2B5EF4-FFF2-40B4-BE49-F238E27FC236}">
                <a16:creationId xmlns:a16="http://schemas.microsoft.com/office/drawing/2014/main" id="{67DA088B-5474-405A-9DB0-4C784D930178}"/>
              </a:ext>
            </a:extLst>
          </p:cNvPr>
          <p:cNvCxnSpPr>
            <a:cxnSpLocks/>
          </p:cNvCxnSpPr>
          <p:nvPr/>
        </p:nvCxnSpPr>
        <p:spPr>
          <a:xfrm flipV="1">
            <a:off x="7732176" y="2181596"/>
            <a:ext cx="568547" cy="1954128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3" name="文本框 42">
            <a:extLst>
              <a:ext uri="{FF2B5EF4-FFF2-40B4-BE49-F238E27FC236}">
                <a16:creationId xmlns:a16="http://schemas.microsoft.com/office/drawing/2014/main" id="{45606F7E-79F0-4E9F-8577-EAF90BE4B9AF}"/>
              </a:ext>
            </a:extLst>
          </p:cNvPr>
          <p:cNvSpPr txBox="1"/>
          <p:nvPr/>
        </p:nvSpPr>
        <p:spPr>
          <a:xfrm>
            <a:off x="288283" y="1333616"/>
            <a:ext cx="172857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Original </a:t>
            </a:r>
            <a:r>
              <a:rPr lang="zh-CN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endParaRPr lang="zh-CN" altLang="en-US" sz="2000" b="1" dirty="0"/>
          </a:p>
        </p:txBody>
      </p:sp>
      <p:sp>
        <p:nvSpPr>
          <p:cNvPr id="44" name="文本框 43">
            <a:extLst>
              <a:ext uri="{FF2B5EF4-FFF2-40B4-BE49-F238E27FC236}">
                <a16:creationId xmlns:a16="http://schemas.microsoft.com/office/drawing/2014/main" id="{7CB1456A-7720-4B5B-8225-F04CA00B56B8}"/>
              </a:ext>
            </a:extLst>
          </p:cNvPr>
          <p:cNvSpPr txBox="1"/>
          <p:nvPr/>
        </p:nvSpPr>
        <p:spPr>
          <a:xfrm>
            <a:off x="5066898" y="1403475"/>
            <a:ext cx="172857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Modified </a:t>
            </a:r>
            <a:r>
              <a:rPr lang="zh-CN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endParaRPr lang="zh-CN" altLang="en-US" sz="2000" b="1" dirty="0"/>
          </a:p>
        </p:txBody>
      </p:sp>
      <p:sp>
        <p:nvSpPr>
          <p:cNvPr id="46" name="文本框 45">
            <a:extLst>
              <a:ext uri="{FF2B5EF4-FFF2-40B4-BE49-F238E27FC236}">
                <a16:creationId xmlns:a16="http://schemas.microsoft.com/office/drawing/2014/main" id="{2C13164A-01C8-4A35-9D83-2CA678BFA5E4}"/>
              </a:ext>
            </a:extLst>
          </p:cNvPr>
          <p:cNvSpPr txBox="1"/>
          <p:nvPr/>
        </p:nvSpPr>
        <p:spPr>
          <a:xfrm>
            <a:off x="3264105" y="3282980"/>
            <a:ext cx="278738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for i := </a:t>
            </a:r>
            <a:r>
              <a:rPr lang="en-US" altLang="zh-CN" dirty="0">
                <a:cs typeface="Arial" panose="020B0604020202020204" pitchFamily="34" charset="0"/>
              </a:rPr>
              <a:t>54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; i &lt; len(p); i++ {</a:t>
            </a:r>
          </a:p>
          <a:p>
            <a:pPr lvl="1"/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p[i] = 255 - p[i]</a:t>
            </a:r>
          </a:p>
          <a:p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</p:txBody>
      </p:sp>
      <p:cxnSp>
        <p:nvCxnSpPr>
          <p:cNvPr id="56" name="直接箭头连接符 55">
            <a:extLst>
              <a:ext uri="{FF2B5EF4-FFF2-40B4-BE49-F238E27FC236}">
                <a16:creationId xmlns:a16="http://schemas.microsoft.com/office/drawing/2014/main" id="{C23A8F3B-226C-4FF5-86F8-6310D288F9CA}"/>
              </a:ext>
            </a:extLst>
          </p:cNvPr>
          <p:cNvCxnSpPr>
            <a:cxnSpLocks/>
          </p:cNvCxnSpPr>
          <p:nvPr/>
        </p:nvCxnSpPr>
        <p:spPr>
          <a:xfrm flipH="1" flipV="1">
            <a:off x="1061051" y="2181596"/>
            <a:ext cx="362636" cy="2780929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直接箭头连接符 56">
            <a:extLst>
              <a:ext uri="{FF2B5EF4-FFF2-40B4-BE49-F238E27FC236}">
                <a16:creationId xmlns:a16="http://schemas.microsoft.com/office/drawing/2014/main" id="{4BCBB9DE-9E58-4450-BC41-ED3B90DA0FBB}"/>
              </a:ext>
            </a:extLst>
          </p:cNvPr>
          <p:cNvCxnSpPr>
            <a:cxnSpLocks/>
          </p:cNvCxnSpPr>
          <p:nvPr/>
        </p:nvCxnSpPr>
        <p:spPr>
          <a:xfrm flipV="1">
            <a:off x="1691192" y="2181596"/>
            <a:ext cx="325663" cy="2403104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" name="直接箭头连接符 57">
            <a:extLst>
              <a:ext uri="{FF2B5EF4-FFF2-40B4-BE49-F238E27FC236}">
                <a16:creationId xmlns:a16="http://schemas.microsoft.com/office/drawing/2014/main" id="{5D01759C-603D-4FAA-AD0D-7DB818CB9B13}"/>
              </a:ext>
            </a:extLst>
          </p:cNvPr>
          <p:cNvCxnSpPr>
            <a:cxnSpLocks/>
          </p:cNvCxnSpPr>
          <p:nvPr/>
        </p:nvCxnSpPr>
        <p:spPr>
          <a:xfrm flipV="1">
            <a:off x="2862043" y="2181596"/>
            <a:ext cx="568547" cy="1954128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8249610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34EBEDC-DB8D-4087-AD6C-BAB8DE06E6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Algorithm</a:t>
            </a:r>
          </a:p>
          <a:p>
            <a:pPr lvl="1"/>
            <a:r>
              <a:rPr lang="en-US" altLang="zh-CN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Read panda.bmp into variable p</a:t>
            </a:r>
          </a:p>
          <a:p>
            <a:pPr lvl="2"/>
            <a:r>
              <a:rPr lang="en-US" altLang="zh-CN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pixel array starts at p[54]</a:t>
            </a:r>
          </a:p>
          <a:p>
            <a:pPr lvl="1"/>
            <a:r>
              <a:rPr lang="en-US" altLang="zh-CN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For each v in pixel array, invert it with (255 – v)</a:t>
            </a:r>
          </a:p>
          <a:p>
            <a:pPr lvl="1"/>
            <a:r>
              <a:rPr lang="en-US" altLang="zh-CN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Write the inverted pixel array to darkPanda.bmp</a:t>
            </a:r>
          </a:p>
          <a:p>
            <a:endParaRPr lang="zh-CN" altLang="en-US" dirty="0"/>
          </a:p>
        </p:txBody>
      </p:sp>
      <p:cxnSp>
        <p:nvCxnSpPr>
          <p:cNvPr id="10" name="直接箭头连接符 9">
            <a:extLst>
              <a:ext uri="{FF2B5EF4-FFF2-40B4-BE49-F238E27FC236}">
                <a16:creationId xmlns:a16="http://schemas.microsoft.com/office/drawing/2014/main" id="{2F181B2A-6692-4C64-85DD-9A632E7525E3}"/>
              </a:ext>
            </a:extLst>
          </p:cNvPr>
          <p:cNvCxnSpPr>
            <a:cxnSpLocks/>
          </p:cNvCxnSpPr>
          <p:nvPr/>
        </p:nvCxnSpPr>
        <p:spPr>
          <a:xfrm>
            <a:off x="2671156" y="3258589"/>
            <a:ext cx="615142" cy="2105891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标题 16">
            <a:extLst>
              <a:ext uri="{FF2B5EF4-FFF2-40B4-BE49-F238E27FC236}">
                <a16:creationId xmlns:a16="http://schemas.microsoft.com/office/drawing/2014/main" id="{72ED5454-FD2F-4FFC-9659-71D2DB37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122238"/>
            <a:ext cx="8712968" cy="858490"/>
          </a:xfrm>
        </p:spPr>
        <p:txBody>
          <a:bodyPr/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Example1: Invert the color of panda.bmp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7EFA85C9-69DF-409C-8747-3E45880BBEF5}"/>
              </a:ext>
            </a:extLst>
          </p:cNvPr>
          <p:cNvSpPr txBox="1"/>
          <p:nvPr/>
        </p:nvSpPr>
        <p:spPr>
          <a:xfrm>
            <a:off x="958190" y="3495502"/>
            <a:ext cx="5419843" cy="258532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package main</a:t>
            </a:r>
          </a:p>
          <a:p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import  "io/ioutil"</a:t>
            </a:r>
          </a:p>
          <a:p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func main() {</a:t>
            </a:r>
          </a:p>
          <a:p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	p,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_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:= ioutil.ReadFile("./panda.bmp")</a:t>
            </a:r>
          </a:p>
          <a:p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	for i := </a:t>
            </a:r>
            <a:r>
              <a:rPr lang="en-US" altLang="zh-CN" dirty="0">
                <a:cs typeface="Arial" panose="020B0604020202020204" pitchFamily="34" charset="0"/>
              </a:rPr>
              <a:t>54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; i &lt; len(p); i++ {</a:t>
            </a:r>
          </a:p>
          <a:p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		p[i] = 255 - p[i]</a:t>
            </a:r>
          </a:p>
          <a:p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	}</a:t>
            </a:r>
          </a:p>
          <a:p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zh-CN" altLang="en-US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ioutil.WriteFile("./</a:t>
            </a:r>
            <a:r>
              <a:rPr lang="en-US" altLang="zh-CN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dark</a:t>
            </a:r>
            <a:r>
              <a:rPr lang="zh-CN" altLang="en-US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Panda.bmp", p, 0666)</a:t>
            </a:r>
          </a:p>
          <a:p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686982044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3331ECA-655B-4E52-9184-E9DB8A52E4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3508" y="1103173"/>
            <a:ext cx="8856984" cy="1199021"/>
          </a:xfrm>
        </p:spPr>
        <p:txBody>
          <a:bodyPr/>
          <a:lstStyle/>
          <a:p>
            <a:r>
              <a:rPr lang="en-US" altLang="zh-CN" sz="2800" dirty="0">
                <a:latin typeface="Arial" panose="020B0604020202020204" pitchFamily="34" charset="0"/>
                <a:cs typeface="Arial" panose="020B0604020202020204" pitchFamily="34" charset="0"/>
              </a:rPr>
              <a:t>Question: What’s</a:t>
            </a:r>
            <a:r>
              <a:rPr lang="zh-CN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2800" dirty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zh-CN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2800" dirty="0">
                <a:latin typeface="Arial" panose="020B0604020202020204" pitchFamily="34" charset="0"/>
                <a:cs typeface="Arial" panose="020B0604020202020204" pitchFamily="34" charset="0"/>
              </a:rPr>
              <a:t>meaning</a:t>
            </a:r>
            <a:r>
              <a:rPr lang="zh-CN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2800" dirty="0">
                <a:latin typeface="Arial" panose="020B0604020202020204" pitchFamily="34" charset="0"/>
                <a:cs typeface="Arial" panose="020B0604020202020204" pitchFamily="34" charset="0"/>
              </a:rPr>
              <a:t>of 0666?</a:t>
            </a:r>
          </a:p>
          <a:p>
            <a:pPr lvl="1"/>
            <a:r>
              <a:rPr lang="en-US" altLang="zh-CN" dirty="0"/>
              <a:t>Access permissions</a:t>
            </a:r>
          </a:p>
          <a:p>
            <a:pPr lvl="2"/>
            <a:r>
              <a:rPr lang="en-US" altLang="zh-CN" dirty="0"/>
              <a:t>Rights to read, write, and execute a file by the owner of the file, by the group the owner belonging to, and by other users </a:t>
            </a:r>
          </a:p>
          <a:p>
            <a:pPr lvl="1"/>
            <a:r>
              <a:rPr lang="en-US" altLang="zh-CN" dirty="0"/>
              <a:t>Every user can read and write, but cannot execute</a:t>
            </a:r>
          </a:p>
          <a:p>
            <a:pPr lvl="2"/>
            <a:r>
              <a:rPr lang="en-US" altLang="zh-CN" dirty="0"/>
              <a:t>-</a:t>
            </a:r>
            <a:r>
              <a:rPr lang="en-US" altLang="zh-CN" dirty="0" err="1"/>
              <a:t>rw-rw-rw</a:t>
            </a:r>
            <a:r>
              <a:rPr lang="en-US" altLang="zh-CN" dirty="0"/>
              <a:t>-</a:t>
            </a:r>
          </a:p>
          <a:p>
            <a:pPr lvl="2"/>
            <a:r>
              <a:rPr lang="en-US" altLang="zh-CN" dirty="0"/>
              <a:t>0666 = 0110110110</a:t>
            </a:r>
          </a:p>
          <a:p>
            <a:pPr lvl="2"/>
            <a:endParaRPr lang="en-US" altLang="zh-CN" dirty="0"/>
          </a:p>
          <a:p>
            <a:endParaRPr lang="zh-CN" altLang="en-US" dirty="0"/>
          </a:p>
        </p:txBody>
      </p:sp>
      <p:sp>
        <p:nvSpPr>
          <p:cNvPr id="5" name="标题 4">
            <a:extLst>
              <a:ext uri="{FF2B5EF4-FFF2-40B4-BE49-F238E27FC236}">
                <a16:creationId xmlns:a16="http://schemas.microsoft.com/office/drawing/2014/main" id="{40668DD1-88AD-40FB-8C8F-113B365F86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Example1: Invert the color of panda.bmp</a:t>
            </a:r>
            <a:endParaRPr lang="zh-CN" altLang="en-US" dirty="0"/>
          </a:p>
        </p:txBody>
      </p:sp>
      <p:sp>
        <p:nvSpPr>
          <p:cNvPr id="2" name="椭圆 1">
            <a:extLst>
              <a:ext uri="{FF2B5EF4-FFF2-40B4-BE49-F238E27FC236}">
                <a16:creationId xmlns:a16="http://schemas.microsoft.com/office/drawing/2014/main" id="{CC8735A6-4BAA-4C48-9490-CB8A241B7374}"/>
              </a:ext>
            </a:extLst>
          </p:cNvPr>
          <p:cNvSpPr/>
          <p:nvPr/>
        </p:nvSpPr>
        <p:spPr>
          <a:xfrm>
            <a:off x="6781493" y="6106513"/>
            <a:ext cx="653070" cy="38950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B45A8475-4E9B-45DA-827A-425DFA57BD5F}"/>
              </a:ext>
            </a:extLst>
          </p:cNvPr>
          <p:cNvSpPr txBox="1"/>
          <p:nvPr/>
        </p:nvSpPr>
        <p:spPr>
          <a:xfrm>
            <a:off x="2094263" y="4200251"/>
            <a:ext cx="5419843" cy="258532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package main</a:t>
            </a:r>
          </a:p>
          <a:p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import  "io/ioutil"</a:t>
            </a:r>
          </a:p>
          <a:p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func main() {</a:t>
            </a:r>
          </a:p>
          <a:p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	p,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_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:= ioutil.ReadFile("./panda.bmp")</a:t>
            </a:r>
          </a:p>
          <a:p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	for i := </a:t>
            </a:r>
            <a:r>
              <a:rPr lang="en-US" altLang="zh-CN" dirty="0">
                <a:cs typeface="Arial" panose="020B0604020202020204" pitchFamily="34" charset="0"/>
              </a:rPr>
              <a:t>54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; i &lt; len(p); i++ {</a:t>
            </a:r>
          </a:p>
          <a:p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		p[i] = 255 - p[i]</a:t>
            </a:r>
          </a:p>
          <a:p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	}</a:t>
            </a:r>
          </a:p>
          <a:p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	ioutil.WriteFile("./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dark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Panda.bmp", p, 0666)</a:t>
            </a:r>
          </a:p>
          <a:p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</p:txBody>
      </p:sp>
      <p:graphicFrame>
        <p:nvGraphicFramePr>
          <p:cNvPr id="12" name="表格 11">
            <a:extLst>
              <a:ext uri="{FF2B5EF4-FFF2-40B4-BE49-F238E27FC236}">
                <a16:creationId xmlns:a16="http://schemas.microsoft.com/office/drawing/2014/main" id="{A01CF169-25F7-440E-B595-1983AA8B6C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3514674"/>
              </p:ext>
            </p:extLst>
          </p:nvPr>
        </p:nvGraphicFramePr>
        <p:xfrm>
          <a:off x="4655528" y="3176377"/>
          <a:ext cx="4143280" cy="918543"/>
        </p:xfrm>
        <a:graphic>
          <a:graphicData uri="http://schemas.openxmlformats.org/drawingml/2006/table">
            <a:tbl>
              <a:tblPr firstRow="1" firstCol="1" bandRow="1"/>
              <a:tblGrid>
                <a:gridCol w="598879">
                  <a:extLst>
                    <a:ext uri="{9D8B030D-6E8A-4147-A177-3AD203B41FA5}">
                      <a16:colId xmlns:a16="http://schemas.microsoft.com/office/drawing/2014/main" val="2315453770"/>
                    </a:ext>
                  </a:extLst>
                </a:gridCol>
                <a:gridCol w="430918">
                  <a:extLst>
                    <a:ext uri="{9D8B030D-6E8A-4147-A177-3AD203B41FA5}">
                      <a16:colId xmlns:a16="http://schemas.microsoft.com/office/drawing/2014/main" val="1017745945"/>
                    </a:ext>
                  </a:extLst>
                </a:gridCol>
                <a:gridCol w="424722">
                  <a:extLst>
                    <a:ext uri="{9D8B030D-6E8A-4147-A177-3AD203B41FA5}">
                      <a16:colId xmlns:a16="http://schemas.microsoft.com/office/drawing/2014/main" val="690210790"/>
                    </a:ext>
                  </a:extLst>
                </a:gridCol>
                <a:gridCol w="571344">
                  <a:extLst>
                    <a:ext uri="{9D8B030D-6E8A-4147-A177-3AD203B41FA5}">
                      <a16:colId xmlns:a16="http://schemas.microsoft.com/office/drawing/2014/main" val="3288823425"/>
                    </a:ext>
                  </a:extLst>
                </a:gridCol>
                <a:gridCol w="415085">
                  <a:extLst>
                    <a:ext uri="{9D8B030D-6E8A-4147-A177-3AD203B41FA5}">
                      <a16:colId xmlns:a16="http://schemas.microsoft.com/office/drawing/2014/main" val="405465545"/>
                    </a:ext>
                  </a:extLst>
                </a:gridCol>
                <a:gridCol w="415085">
                  <a:extLst>
                    <a:ext uri="{9D8B030D-6E8A-4147-A177-3AD203B41FA5}">
                      <a16:colId xmlns:a16="http://schemas.microsoft.com/office/drawing/2014/main" val="4252449977"/>
                    </a:ext>
                  </a:extLst>
                </a:gridCol>
                <a:gridCol w="455699">
                  <a:extLst>
                    <a:ext uri="{9D8B030D-6E8A-4147-A177-3AD203B41FA5}">
                      <a16:colId xmlns:a16="http://schemas.microsoft.com/office/drawing/2014/main" val="1235865491"/>
                    </a:ext>
                  </a:extLst>
                </a:gridCol>
                <a:gridCol w="415774">
                  <a:extLst>
                    <a:ext uri="{9D8B030D-6E8A-4147-A177-3AD203B41FA5}">
                      <a16:colId xmlns:a16="http://schemas.microsoft.com/office/drawing/2014/main" val="3818593772"/>
                    </a:ext>
                  </a:extLst>
                </a:gridCol>
                <a:gridCol w="415774">
                  <a:extLst>
                    <a:ext uri="{9D8B030D-6E8A-4147-A177-3AD203B41FA5}">
                      <a16:colId xmlns:a16="http://schemas.microsoft.com/office/drawing/2014/main" val="1756499184"/>
                    </a:ext>
                  </a:extLst>
                </a:gridCol>
              </a:tblGrid>
              <a:tr h="306181">
                <a:tc gridSpan="3">
                  <a:txBody>
                    <a:bodyPr/>
                    <a:lstStyle/>
                    <a:p>
                      <a:pPr algn="ctr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Owner</a:t>
                      </a:r>
                      <a:endParaRPr lang="zh-CN" sz="1800" dirty="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Group</a:t>
                      </a:r>
                      <a:endParaRPr lang="zh-CN" sz="180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Others</a:t>
                      </a:r>
                      <a:endParaRPr lang="zh-CN" sz="180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2222596"/>
                  </a:ext>
                </a:extLst>
              </a:tr>
              <a:tr h="30618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</a:t>
                      </a:r>
                      <a:endParaRPr lang="zh-CN" sz="1800" dirty="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</a:t>
                      </a:r>
                      <a:endParaRPr lang="zh-CN" sz="180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endParaRPr lang="zh-CN" sz="180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</a:t>
                      </a:r>
                      <a:endParaRPr lang="zh-CN" sz="1800" dirty="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</a:t>
                      </a:r>
                      <a:endParaRPr lang="zh-CN" sz="180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endParaRPr lang="zh-CN" sz="180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</a:t>
                      </a:r>
                      <a:endParaRPr lang="zh-CN" sz="180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</a:t>
                      </a:r>
                      <a:endParaRPr lang="zh-CN" sz="180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endParaRPr lang="zh-CN" sz="180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07351976"/>
                  </a:ext>
                </a:extLst>
              </a:tr>
              <a:tr h="30618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800" dirty="0">
                          <a:effectLst/>
                          <a:latin typeface="Times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1800" dirty="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800" dirty="0">
                          <a:effectLst/>
                          <a:latin typeface="Times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1800" dirty="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endParaRPr lang="zh-CN" sz="180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800" dirty="0">
                          <a:effectLst/>
                          <a:latin typeface="Times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1800" dirty="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800" dirty="0">
                          <a:effectLst/>
                          <a:latin typeface="Times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1800" dirty="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endParaRPr lang="zh-CN" sz="180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800" dirty="0">
                          <a:effectLst/>
                          <a:latin typeface="Times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1800" dirty="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800" dirty="0">
                          <a:effectLst/>
                          <a:latin typeface="Times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1800" dirty="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endParaRPr lang="zh-CN" sz="1800" dirty="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23506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76416504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id="{F67EC39A-CBED-4C4A-8014-EC86EA5BE2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4987" y="4623550"/>
            <a:ext cx="1728571" cy="1850000"/>
          </a:xfrm>
          <a:prstGeom prst="rect">
            <a:avLst/>
          </a:prstGeom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7089DA20-1226-48F6-9A28-38699979B1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-114947"/>
            <a:ext cx="8712968" cy="858490"/>
          </a:xfrm>
        </p:spPr>
        <p:txBody>
          <a:bodyPr/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Example1: How about 230-v?</a:t>
            </a:r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291209F4-BF0B-417A-87B8-AAE0FCD7EE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786" y="4638677"/>
            <a:ext cx="1728572" cy="1850000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A121403B-76C2-4CC2-972B-17B735C6C1C7}"/>
              </a:ext>
            </a:extLst>
          </p:cNvPr>
          <p:cNvSpPr txBox="1"/>
          <p:nvPr/>
        </p:nvSpPr>
        <p:spPr>
          <a:xfrm>
            <a:off x="74465" y="3271945"/>
            <a:ext cx="419321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dirty="0"/>
              <a:t>[..,</a:t>
            </a:r>
            <a:r>
              <a:rPr lang="en-US" altLang="zh-CN" sz="1600" dirty="0">
                <a:highlight>
                  <a:srgbClr val="00B0F0"/>
                </a:highlight>
              </a:rPr>
              <a:t>240,176,0</a:t>
            </a:r>
            <a:r>
              <a:rPr lang="en-US" altLang="zh-CN" sz="1600" dirty="0"/>
              <a:t>,…,</a:t>
            </a:r>
            <a:r>
              <a:rPr lang="en-US" altLang="zh-CN" sz="1600" dirty="0">
                <a:solidFill>
                  <a:schemeClr val="bg1"/>
                </a:solidFill>
                <a:highlight>
                  <a:srgbClr val="000000"/>
                </a:highlight>
              </a:rPr>
              <a:t>0, 0, 0</a:t>
            </a:r>
            <a:r>
              <a:rPr lang="en-US" altLang="zh-CN" sz="1600" dirty="0"/>
              <a:t>, …,255,255,255,…] </a:t>
            </a:r>
            <a:endParaRPr lang="zh-CN" altLang="en-US" sz="1600" dirty="0"/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7E0F544D-C7ED-4651-BA5B-D131460DEA87}"/>
              </a:ext>
            </a:extLst>
          </p:cNvPr>
          <p:cNvSpPr txBox="1"/>
          <p:nvPr/>
        </p:nvSpPr>
        <p:spPr>
          <a:xfrm>
            <a:off x="4357047" y="3230093"/>
            <a:ext cx="469010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dirty="0"/>
              <a:t>[…,</a:t>
            </a:r>
            <a:r>
              <a:rPr lang="en-US" altLang="zh-CN" sz="1600" dirty="0">
                <a:highlight>
                  <a:srgbClr val="EB3BFB"/>
                </a:highlight>
              </a:rPr>
              <a:t>246,54,230</a:t>
            </a:r>
            <a:r>
              <a:rPr lang="en-US" altLang="zh-CN" sz="1600" dirty="0"/>
              <a:t>,…,</a:t>
            </a:r>
            <a:r>
              <a:rPr lang="en-US" altLang="zh-CN" sz="1600" dirty="0">
                <a:highlight>
                  <a:srgbClr val="EBEBEB"/>
                </a:highlight>
              </a:rPr>
              <a:t>230,230,230</a:t>
            </a:r>
            <a:r>
              <a:rPr lang="en-US" altLang="zh-CN" sz="1600" dirty="0"/>
              <a:t>,…,</a:t>
            </a:r>
            <a:r>
              <a:rPr lang="en-US" altLang="zh-CN" sz="1600" dirty="0">
                <a:highlight>
                  <a:srgbClr val="EBEBEB"/>
                </a:highlight>
              </a:rPr>
              <a:t>231,231,231</a:t>
            </a:r>
            <a:r>
              <a:rPr lang="en-US" altLang="zh-CN" sz="1600" dirty="0"/>
              <a:t>,…] </a:t>
            </a:r>
            <a:endParaRPr lang="zh-CN" altLang="en-US" sz="1600" dirty="0"/>
          </a:p>
        </p:txBody>
      </p:sp>
      <p:sp>
        <p:nvSpPr>
          <p:cNvPr id="43" name="文本框 42">
            <a:extLst>
              <a:ext uri="{FF2B5EF4-FFF2-40B4-BE49-F238E27FC236}">
                <a16:creationId xmlns:a16="http://schemas.microsoft.com/office/drawing/2014/main" id="{45606F7E-79F0-4E9F-8577-EAF90BE4B9AF}"/>
              </a:ext>
            </a:extLst>
          </p:cNvPr>
          <p:cNvSpPr txBox="1"/>
          <p:nvPr/>
        </p:nvSpPr>
        <p:spPr>
          <a:xfrm>
            <a:off x="104901" y="2821208"/>
            <a:ext cx="17285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Original </a:t>
            </a:r>
            <a:r>
              <a:rPr lang="zh-CN" altLang="en-US" b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endParaRPr lang="zh-CN" altLang="en-US" b="1" dirty="0"/>
          </a:p>
        </p:txBody>
      </p:sp>
      <p:sp>
        <p:nvSpPr>
          <p:cNvPr id="44" name="文本框 43">
            <a:extLst>
              <a:ext uri="{FF2B5EF4-FFF2-40B4-BE49-F238E27FC236}">
                <a16:creationId xmlns:a16="http://schemas.microsoft.com/office/drawing/2014/main" id="{7CB1456A-7720-4B5B-8225-F04CA00B56B8}"/>
              </a:ext>
            </a:extLst>
          </p:cNvPr>
          <p:cNvSpPr txBox="1"/>
          <p:nvPr/>
        </p:nvSpPr>
        <p:spPr>
          <a:xfrm>
            <a:off x="4376242" y="2800282"/>
            <a:ext cx="17285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Modified </a:t>
            </a:r>
            <a:r>
              <a:rPr lang="zh-CN" altLang="en-US" b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endParaRPr lang="zh-CN" altLang="en-US" b="1" dirty="0"/>
          </a:p>
        </p:txBody>
      </p:sp>
      <p:sp>
        <p:nvSpPr>
          <p:cNvPr id="6" name="箭头: 右 5">
            <a:extLst>
              <a:ext uri="{FF2B5EF4-FFF2-40B4-BE49-F238E27FC236}">
                <a16:creationId xmlns:a16="http://schemas.microsoft.com/office/drawing/2014/main" id="{CB112D14-2E9E-4503-B1B0-E97C84FBFFEC}"/>
              </a:ext>
            </a:extLst>
          </p:cNvPr>
          <p:cNvSpPr/>
          <p:nvPr/>
        </p:nvSpPr>
        <p:spPr>
          <a:xfrm>
            <a:off x="3614267" y="5499111"/>
            <a:ext cx="1801167" cy="256425"/>
          </a:xfrm>
          <a:prstGeom prst="rightArrow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9" name="直接箭头连接符 38">
            <a:extLst>
              <a:ext uri="{FF2B5EF4-FFF2-40B4-BE49-F238E27FC236}">
                <a16:creationId xmlns:a16="http://schemas.microsoft.com/office/drawing/2014/main" id="{80C50E39-E506-445B-B472-EE2FF803C75D}"/>
              </a:ext>
            </a:extLst>
          </p:cNvPr>
          <p:cNvCxnSpPr>
            <a:cxnSpLocks/>
          </p:cNvCxnSpPr>
          <p:nvPr/>
        </p:nvCxnSpPr>
        <p:spPr>
          <a:xfrm flipV="1">
            <a:off x="6427681" y="3608644"/>
            <a:ext cx="197926" cy="2223395"/>
          </a:xfrm>
          <a:prstGeom prst="straightConnector1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直接箭头连接符 39">
            <a:extLst>
              <a:ext uri="{FF2B5EF4-FFF2-40B4-BE49-F238E27FC236}">
                <a16:creationId xmlns:a16="http://schemas.microsoft.com/office/drawing/2014/main" id="{67DA088B-5474-405A-9DB0-4C784D930178}"/>
              </a:ext>
            </a:extLst>
          </p:cNvPr>
          <p:cNvCxnSpPr>
            <a:cxnSpLocks/>
          </p:cNvCxnSpPr>
          <p:nvPr/>
        </p:nvCxnSpPr>
        <p:spPr>
          <a:xfrm flipV="1">
            <a:off x="7585800" y="3615489"/>
            <a:ext cx="568547" cy="1749739"/>
          </a:xfrm>
          <a:prstGeom prst="straightConnector1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6" name="文本框 45">
            <a:extLst>
              <a:ext uri="{FF2B5EF4-FFF2-40B4-BE49-F238E27FC236}">
                <a16:creationId xmlns:a16="http://schemas.microsoft.com/office/drawing/2014/main" id="{2C13164A-01C8-4A35-9D83-2CA678BFA5E4}"/>
              </a:ext>
            </a:extLst>
          </p:cNvPr>
          <p:cNvSpPr txBox="1"/>
          <p:nvPr/>
        </p:nvSpPr>
        <p:spPr>
          <a:xfrm>
            <a:off x="3206955" y="4668324"/>
            <a:ext cx="2787389" cy="82675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for i := </a:t>
            </a:r>
            <a:r>
              <a:rPr lang="en-US" altLang="zh-CN" dirty="0">
                <a:cs typeface="Arial" panose="020B0604020202020204" pitchFamily="34" charset="0"/>
              </a:rPr>
              <a:t>54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; i &lt; len(p); i++ {</a:t>
            </a:r>
          </a:p>
          <a:p>
            <a:pPr lvl="1"/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p[i] = </a:t>
            </a:r>
            <a:r>
              <a:rPr lang="en-US" altLang="zh-CN" b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230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- p[i]</a:t>
            </a:r>
          </a:p>
          <a:p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</p:txBody>
      </p:sp>
      <p:cxnSp>
        <p:nvCxnSpPr>
          <p:cNvPr id="56" name="直接箭头连接符 55">
            <a:extLst>
              <a:ext uri="{FF2B5EF4-FFF2-40B4-BE49-F238E27FC236}">
                <a16:creationId xmlns:a16="http://schemas.microsoft.com/office/drawing/2014/main" id="{C23A8F3B-226C-4FF5-86F8-6310D288F9CA}"/>
              </a:ext>
            </a:extLst>
          </p:cNvPr>
          <p:cNvCxnSpPr>
            <a:cxnSpLocks/>
          </p:cNvCxnSpPr>
          <p:nvPr/>
        </p:nvCxnSpPr>
        <p:spPr>
          <a:xfrm flipH="1" flipV="1">
            <a:off x="1003901" y="3682138"/>
            <a:ext cx="362636" cy="2490062"/>
          </a:xfrm>
          <a:prstGeom prst="straightConnector1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直接箭头连接符 56">
            <a:extLst>
              <a:ext uri="{FF2B5EF4-FFF2-40B4-BE49-F238E27FC236}">
                <a16:creationId xmlns:a16="http://schemas.microsoft.com/office/drawing/2014/main" id="{4BCBB9DE-9E58-4450-BC41-ED3B90DA0FBB}"/>
              </a:ext>
            </a:extLst>
          </p:cNvPr>
          <p:cNvCxnSpPr>
            <a:cxnSpLocks/>
          </p:cNvCxnSpPr>
          <p:nvPr/>
        </p:nvCxnSpPr>
        <p:spPr>
          <a:xfrm flipV="1">
            <a:off x="1606123" y="3623771"/>
            <a:ext cx="325663" cy="2151755"/>
          </a:xfrm>
          <a:prstGeom prst="straightConnector1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" name="直接箭头连接符 57">
            <a:extLst>
              <a:ext uri="{FF2B5EF4-FFF2-40B4-BE49-F238E27FC236}">
                <a16:creationId xmlns:a16="http://schemas.microsoft.com/office/drawing/2014/main" id="{5D01759C-603D-4FAA-AD0D-7DB818CB9B13}"/>
              </a:ext>
            </a:extLst>
          </p:cNvPr>
          <p:cNvCxnSpPr>
            <a:cxnSpLocks/>
          </p:cNvCxnSpPr>
          <p:nvPr/>
        </p:nvCxnSpPr>
        <p:spPr>
          <a:xfrm flipV="1">
            <a:off x="2804893" y="3610499"/>
            <a:ext cx="391108" cy="1821378"/>
          </a:xfrm>
          <a:prstGeom prst="straightConnector1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Rectangle 1">
            <a:extLst>
              <a:ext uri="{FF2B5EF4-FFF2-40B4-BE49-F238E27FC236}">
                <a16:creationId xmlns:a16="http://schemas.microsoft.com/office/drawing/2014/main" id="{92893781-5042-49D2-976B-60A95A1E66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5C1F2645-E495-4B85-A0A6-2A5BFAD6BDD3}"/>
              </a:ext>
            </a:extLst>
          </p:cNvPr>
          <p:cNvSpPr txBox="1"/>
          <p:nvPr/>
        </p:nvSpPr>
        <p:spPr>
          <a:xfrm>
            <a:off x="304933" y="728240"/>
            <a:ext cx="87129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ea typeface="黑体" panose="02010609060101010101" pitchFamily="49" charset="-122"/>
                <a:cs typeface="Arial" panose="020B0604020202020204" pitchFamily="34" charset="0"/>
              </a:rPr>
              <a:t>Could cause unsigned integer overflow. Result should be in [0, 255]</a:t>
            </a:r>
            <a:endParaRPr lang="en-US" altLang="zh-CN" b="1" i="0" dirty="0">
              <a:solidFill>
                <a:srgbClr val="202224"/>
              </a:solidFill>
              <a:effectLst/>
              <a:latin typeface="Work Sans" panose="020B0604020202020204" pitchFamily="2" charset="0"/>
            </a:endParaRPr>
          </a:p>
          <a:p>
            <a:pPr marL="692150" lvl="1" indent="-34766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</a:pPr>
            <a:r>
              <a:rPr lang="en-US" altLang="zh-CN" dirty="0">
                <a:ea typeface="黑体" panose="02010609060101010101" pitchFamily="49" charset="-122"/>
                <a:cs typeface="Arial" panose="020B0604020202020204" pitchFamily="34" charset="0"/>
              </a:rPr>
              <a:t>The operations +, -, *, and &lt;&lt; are computed modulo 2</a:t>
            </a:r>
            <a:r>
              <a:rPr lang="en-US" altLang="zh-CN" baseline="30000" dirty="0">
                <a:ea typeface="黑体" panose="02010609060101010101" pitchFamily="49" charset="-122"/>
                <a:cs typeface="Arial" panose="020B0604020202020204" pitchFamily="34" charset="0"/>
              </a:rPr>
              <a:t>n </a:t>
            </a:r>
            <a:r>
              <a:rPr lang="en-US" altLang="zh-CN" dirty="0">
                <a:ea typeface="黑体" panose="02010609060101010101" pitchFamily="49" charset="-122"/>
                <a:cs typeface="Arial" panose="020B0604020202020204" pitchFamily="34" charset="0"/>
              </a:rPr>
              <a:t>(n is the bit width of the unsigned integer’s type).</a:t>
            </a:r>
          </a:p>
          <a:p>
            <a:pPr marL="1149350" lvl="2" indent="-34766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</a:pPr>
            <a:r>
              <a:rPr lang="en-US" altLang="zh-CN" sz="1600" dirty="0">
                <a:ea typeface="黑体" panose="02010609060101010101" pitchFamily="49" charset="-122"/>
                <a:cs typeface="Arial" panose="020B0604020202020204" pitchFamily="34" charset="0"/>
              </a:rPr>
              <a:t>From https://golang.org/ref/spec#Integer_overflow</a:t>
            </a:r>
          </a:p>
          <a:p>
            <a:pPr marL="692150" lvl="1" indent="-34766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</a:pPr>
            <a:r>
              <a:rPr lang="en-US" altLang="zh-CN" dirty="0">
                <a:ea typeface="黑体" panose="02010609060101010101" pitchFamily="49" charset="-122"/>
                <a:cs typeface="Arial" panose="020B0604020202020204" pitchFamily="34" charset="0"/>
              </a:rPr>
              <a:t>230 - 240	= </a:t>
            </a:r>
            <a:r>
              <a:rPr lang="en-US" altLang="zh-CN" b="1" dirty="0">
                <a:solidFill>
                  <a:srgbClr val="FF0000"/>
                </a:solidFill>
                <a:ea typeface="黑体" panose="02010609060101010101" pitchFamily="49" charset="-122"/>
                <a:cs typeface="Arial" panose="020B0604020202020204" pitchFamily="34" charset="0"/>
              </a:rPr>
              <a:t>(-10) </a:t>
            </a:r>
            <a:r>
              <a:rPr lang="en-US" altLang="zh-CN" dirty="0">
                <a:ea typeface="黑体" panose="02010609060101010101" pitchFamily="49" charset="-122"/>
                <a:cs typeface="Arial" panose="020B0604020202020204" pitchFamily="34" charset="0"/>
              </a:rPr>
              <a:t>% 256 = </a:t>
            </a:r>
            <a:r>
              <a:rPr lang="en-US" altLang="zh-CN" b="1" dirty="0">
                <a:solidFill>
                  <a:srgbClr val="FF0000"/>
                </a:solidFill>
                <a:ea typeface="黑体" panose="02010609060101010101" pitchFamily="49" charset="-122"/>
                <a:cs typeface="Arial" panose="020B0604020202020204" pitchFamily="34" charset="0"/>
              </a:rPr>
              <a:t>502</a:t>
            </a:r>
            <a:r>
              <a:rPr lang="en-US" altLang="zh-CN" dirty="0">
                <a:ea typeface="黑体" panose="02010609060101010101" pitchFamily="49" charset="-122"/>
                <a:cs typeface="Arial" panose="020B0604020202020204" pitchFamily="34" charset="0"/>
              </a:rPr>
              <a:t>%256 = 246 (</a:t>
            </a:r>
            <a:r>
              <a:rPr lang="en-US" altLang="zh-CN" b="1" dirty="0">
                <a:solidFill>
                  <a:srgbClr val="FF0000"/>
                </a:solidFill>
                <a:ea typeface="黑体" panose="02010609060101010101" pitchFamily="49" charset="-122"/>
                <a:cs typeface="Arial" panose="020B0604020202020204" pitchFamily="34" charset="0"/>
              </a:rPr>
              <a:t>wrong result</a:t>
            </a:r>
            <a:r>
              <a:rPr lang="en-US" altLang="zh-CN" dirty="0">
                <a:ea typeface="黑体" panose="02010609060101010101" pitchFamily="49" charset="-122"/>
                <a:cs typeface="Arial" panose="020B0604020202020204" pitchFamily="34" charset="0"/>
              </a:rPr>
              <a:t>)</a:t>
            </a:r>
          </a:p>
          <a:p>
            <a:pPr marL="1149350" lvl="2" indent="-34766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</a:pPr>
            <a:r>
              <a:rPr lang="en-US" altLang="zh-CN" dirty="0">
                <a:ea typeface="黑体" panose="02010609060101010101" pitchFamily="49" charset="-122"/>
                <a:cs typeface="Arial" panose="020B0604020202020204" pitchFamily="34" charset="0"/>
              </a:rPr>
              <a:t>Note: (-10) = </a:t>
            </a:r>
            <a:r>
              <a:rPr lang="en-US" altLang="zh-CN" dirty="0">
                <a:solidFill>
                  <a:srgbClr val="FF0000"/>
                </a:solidFill>
                <a:ea typeface="黑体" panose="02010609060101010101" pitchFamily="49" charset="-122"/>
                <a:cs typeface="Arial" panose="020B0604020202020204" pitchFamily="34" charset="0"/>
              </a:rPr>
              <a:t>1</a:t>
            </a:r>
            <a:r>
              <a:rPr lang="en-US" altLang="zh-CN" dirty="0">
                <a:ea typeface="黑体" panose="02010609060101010101" pitchFamily="49" charset="-122"/>
                <a:cs typeface="Arial" panose="020B0604020202020204" pitchFamily="34" charset="0"/>
              </a:rPr>
              <a:t>11110110 = 502 (9 bits)</a:t>
            </a:r>
            <a:endParaRPr lang="zh-CN" altLang="en-US" dirty="0"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cxnSp>
        <p:nvCxnSpPr>
          <p:cNvPr id="38" name="直接箭头连接符 37">
            <a:extLst>
              <a:ext uri="{FF2B5EF4-FFF2-40B4-BE49-F238E27FC236}">
                <a16:creationId xmlns:a16="http://schemas.microsoft.com/office/drawing/2014/main" id="{427F0624-E295-4405-8007-FFC2E7463400}"/>
              </a:ext>
            </a:extLst>
          </p:cNvPr>
          <p:cNvCxnSpPr>
            <a:cxnSpLocks/>
          </p:cNvCxnSpPr>
          <p:nvPr/>
        </p:nvCxnSpPr>
        <p:spPr>
          <a:xfrm flipH="1" flipV="1">
            <a:off x="5267879" y="3647974"/>
            <a:ext cx="968791" cy="2524227"/>
          </a:xfrm>
          <a:prstGeom prst="straightConnector1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椭圆 18">
            <a:extLst>
              <a:ext uri="{FF2B5EF4-FFF2-40B4-BE49-F238E27FC236}">
                <a16:creationId xmlns:a16="http://schemas.microsoft.com/office/drawing/2014/main" id="{303817CB-805B-4699-A943-B75C893F50CF}"/>
              </a:ext>
            </a:extLst>
          </p:cNvPr>
          <p:cNvSpPr/>
          <p:nvPr/>
        </p:nvSpPr>
        <p:spPr>
          <a:xfrm>
            <a:off x="4591395" y="3160594"/>
            <a:ext cx="1402949" cy="476534"/>
          </a:xfrm>
          <a:prstGeom prst="ellipse">
            <a:avLst/>
          </a:prstGeom>
          <a:noFill/>
          <a:ln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16C1AC83-844A-4C44-BA44-BEDA7C10B429}"/>
              </a:ext>
            </a:extLst>
          </p:cNvPr>
          <p:cNvSpPr txBox="1"/>
          <p:nvPr/>
        </p:nvSpPr>
        <p:spPr>
          <a:xfrm>
            <a:off x="6031804" y="2427961"/>
            <a:ext cx="172857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altLang="zh-CN" sz="2000" b="1" dirty="0">
                <a:solidFill>
                  <a:srgbClr val="0000CC"/>
                </a:solidFill>
              </a:rPr>
              <a:t>Overflow</a:t>
            </a:r>
            <a:endParaRPr lang="en-US" altLang="zh-CN" sz="2800" b="1" dirty="0">
              <a:solidFill>
                <a:srgbClr val="0000CC"/>
              </a:solidFill>
            </a:endParaRPr>
          </a:p>
        </p:txBody>
      </p:sp>
      <p:cxnSp>
        <p:nvCxnSpPr>
          <p:cNvPr id="21" name="直接箭头连接符 20">
            <a:extLst>
              <a:ext uri="{FF2B5EF4-FFF2-40B4-BE49-F238E27FC236}">
                <a16:creationId xmlns:a16="http://schemas.microsoft.com/office/drawing/2014/main" id="{F41B03FF-9D9D-40E9-B3AB-A8103FF66F9A}"/>
              </a:ext>
            </a:extLst>
          </p:cNvPr>
          <p:cNvCxnSpPr>
            <a:cxnSpLocks/>
            <a:stCxn id="20" idx="2"/>
            <a:endCxn id="19" idx="7"/>
          </p:cNvCxnSpPr>
          <p:nvPr/>
        </p:nvCxnSpPr>
        <p:spPr>
          <a:xfrm flipH="1">
            <a:off x="5788887" y="2828071"/>
            <a:ext cx="1107203" cy="402310"/>
          </a:xfrm>
          <a:prstGeom prst="straightConnector1">
            <a:avLst/>
          </a:prstGeom>
          <a:ln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椭圆 28">
            <a:extLst>
              <a:ext uri="{FF2B5EF4-FFF2-40B4-BE49-F238E27FC236}">
                <a16:creationId xmlns:a16="http://schemas.microsoft.com/office/drawing/2014/main" id="{F1F86FC6-6F39-421B-9108-A3DD64F130A9}"/>
              </a:ext>
            </a:extLst>
          </p:cNvPr>
          <p:cNvSpPr/>
          <p:nvPr/>
        </p:nvSpPr>
        <p:spPr>
          <a:xfrm>
            <a:off x="7389738" y="3177243"/>
            <a:ext cx="1402949" cy="476534"/>
          </a:xfrm>
          <a:prstGeom prst="ellipse">
            <a:avLst/>
          </a:prstGeom>
          <a:noFill/>
          <a:ln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0" name="直接箭头连接符 29">
            <a:extLst>
              <a:ext uri="{FF2B5EF4-FFF2-40B4-BE49-F238E27FC236}">
                <a16:creationId xmlns:a16="http://schemas.microsoft.com/office/drawing/2014/main" id="{5E7354E1-589A-4C0D-BE65-CAE4F9D0ACEF}"/>
              </a:ext>
            </a:extLst>
          </p:cNvPr>
          <p:cNvCxnSpPr>
            <a:cxnSpLocks/>
            <a:stCxn id="20" idx="2"/>
            <a:endCxn id="29" idx="0"/>
          </p:cNvCxnSpPr>
          <p:nvPr/>
        </p:nvCxnSpPr>
        <p:spPr>
          <a:xfrm>
            <a:off x="6896090" y="2828071"/>
            <a:ext cx="1195123" cy="349172"/>
          </a:xfrm>
          <a:prstGeom prst="straightConnector1">
            <a:avLst/>
          </a:prstGeom>
          <a:ln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7678736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E49161BF-F7CA-42C5-AA48-2F2134C35A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0639" y="4631298"/>
            <a:ext cx="1728945" cy="1850400"/>
          </a:xfrm>
          <a:prstGeom prst="rect">
            <a:avLst/>
          </a:prstGeom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7089DA20-1226-48F6-9A28-38699979B1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-114947"/>
            <a:ext cx="8712968" cy="858490"/>
          </a:xfrm>
        </p:spPr>
        <p:txBody>
          <a:bodyPr/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Example1: How about 1+v?</a:t>
            </a:r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291209F4-BF0B-417A-87B8-AAE0FCD7EE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786" y="4638677"/>
            <a:ext cx="1728572" cy="1850000"/>
          </a:xfrm>
          <a:prstGeom prst="rect">
            <a:avLst/>
          </a:prstGeom>
        </p:spPr>
      </p:pic>
      <p:sp>
        <p:nvSpPr>
          <p:cNvPr id="6" name="箭头: 右 5">
            <a:extLst>
              <a:ext uri="{FF2B5EF4-FFF2-40B4-BE49-F238E27FC236}">
                <a16:creationId xmlns:a16="http://schemas.microsoft.com/office/drawing/2014/main" id="{CB112D14-2E9E-4503-B1B0-E97C84FBFFEC}"/>
              </a:ext>
            </a:extLst>
          </p:cNvPr>
          <p:cNvSpPr/>
          <p:nvPr/>
        </p:nvSpPr>
        <p:spPr>
          <a:xfrm>
            <a:off x="3614267" y="5420487"/>
            <a:ext cx="1801167" cy="28637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A121403B-76C2-4CC2-972B-17B735C6C1C7}"/>
              </a:ext>
            </a:extLst>
          </p:cNvPr>
          <p:cNvSpPr txBox="1"/>
          <p:nvPr/>
        </p:nvSpPr>
        <p:spPr>
          <a:xfrm>
            <a:off x="74465" y="3014562"/>
            <a:ext cx="419321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dirty="0"/>
              <a:t>[..,</a:t>
            </a:r>
            <a:r>
              <a:rPr lang="en-US" altLang="zh-CN" sz="1600" dirty="0">
                <a:highlight>
                  <a:srgbClr val="00B0F0"/>
                </a:highlight>
              </a:rPr>
              <a:t>240,176,0</a:t>
            </a:r>
            <a:r>
              <a:rPr lang="en-US" altLang="zh-CN" sz="1600" dirty="0"/>
              <a:t>,…,</a:t>
            </a:r>
            <a:r>
              <a:rPr lang="en-US" altLang="zh-CN" sz="1600" dirty="0">
                <a:solidFill>
                  <a:schemeClr val="bg1"/>
                </a:solidFill>
                <a:highlight>
                  <a:srgbClr val="000000"/>
                </a:highlight>
              </a:rPr>
              <a:t>0, 0, 0</a:t>
            </a:r>
            <a:r>
              <a:rPr lang="en-US" altLang="zh-CN" sz="1600" dirty="0"/>
              <a:t>, …,255,255,255,…] </a:t>
            </a:r>
            <a:endParaRPr lang="zh-CN" altLang="en-US" sz="1600" dirty="0"/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7E0F544D-C7ED-4651-BA5B-D131460DEA87}"/>
              </a:ext>
            </a:extLst>
          </p:cNvPr>
          <p:cNvSpPr txBox="1"/>
          <p:nvPr/>
        </p:nvSpPr>
        <p:spPr>
          <a:xfrm>
            <a:off x="4653052" y="2972710"/>
            <a:ext cx="469010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dirty="0"/>
              <a:t>[…,</a:t>
            </a:r>
            <a:r>
              <a:rPr lang="en-US" altLang="zh-CN" sz="1600" dirty="0">
                <a:highlight>
                  <a:srgbClr val="00B0F0"/>
                </a:highlight>
              </a:rPr>
              <a:t>241,177,1</a:t>
            </a:r>
            <a:r>
              <a:rPr lang="en-US" altLang="zh-CN" sz="1600" dirty="0"/>
              <a:t>,…,</a:t>
            </a:r>
            <a:r>
              <a:rPr lang="en-US" altLang="zh-CN" sz="1600" dirty="0">
                <a:solidFill>
                  <a:schemeClr val="bg1"/>
                </a:solidFill>
                <a:highlight>
                  <a:srgbClr val="000000"/>
                </a:highlight>
              </a:rPr>
              <a:t>1,1,1</a:t>
            </a:r>
            <a:r>
              <a:rPr lang="en-US" altLang="zh-CN" sz="1600" dirty="0"/>
              <a:t>,…,</a:t>
            </a:r>
            <a:r>
              <a:rPr lang="en-US" altLang="zh-CN" sz="1600" dirty="0">
                <a:solidFill>
                  <a:schemeClr val="bg1"/>
                </a:solidFill>
                <a:highlight>
                  <a:srgbClr val="000000"/>
                </a:highlight>
              </a:rPr>
              <a:t>0,0,0</a:t>
            </a:r>
            <a:r>
              <a:rPr lang="en-US" altLang="zh-CN" sz="1600" dirty="0"/>
              <a:t>,…] </a:t>
            </a:r>
            <a:endParaRPr lang="zh-CN" altLang="en-US" sz="1600" dirty="0"/>
          </a:p>
        </p:txBody>
      </p:sp>
      <p:cxnSp>
        <p:nvCxnSpPr>
          <p:cNvPr id="38" name="直接箭头连接符 37">
            <a:extLst>
              <a:ext uri="{FF2B5EF4-FFF2-40B4-BE49-F238E27FC236}">
                <a16:creationId xmlns:a16="http://schemas.microsoft.com/office/drawing/2014/main" id="{427F0624-E295-4405-8007-FFC2E7463400}"/>
              </a:ext>
            </a:extLst>
          </p:cNvPr>
          <p:cNvCxnSpPr>
            <a:cxnSpLocks/>
          </p:cNvCxnSpPr>
          <p:nvPr/>
        </p:nvCxnSpPr>
        <p:spPr>
          <a:xfrm flipH="1" flipV="1">
            <a:off x="5267879" y="3353116"/>
            <a:ext cx="968791" cy="2819085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直接箭头连接符 38">
            <a:extLst>
              <a:ext uri="{FF2B5EF4-FFF2-40B4-BE49-F238E27FC236}">
                <a16:creationId xmlns:a16="http://schemas.microsoft.com/office/drawing/2014/main" id="{80C50E39-E506-445B-B472-EE2FF803C75D}"/>
              </a:ext>
            </a:extLst>
          </p:cNvPr>
          <p:cNvCxnSpPr>
            <a:cxnSpLocks/>
          </p:cNvCxnSpPr>
          <p:nvPr/>
        </p:nvCxnSpPr>
        <p:spPr>
          <a:xfrm flipH="1" flipV="1">
            <a:off x="6500199" y="3353116"/>
            <a:ext cx="3977" cy="2441262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直接箭头连接符 39">
            <a:extLst>
              <a:ext uri="{FF2B5EF4-FFF2-40B4-BE49-F238E27FC236}">
                <a16:creationId xmlns:a16="http://schemas.microsoft.com/office/drawing/2014/main" id="{67DA088B-5474-405A-9DB0-4C784D930178}"/>
              </a:ext>
            </a:extLst>
          </p:cNvPr>
          <p:cNvCxnSpPr>
            <a:cxnSpLocks/>
          </p:cNvCxnSpPr>
          <p:nvPr/>
        </p:nvCxnSpPr>
        <p:spPr>
          <a:xfrm flipH="1" flipV="1">
            <a:off x="7269381" y="3311264"/>
            <a:ext cx="405646" cy="2034136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3" name="文本框 42">
            <a:extLst>
              <a:ext uri="{FF2B5EF4-FFF2-40B4-BE49-F238E27FC236}">
                <a16:creationId xmlns:a16="http://schemas.microsoft.com/office/drawing/2014/main" id="{45606F7E-79F0-4E9F-8577-EAF90BE4B9AF}"/>
              </a:ext>
            </a:extLst>
          </p:cNvPr>
          <p:cNvSpPr txBox="1"/>
          <p:nvPr/>
        </p:nvSpPr>
        <p:spPr>
          <a:xfrm>
            <a:off x="104901" y="2563825"/>
            <a:ext cx="17285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Original </a:t>
            </a:r>
            <a:r>
              <a:rPr lang="zh-CN" altLang="en-US" b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endParaRPr lang="zh-CN" altLang="en-US" b="1" dirty="0"/>
          </a:p>
        </p:txBody>
      </p:sp>
      <p:sp>
        <p:nvSpPr>
          <p:cNvPr id="44" name="文本框 43">
            <a:extLst>
              <a:ext uri="{FF2B5EF4-FFF2-40B4-BE49-F238E27FC236}">
                <a16:creationId xmlns:a16="http://schemas.microsoft.com/office/drawing/2014/main" id="{7CB1456A-7720-4B5B-8225-F04CA00B56B8}"/>
              </a:ext>
            </a:extLst>
          </p:cNvPr>
          <p:cNvSpPr txBox="1"/>
          <p:nvPr/>
        </p:nvSpPr>
        <p:spPr>
          <a:xfrm>
            <a:off x="4376242" y="2542899"/>
            <a:ext cx="17285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Modified </a:t>
            </a:r>
            <a:r>
              <a:rPr lang="zh-CN" altLang="en-US" b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endParaRPr lang="zh-CN" altLang="en-US" b="1" dirty="0"/>
          </a:p>
        </p:txBody>
      </p:sp>
      <p:sp>
        <p:nvSpPr>
          <p:cNvPr id="46" name="文本框 45">
            <a:extLst>
              <a:ext uri="{FF2B5EF4-FFF2-40B4-BE49-F238E27FC236}">
                <a16:creationId xmlns:a16="http://schemas.microsoft.com/office/drawing/2014/main" id="{2C13164A-01C8-4A35-9D83-2CA678BFA5E4}"/>
              </a:ext>
            </a:extLst>
          </p:cNvPr>
          <p:cNvSpPr txBox="1"/>
          <p:nvPr/>
        </p:nvSpPr>
        <p:spPr>
          <a:xfrm>
            <a:off x="3206955" y="4492655"/>
            <a:ext cx="278738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for i := </a:t>
            </a:r>
            <a:r>
              <a:rPr lang="en-US" altLang="zh-CN" dirty="0">
                <a:cs typeface="Arial" panose="020B0604020202020204" pitchFamily="34" charset="0"/>
              </a:rPr>
              <a:t>54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; i &lt; len(p); i++ {</a:t>
            </a:r>
          </a:p>
          <a:p>
            <a:pPr lvl="1"/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p[i] = </a:t>
            </a:r>
            <a:r>
              <a:rPr lang="en-US" altLang="zh-CN" b="1" dirty="0">
                <a:solidFill>
                  <a:srgbClr val="0000CC"/>
                </a:solidFill>
                <a:cs typeface="Arial" panose="020B0604020202020204" pitchFamily="34" charset="0"/>
              </a:rPr>
              <a:t>1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dirty="0">
                <a:cs typeface="Arial" panose="020B0604020202020204" pitchFamily="34" charset="0"/>
              </a:rPr>
              <a:t>+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p[i]</a:t>
            </a:r>
          </a:p>
          <a:p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</p:txBody>
      </p:sp>
      <p:cxnSp>
        <p:nvCxnSpPr>
          <p:cNvPr id="56" name="直接箭头连接符 55">
            <a:extLst>
              <a:ext uri="{FF2B5EF4-FFF2-40B4-BE49-F238E27FC236}">
                <a16:creationId xmlns:a16="http://schemas.microsoft.com/office/drawing/2014/main" id="{C23A8F3B-226C-4FF5-86F8-6310D288F9CA}"/>
              </a:ext>
            </a:extLst>
          </p:cNvPr>
          <p:cNvCxnSpPr>
            <a:cxnSpLocks/>
          </p:cNvCxnSpPr>
          <p:nvPr/>
        </p:nvCxnSpPr>
        <p:spPr>
          <a:xfrm flipH="1" flipV="1">
            <a:off x="1003901" y="3391271"/>
            <a:ext cx="362636" cy="2780929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直接箭头连接符 56">
            <a:extLst>
              <a:ext uri="{FF2B5EF4-FFF2-40B4-BE49-F238E27FC236}">
                <a16:creationId xmlns:a16="http://schemas.microsoft.com/office/drawing/2014/main" id="{4BCBB9DE-9E58-4450-BC41-ED3B90DA0FBB}"/>
              </a:ext>
            </a:extLst>
          </p:cNvPr>
          <p:cNvCxnSpPr>
            <a:cxnSpLocks/>
          </p:cNvCxnSpPr>
          <p:nvPr/>
        </p:nvCxnSpPr>
        <p:spPr>
          <a:xfrm flipV="1">
            <a:off x="1634042" y="3391271"/>
            <a:ext cx="325663" cy="2403104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" name="直接箭头连接符 57">
            <a:extLst>
              <a:ext uri="{FF2B5EF4-FFF2-40B4-BE49-F238E27FC236}">
                <a16:creationId xmlns:a16="http://schemas.microsoft.com/office/drawing/2014/main" id="{5D01759C-603D-4FAA-AD0D-7DB818CB9B13}"/>
              </a:ext>
            </a:extLst>
          </p:cNvPr>
          <p:cNvCxnSpPr>
            <a:cxnSpLocks/>
          </p:cNvCxnSpPr>
          <p:nvPr/>
        </p:nvCxnSpPr>
        <p:spPr>
          <a:xfrm flipV="1">
            <a:off x="2804893" y="3311264"/>
            <a:ext cx="391108" cy="2034135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Rectangle 1">
            <a:extLst>
              <a:ext uri="{FF2B5EF4-FFF2-40B4-BE49-F238E27FC236}">
                <a16:creationId xmlns:a16="http://schemas.microsoft.com/office/drawing/2014/main" id="{92893781-5042-49D2-976B-60A95A1E66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18E62BC8-2355-4F21-9BFB-DD3A0E4E5F93}"/>
              </a:ext>
            </a:extLst>
          </p:cNvPr>
          <p:cNvSpPr txBox="1"/>
          <p:nvPr/>
        </p:nvSpPr>
        <p:spPr>
          <a:xfrm>
            <a:off x="304933" y="728240"/>
            <a:ext cx="87129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ea typeface="黑体" panose="02010609060101010101" pitchFamily="49" charset="-122"/>
                <a:cs typeface="Arial" panose="020B0604020202020204" pitchFamily="34" charset="0"/>
              </a:rPr>
              <a:t>Could cause unsigned integer overflow. Result should be in [0, 255]</a:t>
            </a:r>
            <a:endParaRPr lang="en-US" altLang="zh-CN" b="1" i="0" dirty="0">
              <a:solidFill>
                <a:srgbClr val="202224"/>
              </a:solidFill>
              <a:effectLst/>
              <a:latin typeface="Work Sans" panose="020B0604020202020204" pitchFamily="2" charset="0"/>
            </a:endParaRPr>
          </a:p>
          <a:p>
            <a:pPr marL="692150" lvl="1" indent="-34766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</a:pPr>
            <a:r>
              <a:rPr lang="en-US" altLang="zh-CN" dirty="0">
                <a:ea typeface="黑体" panose="02010609060101010101" pitchFamily="49" charset="-122"/>
                <a:cs typeface="Arial" panose="020B0604020202020204" pitchFamily="34" charset="0"/>
              </a:rPr>
              <a:t>The operations +, -, *, and &lt;&lt; are computed modulo 2</a:t>
            </a:r>
            <a:r>
              <a:rPr lang="en-US" altLang="zh-CN" baseline="30000" dirty="0">
                <a:ea typeface="黑体" panose="02010609060101010101" pitchFamily="49" charset="-122"/>
                <a:cs typeface="Arial" panose="020B0604020202020204" pitchFamily="34" charset="0"/>
              </a:rPr>
              <a:t>n </a:t>
            </a:r>
            <a:r>
              <a:rPr lang="en-US" altLang="zh-CN" dirty="0">
                <a:ea typeface="黑体" panose="02010609060101010101" pitchFamily="49" charset="-122"/>
                <a:cs typeface="Arial" panose="020B0604020202020204" pitchFamily="34" charset="0"/>
              </a:rPr>
              <a:t>(n is the bit width of the unsigned integer’s type).</a:t>
            </a:r>
          </a:p>
          <a:p>
            <a:pPr marL="1149350" lvl="2" indent="-34766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</a:pPr>
            <a:r>
              <a:rPr lang="en-US" altLang="zh-CN" sz="1600" dirty="0">
                <a:ea typeface="黑体" panose="02010609060101010101" pitchFamily="49" charset="-122"/>
                <a:cs typeface="Arial" panose="020B0604020202020204" pitchFamily="34" charset="0"/>
              </a:rPr>
              <a:t>From https://golang.org/ref/spec#Integer_overflow</a:t>
            </a:r>
          </a:p>
          <a:p>
            <a:pPr marL="692150" lvl="1" indent="-34766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</a:pPr>
            <a:r>
              <a:rPr lang="en-US" altLang="zh-CN" dirty="0">
                <a:ea typeface="黑体" panose="02010609060101010101" pitchFamily="49" charset="-122"/>
                <a:cs typeface="Arial" panose="020B0604020202020204" pitchFamily="34" charset="0"/>
              </a:rPr>
              <a:t>1 + 255 = </a:t>
            </a:r>
            <a:r>
              <a:rPr lang="en-US" altLang="zh-CN" b="1" dirty="0">
                <a:solidFill>
                  <a:srgbClr val="FF0000"/>
                </a:solidFill>
                <a:ea typeface="黑体" panose="02010609060101010101" pitchFamily="49" charset="-122"/>
                <a:cs typeface="Arial" panose="020B0604020202020204" pitchFamily="34" charset="0"/>
              </a:rPr>
              <a:t>(256) </a:t>
            </a:r>
            <a:r>
              <a:rPr lang="en-US" altLang="zh-CN" dirty="0">
                <a:ea typeface="黑体" panose="02010609060101010101" pitchFamily="49" charset="-122"/>
                <a:cs typeface="Arial" panose="020B0604020202020204" pitchFamily="34" charset="0"/>
              </a:rPr>
              <a:t>% 256 = 0</a:t>
            </a:r>
            <a:r>
              <a:rPr lang="en-US" altLang="zh-CN" b="1" dirty="0">
                <a:ea typeface="黑体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altLang="zh-CN" dirty="0">
                <a:ea typeface="黑体" panose="02010609060101010101" pitchFamily="49" charset="-122"/>
                <a:cs typeface="Arial" panose="020B0604020202020204" pitchFamily="34" charset="0"/>
              </a:rPr>
              <a:t>(</a:t>
            </a:r>
            <a:r>
              <a:rPr lang="en-US" altLang="zh-CN" b="1" dirty="0">
                <a:solidFill>
                  <a:srgbClr val="FF0000"/>
                </a:solidFill>
                <a:ea typeface="黑体" panose="02010609060101010101" pitchFamily="49" charset="-122"/>
                <a:cs typeface="Arial" panose="020B0604020202020204" pitchFamily="34" charset="0"/>
              </a:rPr>
              <a:t>wrong result</a:t>
            </a:r>
            <a:r>
              <a:rPr lang="en-US" altLang="zh-CN" dirty="0">
                <a:ea typeface="黑体" panose="02010609060101010101" pitchFamily="49" charset="-122"/>
                <a:cs typeface="Arial" panose="020B0604020202020204" pitchFamily="34" charset="0"/>
              </a:rPr>
              <a:t>)</a:t>
            </a:r>
          </a:p>
          <a:p>
            <a:pPr marL="1149350" lvl="2" indent="-34766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</a:pPr>
            <a:r>
              <a:rPr lang="en-US" altLang="zh-CN" dirty="0">
                <a:ea typeface="黑体" panose="02010609060101010101" pitchFamily="49" charset="-122"/>
                <a:cs typeface="Arial" panose="020B0604020202020204" pitchFamily="34" charset="0"/>
              </a:rPr>
              <a:t>Note: (256) = </a:t>
            </a:r>
            <a:r>
              <a:rPr lang="en-US" altLang="zh-CN" dirty="0">
                <a:solidFill>
                  <a:srgbClr val="FF0000"/>
                </a:solidFill>
                <a:ea typeface="黑体" panose="02010609060101010101" pitchFamily="49" charset="-122"/>
                <a:cs typeface="Arial" panose="020B0604020202020204" pitchFamily="34" charset="0"/>
              </a:rPr>
              <a:t>1</a:t>
            </a:r>
            <a:r>
              <a:rPr lang="en-US" altLang="zh-CN" dirty="0">
                <a:ea typeface="黑体" panose="02010609060101010101" pitchFamily="49" charset="-122"/>
                <a:cs typeface="Arial" panose="020B0604020202020204" pitchFamily="34" charset="0"/>
              </a:rPr>
              <a:t>00000000 (9 bits)</a:t>
            </a:r>
            <a:endParaRPr lang="zh-CN" altLang="en-US" dirty="0"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20" name="椭圆 19">
            <a:extLst>
              <a:ext uri="{FF2B5EF4-FFF2-40B4-BE49-F238E27FC236}">
                <a16:creationId xmlns:a16="http://schemas.microsoft.com/office/drawing/2014/main" id="{64F81DEB-0814-49FF-A55D-3D51EB71C7C8}"/>
              </a:ext>
            </a:extLst>
          </p:cNvPr>
          <p:cNvSpPr/>
          <p:nvPr/>
        </p:nvSpPr>
        <p:spPr>
          <a:xfrm>
            <a:off x="6829464" y="2905066"/>
            <a:ext cx="924985" cy="448050"/>
          </a:xfrm>
          <a:prstGeom prst="ellipse">
            <a:avLst/>
          </a:prstGeom>
          <a:noFill/>
          <a:ln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287A843C-4D14-4086-838C-2D0417F9CCB9}"/>
              </a:ext>
            </a:extLst>
          </p:cNvPr>
          <p:cNvSpPr txBox="1"/>
          <p:nvPr/>
        </p:nvSpPr>
        <p:spPr>
          <a:xfrm>
            <a:off x="7045298" y="2297900"/>
            <a:ext cx="172857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altLang="zh-CN" sz="2000" b="1" dirty="0">
                <a:solidFill>
                  <a:srgbClr val="0000CC"/>
                </a:solidFill>
              </a:rPr>
              <a:t>Overflow</a:t>
            </a:r>
            <a:endParaRPr lang="en-US" altLang="zh-CN" sz="2800" b="1" dirty="0">
              <a:solidFill>
                <a:srgbClr val="0000CC"/>
              </a:solidFill>
            </a:endParaRPr>
          </a:p>
        </p:txBody>
      </p:sp>
      <p:cxnSp>
        <p:nvCxnSpPr>
          <p:cNvPr id="22" name="直接箭头连接符 21">
            <a:extLst>
              <a:ext uri="{FF2B5EF4-FFF2-40B4-BE49-F238E27FC236}">
                <a16:creationId xmlns:a16="http://schemas.microsoft.com/office/drawing/2014/main" id="{439C69E6-D7C3-4BE8-A4A7-D401B4F4D692}"/>
              </a:ext>
            </a:extLst>
          </p:cNvPr>
          <p:cNvCxnSpPr>
            <a:cxnSpLocks/>
            <a:endCxn id="20" idx="7"/>
          </p:cNvCxnSpPr>
          <p:nvPr/>
        </p:nvCxnSpPr>
        <p:spPr>
          <a:xfrm flipH="1">
            <a:off x="7618988" y="2667232"/>
            <a:ext cx="180824" cy="303449"/>
          </a:xfrm>
          <a:prstGeom prst="straightConnector1">
            <a:avLst/>
          </a:prstGeom>
          <a:ln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6702053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089DA20-1226-48F6-9A28-38699979B1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7016" y="257704"/>
            <a:ext cx="8712968" cy="858490"/>
          </a:xfrm>
        </p:spPr>
        <p:txBody>
          <a:bodyPr/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In-Class Exercises: </a:t>
            </a:r>
            <a:b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change the </a:t>
            </a:r>
            <a:r>
              <a:rPr lang="en-US" altLang="zh-CN" dirty="0" err="1">
                <a:latin typeface="Arial" panose="020B0604020202020204" pitchFamily="34" charset="0"/>
                <a:cs typeface="Arial" panose="020B0604020202020204" pitchFamily="34" charset="0"/>
              </a:rPr>
              <a:t>darkPanda.go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 program</a:t>
            </a:r>
            <a:endParaRPr lang="zh-CN" altLang="en-US" dirty="0"/>
          </a:p>
        </p:txBody>
      </p:sp>
      <p:sp>
        <p:nvSpPr>
          <p:cNvPr id="8" name="内容占位符 2">
            <a:extLst>
              <a:ext uri="{FF2B5EF4-FFF2-40B4-BE49-F238E27FC236}">
                <a16:creationId xmlns:a16="http://schemas.microsoft.com/office/drawing/2014/main" id="{3671632D-4E34-4E8E-A3CB-3E3A2CFD4C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270" y="1234159"/>
            <a:ext cx="8856984" cy="4247453"/>
          </a:xfrm>
        </p:spPr>
        <p:txBody>
          <a:bodyPr/>
          <a:lstStyle/>
          <a:p>
            <a:pPr lvl="0" fontAlgn="base" hangingPunct="0">
              <a:spcBef>
                <a:spcPts val="1200"/>
              </a:spcBef>
              <a:spcAft>
                <a:spcPts val="600"/>
              </a:spcAft>
            </a:pPr>
            <a:r>
              <a:rPr lang="en-US" altLang="zh-CN" sz="2400" dirty="0"/>
              <a:t>Exercise 1: invert the l</a:t>
            </a:r>
            <a:r>
              <a:rPr lang="zh-CN" altLang="zh-CN" sz="2400" dirty="0"/>
              <a:t>east significant bit of </a:t>
            </a:r>
            <a:r>
              <a:rPr lang="en-US" altLang="zh-CN" sz="2400" dirty="0"/>
              <a:t>every</a:t>
            </a:r>
            <a:r>
              <a:rPr lang="zh-CN" altLang="zh-CN" sz="2400" dirty="0"/>
              <a:t> byte</a:t>
            </a:r>
            <a:r>
              <a:rPr lang="en-US" altLang="zh-CN" sz="2400" dirty="0"/>
              <a:t> of the pixel array</a:t>
            </a:r>
          </a:p>
          <a:p>
            <a:pPr lvl="0" fontAlgn="base" hangingPunct="0">
              <a:spcBef>
                <a:spcPts val="1200"/>
              </a:spcBef>
              <a:spcAft>
                <a:spcPts val="600"/>
              </a:spcAft>
            </a:pPr>
            <a:r>
              <a:rPr lang="en-US" altLang="zh-CN" sz="2400" dirty="0"/>
              <a:t>Exercise 2: invert the most</a:t>
            </a:r>
            <a:r>
              <a:rPr lang="zh-CN" altLang="zh-CN" sz="2400" dirty="0"/>
              <a:t> significant bit of </a:t>
            </a:r>
            <a:r>
              <a:rPr lang="en-US" altLang="zh-CN" sz="2400" dirty="0"/>
              <a:t>every</a:t>
            </a:r>
            <a:r>
              <a:rPr lang="zh-CN" altLang="zh-CN" sz="2400" dirty="0"/>
              <a:t> byte</a:t>
            </a:r>
            <a:r>
              <a:rPr lang="en-US" altLang="zh-CN" sz="2400" dirty="0"/>
              <a:t> of the pixel array</a:t>
            </a:r>
            <a:endParaRPr lang="en-US" altLang="zh-CN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Recall: </a:t>
            </a:r>
            <a:r>
              <a:rPr lang="en-US" altLang="zh-CN" sz="2400" b="0" i="0" dirty="0">
                <a:solidFill>
                  <a:srgbClr val="000000"/>
                </a:solidFill>
                <a:effectLst/>
                <a:latin typeface="Helvetica Neue"/>
              </a:rPr>
              <a:t>XOR operator</a:t>
            </a:r>
          </a:p>
          <a:p>
            <a:pPr lvl="1"/>
            <a:r>
              <a:rPr lang="en-US" altLang="zh-CN" dirty="0" err="1">
                <a:solidFill>
                  <a:srgbClr val="000000"/>
                </a:solidFill>
                <a:latin typeface="Helvetica Neue"/>
              </a:rPr>
              <a:t>xor</a:t>
            </a:r>
            <a:r>
              <a:rPr lang="en-US" altLang="zh-CN" dirty="0">
                <a:solidFill>
                  <a:srgbClr val="000000"/>
                </a:solidFill>
                <a:latin typeface="Helvetica Neue"/>
              </a:rPr>
              <a:t> </a:t>
            </a:r>
            <a:r>
              <a:rPr lang="en-US" altLang="zh-CN" dirty="0">
                <a:solidFill>
                  <a:srgbClr val="FF0000"/>
                </a:solidFill>
                <a:latin typeface="Helvetica Neue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Helvetica Neue"/>
              </a:rPr>
              <a:t> (invert bit)</a:t>
            </a:r>
          </a:p>
          <a:p>
            <a:pPr lvl="2"/>
            <a:r>
              <a:rPr lang="en-US" altLang="zh-CN" dirty="0">
                <a:solidFill>
                  <a:srgbClr val="000000"/>
                </a:solidFill>
                <a:latin typeface="Helvetica Neue"/>
              </a:rPr>
              <a:t>1 ^ </a:t>
            </a:r>
            <a:r>
              <a:rPr lang="en-US" altLang="zh-CN" dirty="0">
                <a:solidFill>
                  <a:srgbClr val="FF0000"/>
                </a:solidFill>
                <a:latin typeface="Helvetica Neue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Helvetica Neue"/>
              </a:rPr>
              <a:t> = 0</a:t>
            </a:r>
          </a:p>
          <a:p>
            <a:pPr lvl="2"/>
            <a:r>
              <a:rPr lang="en-US" altLang="zh-CN" dirty="0">
                <a:solidFill>
                  <a:srgbClr val="000000"/>
                </a:solidFill>
                <a:latin typeface="Helvetica Neue"/>
              </a:rPr>
              <a:t>0 ^ </a:t>
            </a:r>
            <a:r>
              <a:rPr lang="en-US" altLang="zh-CN" dirty="0">
                <a:solidFill>
                  <a:srgbClr val="FF0000"/>
                </a:solidFill>
                <a:latin typeface="Helvetica Neue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Helvetica Neue"/>
              </a:rPr>
              <a:t> = 1</a:t>
            </a:r>
          </a:p>
          <a:p>
            <a:pPr lvl="1"/>
            <a:r>
              <a:rPr lang="en-US" altLang="zh-CN" dirty="0" err="1">
                <a:solidFill>
                  <a:srgbClr val="000000"/>
                </a:solidFill>
                <a:latin typeface="Helvetica Neue"/>
              </a:rPr>
              <a:t>xor</a:t>
            </a:r>
            <a:r>
              <a:rPr lang="en-US" altLang="zh-CN" dirty="0">
                <a:solidFill>
                  <a:srgbClr val="000000"/>
                </a:solidFill>
                <a:latin typeface="Helvetica Neue"/>
              </a:rPr>
              <a:t> </a:t>
            </a:r>
            <a:r>
              <a:rPr lang="en-US" altLang="zh-CN" dirty="0">
                <a:solidFill>
                  <a:srgbClr val="FF0000"/>
                </a:solidFill>
                <a:latin typeface="Helvetica Neue"/>
              </a:rPr>
              <a:t>0</a:t>
            </a:r>
            <a:r>
              <a:rPr lang="en-US" altLang="zh-CN" dirty="0">
                <a:solidFill>
                  <a:srgbClr val="000000"/>
                </a:solidFill>
                <a:latin typeface="Helvetica Neue"/>
              </a:rPr>
              <a:t> (keep bit unchanged)</a:t>
            </a:r>
          </a:p>
          <a:p>
            <a:pPr lvl="2"/>
            <a:r>
              <a:rPr lang="en-US" altLang="zh-CN" dirty="0">
                <a:solidFill>
                  <a:srgbClr val="000000"/>
                </a:solidFill>
                <a:latin typeface="Helvetica Neue"/>
              </a:rPr>
              <a:t>1 ^ </a:t>
            </a:r>
            <a:r>
              <a:rPr lang="en-US" altLang="zh-CN" dirty="0">
                <a:solidFill>
                  <a:srgbClr val="FF0000"/>
                </a:solidFill>
                <a:latin typeface="Helvetica Neue"/>
              </a:rPr>
              <a:t>0</a:t>
            </a:r>
            <a:r>
              <a:rPr lang="en-US" altLang="zh-CN" dirty="0">
                <a:solidFill>
                  <a:srgbClr val="000000"/>
                </a:solidFill>
                <a:latin typeface="Helvetica Neue"/>
              </a:rPr>
              <a:t> = 1</a:t>
            </a:r>
          </a:p>
          <a:p>
            <a:pPr lvl="2"/>
            <a:r>
              <a:rPr lang="en-US" altLang="zh-CN" dirty="0">
                <a:solidFill>
                  <a:srgbClr val="000000"/>
                </a:solidFill>
                <a:latin typeface="Helvetica Neue"/>
              </a:rPr>
              <a:t>0 ^ </a:t>
            </a:r>
            <a:r>
              <a:rPr lang="en-US" altLang="zh-CN" dirty="0">
                <a:solidFill>
                  <a:srgbClr val="FF0000"/>
                </a:solidFill>
                <a:latin typeface="Helvetica Neue"/>
              </a:rPr>
              <a:t>0</a:t>
            </a:r>
            <a:r>
              <a:rPr lang="en-US" altLang="zh-CN" dirty="0">
                <a:solidFill>
                  <a:srgbClr val="000000"/>
                </a:solidFill>
                <a:latin typeface="Helvetica Neue"/>
              </a:rPr>
              <a:t> = 0</a:t>
            </a:r>
          </a:p>
          <a:p>
            <a:r>
              <a:rPr lang="en-US" altLang="zh-CN" dirty="0">
                <a:solidFill>
                  <a:srgbClr val="000000"/>
                </a:solidFill>
                <a:latin typeface="Helvetica Neue"/>
              </a:rPr>
              <a:t>Break to let the students do the exercises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84617079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089DA20-1226-48F6-9A28-38699979B1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215462"/>
            <a:ext cx="8712968" cy="584286"/>
          </a:xfrm>
        </p:spPr>
        <p:txBody>
          <a:bodyPr/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In-Class Exercises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1BBE5CB8-4DA6-4033-B959-8071DB9E2070}"/>
              </a:ext>
            </a:extLst>
          </p:cNvPr>
          <p:cNvSpPr txBox="1"/>
          <p:nvPr/>
        </p:nvSpPr>
        <p:spPr>
          <a:xfrm>
            <a:off x="251520" y="980728"/>
            <a:ext cx="8321673" cy="11849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fontAlgn="base" hangingPunct="0">
              <a:spcBef>
                <a:spcPts val="1200"/>
              </a:spcBef>
              <a:spcAft>
                <a:spcPts val="600"/>
              </a:spcAft>
            </a:pPr>
            <a:r>
              <a:rPr lang="en-US" altLang="zh-CN" sz="2800" dirty="0">
                <a:latin typeface="+mj-lt"/>
              </a:rPr>
              <a:t>Exercise1: invert the l</a:t>
            </a:r>
            <a:r>
              <a:rPr lang="zh-CN" altLang="zh-CN" sz="2800" dirty="0">
                <a:latin typeface="+mj-lt"/>
              </a:rPr>
              <a:t>east significant bit of a byte</a:t>
            </a:r>
            <a:endParaRPr lang="en-US" altLang="zh-CN" sz="2800" dirty="0">
              <a:latin typeface="+mj-lt"/>
            </a:endParaRPr>
          </a:p>
          <a:p>
            <a:pPr lvl="0" fontAlgn="base" hangingPunct="0">
              <a:spcBef>
                <a:spcPts val="1200"/>
              </a:spcBef>
              <a:spcAft>
                <a:spcPts val="600"/>
              </a:spcAft>
            </a:pPr>
            <a:r>
              <a:rPr lang="en-US" altLang="zh-CN" sz="2800" dirty="0"/>
              <a:t>Exercise2: invert the most</a:t>
            </a:r>
            <a:r>
              <a:rPr lang="zh-CN" altLang="zh-CN" sz="2800" dirty="0"/>
              <a:t> significant bit of a byte</a:t>
            </a:r>
            <a:endParaRPr lang="en-US" altLang="zh-CN" sz="2800" dirty="0"/>
          </a:p>
        </p:txBody>
      </p:sp>
      <p:sp>
        <p:nvSpPr>
          <p:cNvPr id="8" name="内容占位符 2">
            <a:extLst>
              <a:ext uri="{FF2B5EF4-FFF2-40B4-BE49-F238E27FC236}">
                <a16:creationId xmlns:a16="http://schemas.microsoft.com/office/drawing/2014/main" id="{3671632D-4E34-4E8E-A3CB-3E3A2CFD4C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7016" y="2165668"/>
            <a:ext cx="8856984" cy="4247453"/>
          </a:xfrm>
        </p:spPr>
        <p:txBody>
          <a:bodyPr/>
          <a:lstStyle/>
          <a:p>
            <a:r>
              <a:rPr lang="en-US" altLang="zh-CN" sz="2800" dirty="0">
                <a:latin typeface="+mj-lt"/>
                <a:cs typeface="Arial" panose="020B0604020202020204" pitchFamily="34" charset="0"/>
              </a:rPr>
              <a:t>Recall: </a:t>
            </a:r>
            <a:r>
              <a:rPr lang="en-US" altLang="zh-CN" b="0" i="0" dirty="0">
                <a:solidFill>
                  <a:srgbClr val="000000"/>
                </a:solidFill>
                <a:effectLst/>
                <a:latin typeface="+mj-lt"/>
              </a:rPr>
              <a:t>XOR operator</a:t>
            </a:r>
          </a:p>
          <a:p>
            <a:pPr lvl="1"/>
            <a:r>
              <a:rPr lang="en-US" altLang="zh-CN" dirty="0">
                <a:solidFill>
                  <a:srgbClr val="000000"/>
                </a:solidFill>
                <a:latin typeface="+mj-lt"/>
              </a:rPr>
              <a:t>XOR </a:t>
            </a:r>
            <a:r>
              <a:rPr lang="en-US" altLang="zh-CN" dirty="0">
                <a:solidFill>
                  <a:srgbClr val="FF0000"/>
                </a:solidFill>
                <a:latin typeface="+mj-lt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+mj-lt"/>
              </a:rPr>
              <a:t> (invert bit)</a:t>
            </a:r>
          </a:p>
          <a:p>
            <a:pPr lvl="2"/>
            <a:r>
              <a:rPr lang="en-US" altLang="zh-CN" dirty="0">
                <a:solidFill>
                  <a:srgbClr val="000000"/>
                </a:solidFill>
                <a:latin typeface="+mj-lt"/>
              </a:rPr>
              <a:t>1 ^ </a:t>
            </a:r>
            <a:r>
              <a:rPr lang="en-US" altLang="zh-CN" dirty="0">
                <a:solidFill>
                  <a:srgbClr val="FF0000"/>
                </a:solidFill>
                <a:latin typeface="+mj-lt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+mj-lt"/>
              </a:rPr>
              <a:t> = 0</a:t>
            </a:r>
          </a:p>
          <a:p>
            <a:pPr lvl="2"/>
            <a:r>
              <a:rPr lang="en-US" altLang="zh-CN" dirty="0">
                <a:solidFill>
                  <a:srgbClr val="000000"/>
                </a:solidFill>
                <a:latin typeface="+mj-lt"/>
              </a:rPr>
              <a:t>0 ^ </a:t>
            </a:r>
            <a:r>
              <a:rPr lang="en-US" altLang="zh-CN" dirty="0">
                <a:solidFill>
                  <a:srgbClr val="FF0000"/>
                </a:solidFill>
                <a:latin typeface="+mj-lt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+mj-lt"/>
              </a:rPr>
              <a:t> = 1</a:t>
            </a:r>
          </a:p>
          <a:p>
            <a:pPr lvl="1"/>
            <a:r>
              <a:rPr lang="en-US" altLang="zh-CN" dirty="0">
                <a:solidFill>
                  <a:srgbClr val="000000"/>
                </a:solidFill>
                <a:latin typeface="+mj-lt"/>
              </a:rPr>
              <a:t>XOR </a:t>
            </a:r>
            <a:r>
              <a:rPr lang="en-US" altLang="zh-CN" dirty="0">
                <a:solidFill>
                  <a:srgbClr val="FF0000"/>
                </a:solidFill>
                <a:latin typeface="+mj-lt"/>
              </a:rPr>
              <a:t>0</a:t>
            </a:r>
            <a:r>
              <a:rPr lang="en-US" altLang="zh-CN" dirty="0">
                <a:solidFill>
                  <a:srgbClr val="000000"/>
                </a:solidFill>
                <a:latin typeface="+mj-lt"/>
              </a:rPr>
              <a:t> (keep bit unchanged)</a:t>
            </a:r>
          </a:p>
          <a:p>
            <a:pPr lvl="2"/>
            <a:r>
              <a:rPr lang="en-US" altLang="zh-CN" dirty="0">
                <a:solidFill>
                  <a:srgbClr val="000000"/>
                </a:solidFill>
                <a:latin typeface="+mj-lt"/>
              </a:rPr>
              <a:t>1 ^ </a:t>
            </a:r>
            <a:r>
              <a:rPr lang="en-US" altLang="zh-CN" dirty="0">
                <a:solidFill>
                  <a:srgbClr val="FF0000"/>
                </a:solidFill>
                <a:latin typeface="+mj-lt"/>
              </a:rPr>
              <a:t>0</a:t>
            </a:r>
            <a:r>
              <a:rPr lang="en-US" altLang="zh-CN" dirty="0">
                <a:solidFill>
                  <a:srgbClr val="000000"/>
                </a:solidFill>
                <a:latin typeface="+mj-lt"/>
              </a:rPr>
              <a:t> = 1</a:t>
            </a:r>
          </a:p>
          <a:p>
            <a:pPr lvl="2"/>
            <a:r>
              <a:rPr lang="en-US" altLang="zh-CN" dirty="0">
                <a:solidFill>
                  <a:srgbClr val="000000"/>
                </a:solidFill>
                <a:latin typeface="+mj-lt"/>
              </a:rPr>
              <a:t>0 ^ </a:t>
            </a:r>
            <a:r>
              <a:rPr lang="en-US" altLang="zh-CN" dirty="0">
                <a:solidFill>
                  <a:srgbClr val="FF0000"/>
                </a:solidFill>
                <a:latin typeface="+mj-lt"/>
              </a:rPr>
              <a:t>0</a:t>
            </a:r>
            <a:r>
              <a:rPr lang="en-US" altLang="zh-CN" dirty="0">
                <a:solidFill>
                  <a:srgbClr val="000000"/>
                </a:solidFill>
                <a:latin typeface="+mj-lt"/>
              </a:rPr>
              <a:t> = 0</a:t>
            </a:r>
          </a:p>
          <a:p>
            <a:pPr lvl="1"/>
            <a:r>
              <a:rPr lang="en-US" altLang="zh-CN" dirty="0">
                <a:solidFill>
                  <a:srgbClr val="000000"/>
                </a:solidFill>
                <a:latin typeface="+mj-lt"/>
              </a:rPr>
              <a:t>A byte XOR 00000001</a:t>
            </a:r>
          </a:p>
          <a:p>
            <a:pPr lvl="2"/>
            <a:r>
              <a:rPr lang="en-US" altLang="zh-CN" dirty="0">
                <a:solidFill>
                  <a:srgbClr val="000000"/>
                </a:solidFill>
                <a:latin typeface="+mj-lt"/>
              </a:rPr>
              <a:t>240 = 11110000</a:t>
            </a:r>
          </a:p>
          <a:p>
            <a:pPr lvl="2"/>
            <a:r>
              <a:rPr lang="en-US" altLang="zh-CN" dirty="0">
                <a:solidFill>
                  <a:srgbClr val="000000"/>
                </a:solidFill>
                <a:latin typeface="+mj-lt"/>
              </a:rPr>
              <a:t>11110000 XOR 00000001 = </a:t>
            </a:r>
            <a:r>
              <a:rPr lang="en-US" altLang="zh-CN" dirty="0">
                <a:solidFill>
                  <a:srgbClr val="0000CC"/>
                </a:solidFill>
                <a:latin typeface="+mj-lt"/>
              </a:rPr>
              <a:t>1111000</a:t>
            </a:r>
            <a:r>
              <a:rPr lang="en-US" altLang="zh-CN" dirty="0">
                <a:solidFill>
                  <a:srgbClr val="FF0000"/>
                </a:solidFill>
                <a:latin typeface="+mj-lt"/>
              </a:rPr>
              <a:t>1</a:t>
            </a:r>
          </a:p>
          <a:p>
            <a:pPr lvl="2"/>
            <a:endParaRPr lang="en-US" altLang="zh-CN" dirty="0">
              <a:latin typeface="+mj-lt"/>
            </a:endParaRPr>
          </a:p>
          <a:p>
            <a:endParaRPr lang="zh-CN" altLang="en-US" dirty="0">
              <a:latin typeface="+mj-lt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50BEED2F-A75F-434C-9DDE-60AB7925B495}"/>
              </a:ext>
            </a:extLst>
          </p:cNvPr>
          <p:cNvSpPr txBox="1"/>
          <p:nvPr/>
        </p:nvSpPr>
        <p:spPr>
          <a:xfrm>
            <a:off x="1222787" y="6335632"/>
            <a:ext cx="3313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0000CC"/>
                </a:solidFill>
              </a:rPr>
              <a:t>The higher bits are unchanged</a:t>
            </a:r>
            <a:endParaRPr lang="zh-CN" altLang="en-US" dirty="0">
              <a:solidFill>
                <a:srgbClr val="0000CC"/>
              </a:solidFill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8A91D889-04BF-46E6-91D6-BEA997002084}"/>
              </a:ext>
            </a:extLst>
          </p:cNvPr>
          <p:cNvSpPr txBox="1"/>
          <p:nvPr/>
        </p:nvSpPr>
        <p:spPr>
          <a:xfrm>
            <a:off x="4866340" y="6360662"/>
            <a:ext cx="3979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The </a:t>
            </a:r>
            <a:r>
              <a:rPr lang="en-US" altLang="zh-CN" sz="1800" dirty="0">
                <a:solidFill>
                  <a:srgbClr val="FF0000"/>
                </a:solidFill>
              </a:rPr>
              <a:t>l</a:t>
            </a:r>
            <a:r>
              <a:rPr lang="zh-CN" altLang="zh-CN" sz="1800" dirty="0">
                <a:solidFill>
                  <a:srgbClr val="FF0000"/>
                </a:solidFill>
              </a:rPr>
              <a:t>east significant</a:t>
            </a:r>
            <a:r>
              <a:rPr lang="en-US" altLang="zh-CN" dirty="0">
                <a:solidFill>
                  <a:srgbClr val="FF0000"/>
                </a:solidFill>
              </a:rPr>
              <a:t> </a:t>
            </a:r>
            <a:r>
              <a:rPr lang="zh-CN" altLang="zh-CN" sz="1800" dirty="0">
                <a:solidFill>
                  <a:srgbClr val="FF0000"/>
                </a:solidFill>
              </a:rPr>
              <a:t>bit</a:t>
            </a:r>
            <a:r>
              <a:rPr lang="en-US" altLang="zh-CN" dirty="0">
                <a:solidFill>
                  <a:srgbClr val="FF0000"/>
                </a:solidFill>
              </a:rPr>
              <a:t> inverted</a:t>
            </a:r>
            <a:endParaRPr lang="zh-CN" altLang="en-US" dirty="0">
              <a:solidFill>
                <a:srgbClr val="FF0000"/>
              </a:solidFill>
            </a:endParaRPr>
          </a:p>
        </p:txBody>
      </p:sp>
      <p:cxnSp>
        <p:nvCxnSpPr>
          <p:cNvPr id="12" name="直接箭头连接符 11">
            <a:extLst>
              <a:ext uri="{FF2B5EF4-FFF2-40B4-BE49-F238E27FC236}">
                <a16:creationId xmlns:a16="http://schemas.microsoft.com/office/drawing/2014/main" id="{C7235F9A-0233-4ACB-8B77-2ED35F3FF693}"/>
              </a:ext>
            </a:extLst>
          </p:cNvPr>
          <p:cNvCxnSpPr>
            <a:cxnSpLocks/>
          </p:cNvCxnSpPr>
          <p:nvPr/>
        </p:nvCxnSpPr>
        <p:spPr>
          <a:xfrm flipV="1">
            <a:off x="4453159" y="6084916"/>
            <a:ext cx="404553" cy="376844"/>
          </a:xfrm>
          <a:prstGeom prst="straightConnector1">
            <a:avLst/>
          </a:prstGeom>
          <a:ln w="38100">
            <a:solidFill>
              <a:srgbClr val="0000CC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直接箭头连接符 15">
            <a:extLst>
              <a:ext uri="{FF2B5EF4-FFF2-40B4-BE49-F238E27FC236}">
                <a16:creationId xmlns:a16="http://schemas.microsoft.com/office/drawing/2014/main" id="{1B0D48AC-74E1-4228-BBAA-06EE5E030D91}"/>
              </a:ext>
            </a:extLst>
          </p:cNvPr>
          <p:cNvCxnSpPr>
            <a:cxnSpLocks/>
          </p:cNvCxnSpPr>
          <p:nvPr/>
        </p:nvCxnSpPr>
        <p:spPr>
          <a:xfrm flipH="1" flipV="1">
            <a:off x="5787252" y="6101556"/>
            <a:ext cx="519961" cy="30048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4061890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:a16="http://schemas.microsoft.com/office/drawing/2014/main" id="{6A018E22-B71F-4452-8F85-2638FACF8522}"/>
              </a:ext>
            </a:extLst>
          </p:cNvPr>
          <p:cNvSpPr txBox="1"/>
          <p:nvPr/>
        </p:nvSpPr>
        <p:spPr>
          <a:xfrm>
            <a:off x="1139762" y="2074860"/>
            <a:ext cx="6414534" cy="258532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package main</a:t>
            </a:r>
          </a:p>
          <a:p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import  "io/ioutil"</a:t>
            </a:r>
          </a:p>
          <a:p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func main() {</a:t>
            </a:r>
          </a:p>
          <a:p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	p,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_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:= ioutil.ReadFile("./panda.bmp")</a:t>
            </a:r>
          </a:p>
          <a:p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	for i := </a:t>
            </a:r>
            <a:r>
              <a:rPr lang="en-US" altLang="zh-CN" dirty="0">
                <a:cs typeface="Arial" panose="020B0604020202020204" pitchFamily="34" charset="0"/>
              </a:rPr>
              <a:t>54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; i &lt; len(p); i++ {</a:t>
            </a:r>
          </a:p>
          <a:p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		p[i] = p[i]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^ </a:t>
            </a:r>
            <a:r>
              <a:rPr lang="en-US" altLang="zh-CN" b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0x1</a:t>
            </a:r>
            <a:endParaRPr lang="zh-CN" altLang="en-US" b="1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	}</a:t>
            </a:r>
          </a:p>
          <a:p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	ioutil.WriteFile("./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dark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Panda.bmp", p, 0666)</a:t>
            </a:r>
          </a:p>
          <a:p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E05AC298-5383-4DA5-9E7E-F50CC06118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5351" y="4855894"/>
            <a:ext cx="1728945" cy="1850400"/>
          </a:xfrm>
          <a:prstGeom prst="rect">
            <a:avLst/>
          </a:prstGeom>
        </p:spPr>
      </p:pic>
      <p:sp>
        <p:nvSpPr>
          <p:cNvPr id="13" name="箭头: 右 12">
            <a:extLst>
              <a:ext uri="{FF2B5EF4-FFF2-40B4-BE49-F238E27FC236}">
                <a16:creationId xmlns:a16="http://schemas.microsoft.com/office/drawing/2014/main" id="{074754E8-77D2-4441-B765-ADE631D8440E}"/>
              </a:ext>
            </a:extLst>
          </p:cNvPr>
          <p:cNvSpPr/>
          <p:nvPr/>
        </p:nvSpPr>
        <p:spPr>
          <a:xfrm>
            <a:off x="3379945" y="5781094"/>
            <a:ext cx="1801167" cy="28637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id="{F80F331D-0DF5-4D9B-AE4E-9773AF7BF58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762" y="4855894"/>
            <a:ext cx="1728945" cy="1850400"/>
          </a:xfrm>
          <a:prstGeom prst="rect">
            <a:avLst/>
          </a:prstGeom>
        </p:spPr>
      </p:pic>
      <p:sp>
        <p:nvSpPr>
          <p:cNvPr id="20" name="标题 1">
            <a:extLst>
              <a:ext uri="{FF2B5EF4-FFF2-40B4-BE49-F238E27FC236}">
                <a16:creationId xmlns:a16="http://schemas.microsoft.com/office/drawing/2014/main" id="{9B862552-17A5-405D-B822-134961B824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956" y="151706"/>
            <a:ext cx="8712968" cy="516495"/>
          </a:xfrm>
        </p:spPr>
        <p:txBody>
          <a:bodyPr/>
          <a:lstStyle/>
          <a:p>
            <a:pPr lvl="0" fontAlgn="base" hangingPunct="0">
              <a:spcBef>
                <a:spcPts val="1200"/>
              </a:spcBef>
              <a:spcAft>
                <a:spcPts val="600"/>
              </a:spcAft>
            </a:pPr>
            <a:r>
              <a:rPr lang="en-US" altLang="zh-CN" sz="2800" dirty="0"/>
              <a:t>Exercise1: invert the least</a:t>
            </a:r>
            <a:r>
              <a:rPr lang="zh-CN" altLang="zh-CN" sz="2800" dirty="0"/>
              <a:t> significant bit of a byte</a:t>
            </a:r>
            <a:endParaRPr lang="en-US" altLang="zh-CN" sz="2800" dirty="0"/>
          </a:p>
        </p:txBody>
      </p:sp>
      <p:sp>
        <p:nvSpPr>
          <p:cNvPr id="21" name="内容占位符 2">
            <a:extLst>
              <a:ext uri="{FF2B5EF4-FFF2-40B4-BE49-F238E27FC236}">
                <a16:creationId xmlns:a16="http://schemas.microsoft.com/office/drawing/2014/main" id="{D946257E-B4CB-4AB2-8E79-CC996C356A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7174" y="851611"/>
            <a:ext cx="8472481" cy="3906427"/>
          </a:xfrm>
        </p:spPr>
        <p:txBody>
          <a:bodyPr/>
          <a:lstStyle/>
          <a:p>
            <a:r>
              <a:rPr lang="en-US" altLang="zh-CN" sz="2400" dirty="0">
                <a:solidFill>
                  <a:srgbClr val="000000"/>
                </a:solidFill>
                <a:latin typeface="Helvetica Neue"/>
              </a:rPr>
              <a:t>Changing the least significant bit of every byte in the pixel array does not produce visible changes</a:t>
            </a:r>
          </a:p>
          <a:p>
            <a:pPr lvl="3"/>
            <a:endParaRPr lang="en-US" altLang="zh-CN" b="0" i="0" dirty="0">
              <a:solidFill>
                <a:srgbClr val="000000"/>
              </a:solidFill>
              <a:effectLst/>
              <a:latin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73640610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089DA20-1226-48F6-9A28-38699979B1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956" y="151706"/>
            <a:ext cx="8712968" cy="516495"/>
          </a:xfrm>
        </p:spPr>
        <p:txBody>
          <a:bodyPr/>
          <a:lstStyle/>
          <a:p>
            <a:pPr lvl="0" fontAlgn="base" hangingPunct="0">
              <a:spcBef>
                <a:spcPts val="1200"/>
              </a:spcBef>
              <a:spcAft>
                <a:spcPts val="600"/>
              </a:spcAft>
            </a:pPr>
            <a:r>
              <a:rPr lang="en-US" altLang="zh-CN" sz="2800" dirty="0"/>
              <a:t>Exercise1: invert the most</a:t>
            </a:r>
            <a:r>
              <a:rPr lang="zh-CN" altLang="zh-CN" sz="2800" dirty="0"/>
              <a:t> significant bit of a byte</a:t>
            </a:r>
            <a:endParaRPr lang="en-US" altLang="zh-CN" sz="2800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6A018E22-B71F-4452-8F85-2638FACF8522}"/>
              </a:ext>
            </a:extLst>
          </p:cNvPr>
          <p:cNvSpPr txBox="1"/>
          <p:nvPr/>
        </p:nvSpPr>
        <p:spPr>
          <a:xfrm>
            <a:off x="1129614" y="2075260"/>
            <a:ext cx="6414534" cy="258532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package main</a:t>
            </a:r>
          </a:p>
          <a:p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import  "io/ioutil"</a:t>
            </a:r>
          </a:p>
          <a:p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func main() {</a:t>
            </a:r>
          </a:p>
          <a:p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	p,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_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:= ioutil.ReadFile("./panda.bmp")</a:t>
            </a:r>
          </a:p>
          <a:p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	for i := </a:t>
            </a:r>
            <a:r>
              <a:rPr lang="en-US" altLang="zh-CN" dirty="0">
                <a:cs typeface="Arial" panose="020B0604020202020204" pitchFamily="34" charset="0"/>
              </a:rPr>
              <a:t>54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; i &lt; len(p); i++ {</a:t>
            </a:r>
          </a:p>
          <a:p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		p[i] = p[i]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^ </a:t>
            </a:r>
            <a:r>
              <a:rPr lang="en-US" altLang="zh-CN" b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0x80</a:t>
            </a:r>
            <a:endParaRPr lang="zh-CN" altLang="en-US" b="1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	}</a:t>
            </a:r>
          </a:p>
          <a:p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	ioutil.WriteFile("./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dark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Panda.bmp", p, 0666)</a:t>
            </a:r>
          </a:p>
          <a:p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65C3E721-8A00-4CF0-8702-17C0F4EA5B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614" y="4856294"/>
            <a:ext cx="1728572" cy="1850000"/>
          </a:xfrm>
          <a:prstGeom prst="rect">
            <a:avLst/>
          </a:prstGeom>
        </p:spPr>
      </p:pic>
      <p:sp>
        <p:nvSpPr>
          <p:cNvPr id="13" name="箭头: 右 12">
            <a:extLst>
              <a:ext uri="{FF2B5EF4-FFF2-40B4-BE49-F238E27FC236}">
                <a16:creationId xmlns:a16="http://schemas.microsoft.com/office/drawing/2014/main" id="{074754E8-77D2-4441-B765-ADE631D8440E}"/>
              </a:ext>
            </a:extLst>
          </p:cNvPr>
          <p:cNvSpPr/>
          <p:nvPr/>
        </p:nvSpPr>
        <p:spPr>
          <a:xfrm>
            <a:off x="3369797" y="5781494"/>
            <a:ext cx="1801167" cy="28637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33BAAEB2-42AB-48AB-A5B9-97E03CC906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5578" y="4851185"/>
            <a:ext cx="1728945" cy="1850400"/>
          </a:xfrm>
          <a:prstGeom prst="rect">
            <a:avLst/>
          </a:prstGeom>
        </p:spPr>
      </p:pic>
      <p:sp>
        <p:nvSpPr>
          <p:cNvPr id="9" name="内容占位符 2">
            <a:extLst>
              <a:ext uri="{FF2B5EF4-FFF2-40B4-BE49-F238E27FC236}">
                <a16:creationId xmlns:a16="http://schemas.microsoft.com/office/drawing/2014/main" id="{A6EBC77F-AD4B-47AD-9327-2423BB6B3E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233" y="858803"/>
            <a:ext cx="8472481" cy="4056851"/>
          </a:xfrm>
        </p:spPr>
        <p:txBody>
          <a:bodyPr/>
          <a:lstStyle/>
          <a:p>
            <a:r>
              <a:rPr lang="en-US" altLang="zh-CN" sz="2400" b="0" i="0" dirty="0">
                <a:solidFill>
                  <a:srgbClr val="000000"/>
                </a:solidFill>
                <a:effectLst/>
                <a:latin typeface="Helvetica Neue"/>
              </a:rPr>
              <a:t>Changing the most significant bit of every byte in the pixel array does produce visible change</a:t>
            </a:r>
            <a:endParaRPr lang="en-US" altLang="zh-CN" sz="2400" dirty="0">
              <a:latin typeface="Helvetica Neue"/>
            </a:endParaRPr>
          </a:p>
          <a:p>
            <a:pPr lvl="3"/>
            <a:endParaRPr lang="en-US" altLang="zh-CN" b="0" i="0" dirty="0">
              <a:solidFill>
                <a:srgbClr val="000000"/>
              </a:solidFill>
              <a:effectLst/>
              <a:latin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867033233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D4CED7F-34C9-4D5D-853C-600DF21027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4108" y="281139"/>
            <a:ext cx="7886700" cy="678676"/>
          </a:xfrm>
        </p:spPr>
        <p:txBody>
          <a:bodyPr>
            <a:normAutofit fontScale="90000"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Objective</a:t>
            </a:r>
            <a:b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zh-CN" sz="165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Read textbook 7.2</a:t>
            </a:r>
            <a:endParaRPr lang="zh-CN" altLang="en-US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DC5F09A-6AF8-4F4B-95CC-6B58974CE0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4109" y="959815"/>
            <a:ext cx="8530212" cy="2401059"/>
          </a:xfrm>
        </p:spPr>
        <p:txBody>
          <a:bodyPr>
            <a:normAutofit lnSpcReduction="10000"/>
          </a:bodyPr>
          <a:lstStyle/>
          <a:p>
            <a:r>
              <a:rPr lang="en-US" altLang="zh-CN" sz="1900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Develop hide-0.go: </a:t>
            </a:r>
            <a:r>
              <a:rPr lang="en-US" altLang="zh-CN" sz="190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Hide the content of a text file in a 24-bit BMP image file</a:t>
            </a:r>
          </a:p>
          <a:p>
            <a:pPr lvl="1"/>
            <a:r>
              <a:rPr lang="en-US" altLang="zh-CN" sz="1500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The doctored image file shows no visible difference from the original image file</a:t>
            </a:r>
            <a:endParaRPr lang="en-US" altLang="zh-CN" sz="1500" dirty="0"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  <a:p>
            <a:r>
              <a:rPr lang="en-US" altLang="zh-CN" sz="190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Develop show-0.go: Recover the content of the text file from the doctored  BMP image file.</a:t>
            </a:r>
            <a:endParaRPr lang="en-US" altLang="zh-CN" sz="1900" dirty="0">
              <a:latin typeface="Arial" panose="020B0604020202020204" pitchFamily="34" charset="0"/>
              <a:ea typeface="黑体" panose="02010609060101010101" pitchFamily="49" charset="-122"/>
              <a:cs typeface="Arial" panose="020B0604020202020204" pitchFamily="34" charset="0"/>
            </a:endParaRPr>
          </a:p>
          <a:p>
            <a:pPr lvl="1"/>
            <a:r>
              <a:rPr lang="en-US" altLang="zh-CN" sz="1500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The recovered text file should have contents identical to the original image file</a:t>
            </a:r>
          </a:p>
          <a:p>
            <a:r>
              <a:rPr lang="en-US" altLang="zh-CN" sz="190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The two programs should work for other text and 24-bit BMP image files.</a:t>
            </a:r>
          </a:p>
          <a:p>
            <a:r>
              <a:rPr lang="en-US" altLang="zh-CN" sz="1900" dirty="0">
                <a:solidFill>
                  <a:srgbClr val="FF0000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Good programming practice</a:t>
            </a:r>
          </a:p>
          <a:p>
            <a:r>
              <a:rPr lang="en-US" altLang="zh-CN" sz="1900" dirty="0">
                <a:solidFill>
                  <a:srgbClr val="FF0000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Independent work</a:t>
            </a:r>
            <a:endParaRPr lang="en-US" altLang="zh-CN" sz="1900" dirty="0">
              <a:latin typeface="Arial" panose="020B0604020202020204" pitchFamily="34" charset="0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7723DA85-7D98-4C34-B221-76DA78C1A79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38"/>
          <a:stretch/>
        </p:blipFill>
        <p:spPr>
          <a:xfrm>
            <a:off x="739837" y="3360874"/>
            <a:ext cx="7994484" cy="3275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2546102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id="{55945388-A6E7-4B2E-AE5F-A5C64A790B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03" y="30693"/>
            <a:ext cx="9106222" cy="487893"/>
          </a:xfrm>
        </p:spPr>
        <p:txBody>
          <a:bodyPr/>
          <a:lstStyle/>
          <a:p>
            <a:r>
              <a:rPr lang="en-US" altLang="zh-CN" sz="2800" dirty="0">
                <a:latin typeface="Arial" panose="020B0604020202020204" pitchFamily="34" charset="0"/>
                <a:cs typeface="Arial" panose="020B0604020202020204" pitchFamily="34" charset="0"/>
              </a:rPr>
              <a:t>Example1 in good programming practice – part 1</a:t>
            </a:r>
            <a:endParaRPr lang="zh-CN" altLang="en-US" sz="2800" dirty="0"/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5C670838-7A5E-4D1C-8785-B04D3B67D6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254" y="2931852"/>
            <a:ext cx="8420811" cy="3926148"/>
          </a:xfrm>
          <a:ln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altLang="zh-CN" sz="1600" b="0" dirty="0">
                <a:effectLst/>
                <a:latin typeface="+mj-lt"/>
                <a:ea typeface="+mj-ea"/>
              </a:rPr>
              <a:t>package main</a:t>
            </a:r>
            <a:br>
              <a:rPr lang="en-US" altLang="zh-CN" sz="1600" b="0" dirty="0">
                <a:effectLst/>
                <a:latin typeface="+mj-lt"/>
                <a:ea typeface="+mj-ea"/>
              </a:rPr>
            </a:br>
            <a:r>
              <a:rPr lang="en-US" altLang="zh-CN" sz="1600" b="0" dirty="0">
                <a:effectLst/>
                <a:latin typeface="+mj-lt"/>
                <a:ea typeface="+mj-ea"/>
              </a:rPr>
              <a:t>import (</a:t>
            </a:r>
          </a:p>
          <a:p>
            <a:pPr marL="0" indent="0">
              <a:buNone/>
            </a:pPr>
            <a:r>
              <a:rPr lang="en-US" altLang="zh-CN" sz="1600" b="0" dirty="0">
                <a:effectLst/>
                <a:latin typeface="+mj-lt"/>
                <a:ea typeface="+mj-ea"/>
              </a:rPr>
              <a:t>    "</a:t>
            </a:r>
            <a:r>
              <a:rPr lang="en-US" altLang="zh-CN" sz="1600" b="0" dirty="0" err="1">
                <a:effectLst/>
                <a:latin typeface="+mj-lt"/>
                <a:ea typeface="+mj-ea"/>
              </a:rPr>
              <a:t>fmt</a:t>
            </a:r>
            <a:r>
              <a:rPr lang="en-US" altLang="zh-CN" sz="1600" b="0" dirty="0">
                <a:effectLst/>
                <a:latin typeface="+mj-lt"/>
                <a:ea typeface="+mj-ea"/>
              </a:rPr>
              <a:t>"</a:t>
            </a:r>
          </a:p>
          <a:p>
            <a:pPr marL="0" indent="0">
              <a:buNone/>
            </a:pPr>
            <a:r>
              <a:rPr lang="en-US" altLang="zh-CN" sz="1600" b="0" dirty="0">
                <a:effectLst/>
                <a:latin typeface="+mj-lt"/>
                <a:ea typeface="+mj-ea"/>
              </a:rPr>
              <a:t>    "io/</a:t>
            </a:r>
            <a:r>
              <a:rPr lang="en-US" altLang="zh-CN" sz="1600" b="0" dirty="0" err="1">
                <a:effectLst/>
                <a:latin typeface="+mj-lt"/>
                <a:ea typeface="+mj-ea"/>
              </a:rPr>
              <a:t>ioutil</a:t>
            </a:r>
            <a:r>
              <a:rPr lang="en-US" altLang="zh-CN" sz="1600" b="0" dirty="0">
                <a:effectLst/>
                <a:latin typeface="+mj-lt"/>
                <a:ea typeface="+mj-ea"/>
              </a:rPr>
              <a:t>"</a:t>
            </a:r>
          </a:p>
          <a:p>
            <a:pPr marL="0" indent="0">
              <a:buNone/>
            </a:pPr>
            <a:r>
              <a:rPr lang="en-US" altLang="zh-CN" sz="1600" b="0" dirty="0">
                <a:effectLst/>
                <a:latin typeface="+mj-lt"/>
                <a:ea typeface="+mj-ea"/>
              </a:rPr>
              <a:t>    "</a:t>
            </a:r>
            <a:r>
              <a:rPr lang="en-US" altLang="zh-CN" sz="1600" b="0" dirty="0" err="1">
                <a:effectLst/>
                <a:latin typeface="+mj-lt"/>
                <a:ea typeface="+mj-ea"/>
              </a:rPr>
              <a:t>os</a:t>
            </a:r>
            <a:r>
              <a:rPr lang="en-US" altLang="zh-CN" sz="1600" b="0" dirty="0">
                <a:effectLst/>
                <a:latin typeface="+mj-lt"/>
                <a:ea typeface="+mj-ea"/>
              </a:rPr>
              <a:t>"</a:t>
            </a:r>
          </a:p>
          <a:p>
            <a:pPr marL="0" indent="0">
              <a:buNone/>
            </a:pPr>
            <a:r>
              <a:rPr lang="en-US" altLang="zh-CN" sz="1600" b="0" dirty="0">
                <a:effectLst/>
                <a:latin typeface="+mj-lt"/>
                <a:ea typeface="+mj-ea"/>
              </a:rPr>
              <a:t>)</a:t>
            </a:r>
            <a:br>
              <a:rPr lang="en-US" altLang="zh-CN" sz="1600" b="0" dirty="0">
                <a:effectLst/>
                <a:latin typeface="+mj-lt"/>
                <a:ea typeface="+mj-ea"/>
              </a:rPr>
            </a:br>
            <a:r>
              <a:rPr lang="en-US" altLang="zh-CN" sz="1600" b="0" dirty="0">
                <a:effectLst/>
                <a:latin typeface="+mj-lt"/>
                <a:ea typeface="+mj-ea"/>
              </a:rPr>
              <a:t>const (</a:t>
            </a:r>
          </a:p>
          <a:p>
            <a:pPr marL="0" indent="0">
              <a:buNone/>
            </a:pPr>
            <a:r>
              <a:rPr lang="en-US" altLang="zh-CN" sz="1600" b="0" dirty="0">
                <a:effectLst/>
                <a:latin typeface="+mj-lt"/>
                <a:ea typeface="+mj-ea"/>
              </a:rPr>
              <a:t>    </a:t>
            </a:r>
            <a:r>
              <a:rPr lang="en-US" altLang="zh-CN" sz="1600" b="0" dirty="0" err="1">
                <a:effectLst/>
                <a:latin typeface="+mj-lt"/>
                <a:ea typeface="+mj-ea"/>
              </a:rPr>
              <a:t>headerSize</a:t>
            </a:r>
            <a:r>
              <a:rPr lang="en-US" altLang="zh-CN" sz="1600" b="0" dirty="0">
                <a:effectLst/>
                <a:latin typeface="+mj-lt"/>
                <a:ea typeface="+mj-ea"/>
              </a:rPr>
              <a:t> = 54                      // standard size of header</a:t>
            </a:r>
          </a:p>
          <a:p>
            <a:pPr marL="0" indent="0">
              <a:buNone/>
            </a:pPr>
            <a:r>
              <a:rPr lang="en-US" altLang="zh-CN" sz="1600" b="0" dirty="0">
                <a:effectLst/>
                <a:latin typeface="+mj-lt"/>
                <a:ea typeface="+mj-ea"/>
              </a:rPr>
              <a:t>    </a:t>
            </a:r>
            <a:r>
              <a:rPr lang="en-US" altLang="zh-CN" sz="1600" b="0" dirty="0" err="1">
                <a:effectLst/>
                <a:latin typeface="+mj-lt"/>
                <a:ea typeface="+mj-ea"/>
              </a:rPr>
              <a:t>fileMode</a:t>
            </a:r>
            <a:r>
              <a:rPr lang="en-US" altLang="zh-CN" sz="1600" b="0" dirty="0">
                <a:effectLst/>
                <a:latin typeface="+mj-lt"/>
                <a:ea typeface="+mj-ea"/>
              </a:rPr>
              <a:t>   = 0666                     // Access permissions</a:t>
            </a:r>
          </a:p>
          <a:p>
            <a:pPr marL="0" indent="0">
              <a:buNone/>
            </a:pPr>
            <a:r>
              <a:rPr lang="en-US" altLang="zh-CN" sz="1600" b="0" dirty="0">
                <a:effectLst/>
                <a:latin typeface="+mj-lt"/>
                <a:ea typeface="+mj-ea"/>
              </a:rPr>
              <a:t>    </a:t>
            </a:r>
            <a:r>
              <a:rPr lang="en-US" altLang="zh-CN" sz="1600" b="0" dirty="0" err="1">
                <a:effectLst/>
                <a:latin typeface="+mj-lt"/>
                <a:ea typeface="+mj-ea"/>
              </a:rPr>
              <a:t>maxDepth</a:t>
            </a:r>
            <a:r>
              <a:rPr lang="en-US" altLang="zh-CN" sz="1600" b="0" dirty="0">
                <a:effectLst/>
                <a:latin typeface="+mj-lt"/>
                <a:ea typeface="+mj-ea"/>
              </a:rPr>
              <a:t>  = 255                      // maximum color depth values</a:t>
            </a:r>
          </a:p>
          <a:p>
            <a:pPr marL="0" indent="0">
              <a:buNone/>
            </a:pPr>
            <a:r>
              <a:rPr lang="en-US" altLang="zh-CN" sz="1600" b="0" dirty="0">
                <a:effectLst/>
                <a:latin typeface="+mj-lt"/>
                <a:ea typeface="+mj-ea"/>
              </a:rPr>
              <a:t>    </a:t>
            </a:r>
            <a:r>
              <a:rPr lang="en-US" altLang="zh-CN" sz="1600" b="0" dirty="0" err="1">
                <a:effectLst/>
                <a:latin typeface="+mj-lt"/>
                <a:ea typeface="+mj-ea"/>
              </a:rPr>
              <a:t>srcImg</a:t>
            </a:r>
            <a:r>
              <a:rPr lang="en-US" altLang="zh-CN" sz="1600" b="0" dirty="0">
                <a:effectLst/>
                <a:latin typeface="+mj-lt"/>
                <a:ea typeface="+mj-ea"/>
              </a:rPr>
              <a:t>     = "./panda.bmp"        // input image name</a:t>
            </a:r>
          </a:p>
          <a:p>
            <a:pPr marL="0" indent="0">
              <a:buNone/>
            </a:pPr>
            <a:r>
              <a:rPr lang="en-US" altLang="zh-CN" sz="1600" b="0" dirty="0">
                <a:effectLst/>
                <a:latin typeface="+mj-lt"/>
                <a:ea typeface="+mj-ea"/>
              </a:rPr>
              <a:t>    </a:t>
            </a:r>
            <a:r>
              <a:rPr lang="en-US" altLang="zh-CN" sz="1600" b="0" dirty="0" err="1">
                <a:effectLst/>
                <a:latin typeface="+mj-lt"/>
                <a:ea typeface="+mj-ea"/>
              </a:rPr>
              <a:t>destImg</a:t>
            </a:r>
            <a:r>
              <a:rPr lang="en-US" altLang="zh-CN" sz="1600" b="0" dirty="0">
                <a:effectLst/>
                <a:latin typeface="+mj-lt"/>
                <a:ea typeface="+mj-ea"/>
              </a:rPr>
              <a:t>    = "./darkPanda.bmp" // output image name</a:t>
            </a:r>
          </a:p>
          <a:p>
            <a:pPr marL="0" indent="0">
              <a:buNone/>
            </a:pPr>
            <a:r>
              <a:rPr lang="en-US" altLang="zh-CN" sz="1800" b="0" dirty="0">
                <a:effectLst/>
                <a:latin typeface="+mj-lt"/>
                <a:ea typeface="+mj-ea"/>
              </a:rPr>
              <a:t>)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zh-CN" altLang="en-US" sz="1050" dirty="0"/>
          </a:p>
        </p:txBody>
      </p:sp>
      <p:sp>
        <p:nvSpPr>
          <p:cNvPr id="5" name="矩形 4"/>
          <p:cNvSpPr/>
          <p:nvPr/>
        </p:nvSpPr>
        <p:spPr>
          <a:xfrm>
            <a:off x="237067" y="5033432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 </a:t>
            </a:r>
            <a:endParaRPr lang="en-US" dirty="0"/>
          </a:p>
        </p:txBody>
      </p:sp>
      <p:sp>
        <p:nvSpPr>
          <p:cNvPr id="11" name="内容占位符 4">
            <a:extLst>
              <a:ext uri="{FF2B5EF4-FFF2-40B4-BE49-F238E27FC236}">
                <a16:creationId xmlns:a16="http://schemas.microsoft.com/office/drawing/2014/main" id="{816BDA46-EF14-4516-8ACF-E278D58A7B08}"/>
              </a:ext>
            </a:extLst>
          </p:cNvPr>
          <p:cNvSpPr txBox="1">
            <a:spLocks/>
          </p:cNvSpPr>
          <p:nvPr/>
        </p:nvSpPr>
        <p:spPr bwMode="auto">
          <a:xfrm>
            <a:off x="143508" y="518586"/>
            <a:ext cx="8856984" cy="2367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2150" indent="-3476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987425" indent="-2936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900CC"/>
              </a:buClr>
              <a:buSzPct val="7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281113" indent="-2921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+mn-lt"/>
                <a:ea typeface="+mn-ea"/>
              </a:defRPr>
            </a:lvl4pPr>
            <a:lvl5pPr marL="1598613" indent="-3159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+mn-lt"/>
                <a:ea typeface="+mn-ea"/>
              </a:defRPr>
            </a:lvl5pPr>
            <a:lvl6pPr marL="2055813" indent="-3159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513013" indent="-3159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2970213" indent="-3159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427413" indent="-3159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dirty="0">
                <a:latin typeface="+mj-lt"/>
                <a:ea typeface="等线" panose="02010600030101010101" pitchFamily="2" charset="-122"/>
                <a:cs typeface="Times New Roman" panose="02020603050405020304" pitchFamily="18" charset="0"/>
              </a:rPr>
              <a:t>Use descriptive names</a:t>
            </a:r>
          </a:p>
          <a:p>
            <a:pPr lvl="1"/>
            <a:r>
              <a:rPr lang="en-US" dirty="0">
                <a:latin typeface="+mj-lt"/>
                <a:ea typeface="等线" panose="02010600030101010101" pitchFamily="2" charset="-122"/>
                <a:cs typeface="Times New Roman" panose="02020603050405020304" pitchFamily="18" charset="0"/>
              </a:rPr>
              <a:t>"</a:t>
            </a:r>
            <a:r>
              <a:rPr lang="en-US" dirty="0" err="1">
                <a:latin typeface="+mj-lt"/>
                <a:ea typeface="等线" panose="02010600030101010101" pitchFamily="2" charset="-122"/>
                <a:cs typeface="Times New Roman" panose="02020603050405020304" pitchFamily="18" charset="0"/>
              </a:rPr>
              <a:t>headerSize</a:t>
            </a:r>
            <a:r>
              <a:rPr lang="en-US" dirty="0">
                <a:latin typeface="+mj-lt"/>
                <a:ea typeface="等线" panose="02010600030101010101" pitchFamily="2" charset="-122"/>
                <a:cs typeface="Times New Roman" panose="02020603050405020304" pitchFamily="18" charset="0"/>
              </a:rPr>
              <a:t>"</a:t>
            </a:r>
          </a:p>
          <a:p>
            <a:r>
              <a:rPr lang="en-US" dirty="0">
                <a:latin typeface="+mj-lt"/>
                <a:ea typeface="等线" panose="02010600030101010101" pitchFamily="2" charset="-122"/>
                <a:cs typeface="Times New Roman" panose="02020603050405020304" pitchFamily="18" charset="0"/>
              </a:rPr>
              <a:t>Avoid magic numbers</a:t>
            </a:r>
          </a:p>
          <a:p>
            <a:pPr lvl="1"/>
            <a:r>
              <a:rPr lang="en-US" dirty="0">
                <a:latin typeface="+mj-lt"/>
                <a:ea typeface="等线" panose="02010600030101010101" pitchFamily="2" charset="-122"/>
                <a:cs typeface="Times New Roman" panose="02020603050405020304" pitchFamily="18" charset="0"/>
              </a:rPr>
              <a:t>Define "</a:t>
            </a:r>
            <a:r>
              <a:rPr lang="en-US" dirty="0" err="1"/>
              <a:t>maxDepth</a:t>
            </a:r>
            <a:r>
              <a:rPr lang="en-US" dirty="0"/>
              <a:t>" </a:t>
            </a:r>
            <a:r>
              <a:rPr lang="en-US" dirty="0">
                <a:latin typeface="+mj-lt"/>
                <a:ea typeface="等线" panose="02010600030101010101" pitchFamily="2" charset="-122"/>
                <a:cs typeface="Times New Roman" panose="02020603050405020304" pitchFamily="18" charset="0"/>
              </a:rPr>
              <a:t>instead of using </a:t>
            </a:r>
            <a:r>
              <a:rPr lang="en-US" dirty="0"/>
              <a:t>"</a:t>
            </a:r>
            <a:r>
              <a:rPr lang="en-US" dirty="0">
                <a:latin typeface="+mj-lt"/>
                <a:ea typeface="等线" panose="02010600030101010101" pitchFamily="2" charset="-122"/>
                <a:cs typeface="Times New Roman" panose="02020603050405020304" pitchFamily="18" charset="0"/>
              </a:rPr>
              <a:t>255</a:t>
            </a:r>
            <a:r>
              <a:rPr lang="en-US" dirty="0"/>
              <a:t>"</a:t>
            </a:r>
            <a:r>
              <a:rPr lang="en-US" dirty="0">
                <a:latin typeface="+mj-lt"/>
                <a:ea typeface="等线" panose="02010600030101010101" pitchFamily="2" charset="-122"/>
                <a:cs typeface="Times New Roman" panose="02020603050405020304" pitchFamily="18" charset="0"/>
              </a:rPr>
              <a:t> directly</a:t>
            </a:r>
          </a:p>
          <a:p>
            <a:r>
              <a:rPr lang="en-US" dirty="0">
                <a:latin typeface="+mj-lt"/>
                <a:ea typeface="等线" panose="02010600030101010101" pitchFamily="2" charset="-122"/>
                <a:cs typeface="Times New Roman" panose="02020603050405020304" pitchFamily="18" charset="0"/>
              </a:rPr>
              <a:t>Put constant definitions up front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02612183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5">
            <a:extLst>
              <a:ext uri="{FF2B5EF4-FFF2-40B4-BE49-F238E27FC236}">
                <a16:creationId xmlns:a16="http://schemas.microsoft.com/office/drawing/2014/main" id="{5C670838-7A5E-4D1C-8785-B04D3B67D673}"/>
              </a:ext>
            </a:extLst>
          </p:cNvPr>
          <p:cNvSpPr txBox="1">
            <a:spLocks/>
          </p:cNvSpPr>
          <p:nvPr/>
        </p:nvSpPr>
        <p:spPr bwMode="auto">
          <a:xfrm>
            <a:off x="153060" y="595685"/>
            <a:ext cx="6147987" cy="602124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2150" indent="-3476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987425" indent="-2936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900CC"/>
              </a:buClr>
              <a:buSzPct val="7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281113" indent="-2921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+mn-lt"/>
                <a:ea typeface="+mn-ea"/>
              </a:defRPr>
            </a:lvl4pPr>
            <a:lvl5pPr marL="1598613" indent="-3159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+mn-lt"/>
                <a:ea typeface="+mn-ea"/>
              </a:defRPr>
            </a:lvl5pPr>
            <a:lvl6pPr marL="2055813" indent="-3159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513013" indent="-3159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2970213" indent="-3159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427413" indent="-3159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sz="1800" kern="0" dirty="0" err="1"/>
              <a:t>func</a:t>
            </a:r>
            <a:r>
              <a:rPr lang="en-US" sz="1800" kern="0" dirty="0"/>
              <a:t> main() {</a:t>
            </a:r>
          </a:p>
          <a:p>
            <a:pPr marL="0" indent="0">
              <a:buFont typeface="Wingdings" pitchFamily="2" charset="2"/>
              <a:buNone/>
            </a:pPr>
            <a:r>
              <a:rPr lang="en-US" altLang="zh-CN" sz="1800" b="0" dirty="0">
                <a:effectLst/>
                <a:highlight>
                  <a:srgbClr val="FFFF00"/>
                </a:highlight>
                <a:latin typeface="+mj-lt"/>
                <a:ea typeface="+mj-ea"/>
              </a:rPr>
              <a:t>    </a:t>
            </a:r>
            <a:r>
              <a:rPr lang="en-US" sz="1800" kern="0" dirty="0">
                <a:highlight>
                  <a:srgbClr val="FFFF00"/>
                </a:highlight>
              </a:rPr>
              <a:t>// Read "panda.bmp"</a:t>
            </a:r>
          </a:p>
          <a:p>
            <a:pPr marL="0" indent="0">
              <a:buFont typeface="Wingdings" pitchFamily="2" charset="2"/>
              <a:buNone/>
            </a:pPr>
            <a:r>
              <a:rPr lang="en-US" altLang="zh-CN" sz="1800" b="0" dirty="0">
                <a:effectLst/>
                <a:latin typeface="+mj-lt"/>
                <a:ea typeface="+mj-ea"/>
              </a:rPr>
              <a:t>    </a:t>
            </a:r>
            <a:r>
              <a:rPr lang="en-US" sz="1800" kern="0" dirty="0" err="1"/>
              <a:t>imgBytes</a:t>
            </a:r>
            <a:r>
              <a:rPr lang="en-US" sz="1800" kern="0" dirty="0"/>
              <a:t>, err := </a:t>
            </a:r>
            <a:r>
              <a:rPr lang="en-US" sz="1800" kern="0" dirty="0" err="1"/>
              <a:t>ioutil.ReadFile</a:t>
            </a:r>
            <a:r>
              <a:rPr lang="en-US" sz="1800" kern="0" dirty="0"/>
              <a:t>(</a:t>
            </a:r>
            <a:r>
              <a:rPr lang="en-US" sz="1800" kern="0" dirty="0" err="1"/>
              <a:t>srcImg</a:t>
            </a:r>
            <a:r>
              <a:rPr lang="en-US" sz="1800" kern="0" dirty="0"/>
              <a:t>)</a:t>
            </a:r>
          </a:p>
          <a:p>
            <a:pPr marL="0" indent="0">
              <a:buFont typeface="Wingdings" pitchFamily="2" charset="2"/>
              <a:buNone/>
            </a:pPr>
            <a:r>
              <a:rPr lang="en-US" altLang="zh-CN" sz="1800" b="0" dirty="0">
                <a:effectLst/>
                <a:latin typeface="+mj-lt"/>
                <a:ea typeface="+mj-ea"/>
              </a:rPr>
              <a:t>    </a:t>
            </a:r>
            <a:r>
              <a:rPr lang="en-US" sz="1800" kern="0" dirty="0"/>
              <a:t>if err != nil {</a:t>
            </a:r>
          </a:p>
          <a:p>
            <a:pPr marL="0" indent="0">
              <a:buFont typeface="Wingdings" pitchFamily="2" charset="2"/>
              <a:buNone/>
            </a:pPr>
            <a:r>
              <a:rPr lang="en-US" altLang="zh-CN" sz="1800" b="0" dirty="0">
                <a:effectLst/>
                <a:latin typeface="+mj-lt"/>
                <a:ea typeface="+mj-ea"/>
              </a:rPr>
              <a:t>        </a:t>
            </a:r>
            <a:r>
              <a:rPr lang="en-US" sz="1800" kern="0" dirty="0" err="1"/>
              <a:t>fmt.Printf</a:t>
            </a:r>
            <a:r>
              <a:rPr lang="en-US" sz="1800" kern="0" dirty="0"/>
              <a:t>(“read panda.bmp failed, err = %v\n", err)</a:t>
            </a:r>
          </a:p>
          <a:p>
            <a:pPr marL="0" indent="0">
              <a:buFont typeface="Wingdings" pitchFamily="2" charset="2"/>
              <a:buNone/>
            </a:pPr>
            <a:r>
              <a:rPr lang="en-US" altLang="zh-CN" sz="1800" b="0" dirty="0">
                <a:effectLst/>
                <a:latin typeface="+mj-lt"/>
                <a:ea typeface="+mj-ea"/>
              </a:rPr>
              <a:t>        </a:t>
            </a:r>
            <a:r>
              <a:rPr lang="en-US" sz="1800" kern="0" dirty="0" err="1"/>
              <a:t>os.Exit</a:t>
            </a:r>
            <a:r>
              <a:rPr lang="en-US" sz="1800" kern="0" dirty="0"/>
              <a:t>(1)</a:t>
            </a:r>
          </a:p>
          <a:p>
            <a:pPr marL="0" indent="0">
              <a:buFont typeface="Wingdings" pitchFamily="2" charset="2"/>
              <a:buNone/>
            </a:pPr>
            <a:r>
              <a:rPr lang="en-US" altLang="zh-CN" sz="1800" b="0" dirty="0">
                <a:effectLst/>
                <a:latin typeface="+mj-lt"/>
                <a:ea typeface="+mj-ea"/>
              </a:rPr>
              <a:t>    </a:t>
            </a:r>
            <a:r>
              <a:rPr lang="en-US" sz="1800" kern="0" dirty="0"/>
              <a:t>}</a:t>
            </a:r>
          </a:p>
          <a:p>
            <a:pPr marL="0" indent="0">
              <a:buFont typeface="Wingdings" pitchFamily="2" charset="2"/>
              <a:buNone/>
            </a:pPr>
            <a:r>
              <a:rPr lang="en-US" altLang="zh-CN" sz="1800" b="0" dirty="0">
                <a:effectLst/>
                <a:latin typeface="+mj-lt"/>
                <a:ea typeface="+mj-ea"/>
              </a:rPr>
              <a:t>    </a:t>
            </a:r>
            <a:r>
              <a:rPr lang="en-US" sz="1800" kern="0" dirty="0"/>
              <a:t>// For each v in pixel array, invert it with (</a:t>
            </a:r>
            <a:r>
              <a:rPr lang="en-US" sz="1800" kern="0" dirty="0" err="1"/>
              <a:t>maxDepth</a:t>
            </a:r>
            <a:r>
              <a:rPr lang="en-US" sz="1800" kern="0" dirty="0"/>
              <a:t>– v)</a:t>
            </a:r>
          </a:p>
          <a:p>
            <a:pPr marL="0" indent="0">
              <a:buFont typeface="Wingdings" pitchFamily="2" charset="2"/>
              <a:buNone/>
            </a:pPr>
            <a:r>
              <a:rPr lang="en-US" altLang="zh-CN" sz="1800" b="0" dirty="0">
                <a:effectLst/>
                <a:highlight>
                  <a:srgbClr val="FFFF00"/>
                </a:highlight>
                <a:latin typeface="+mj-lt"/>
                <a:ea typeface="+mj-ea"/>
              </a:rPr>
              <a:t>    </a:t>
            </a:r>
            <a:r>
              <a:rPr lang="en-US" sz="1800" kern="0" dirty="0">
                <a:highlight>
                  <a:srgbClr val="FFFF00"/>
                </a:highlight>
              </a:rPr>
              <a:t>for </a:t>
            </a:r>
            <a:r>
              <a:rPr lang="en-US" sz="1800" kern="0" dirty="0" err="1">
                <a:highlight>
                  <a:srgbClr val="FFFF00"/>
                </a:highlight>
              </a:rPr>
              <a:t>i</a:t>
            </a:r>
            <a:r>
              <a:rPr lang="en-US" sz="1800" kern="0" dirty="0">
                <a:highlight>
                  <a:srgbClr val="FFFF00"/>
                </a:highlight>
              </a:rPr>
              <a:t> := </a:t>
            </a:r>
            <a:r>
              <a:rPr lang="en-US" sz="1800" kern="0" dirty="0" err="1">
                <a:highlight>
                  <a:srgbClr val="FFFF00"/>
                </a:highlight>
              </a:rPr>
              <a:t>headerSize</a:t>
            </a:r>
            <a:r>
              <a:rPr lang="en-US" sz="1800" kern="0" dirty="0">
                <a:highlight>
                  <a:srgbClr val="FFFF00"/>
                </a:highlight>
              </a:rPr>
              <a:t>; </a:t>
            </a:r>
            <a:r>
              <a:rPr lang="en-US" sz="1800" kern="0" dirty="0" err="1">
                <a:highlight>
                  <a:srgbClr val="FFFF00"/>
                </a:highlight>
              </a:rPr>
              <a:t>i</a:t>
            </a:r>
            <a:r>
              <a:rPr lang="en-US" sz="1800" kern="0" dirty="0">
                <a:highlight>
                  <a:srgbClr val="FFFF00"/>
                </a:highlight>
              </a:rPr>
              <a:t> &lt; </a:t>
            </a:r>
            <a:r>
              <a:rPr lang="en-US" sz="1800" kern="0" dirty="0" err="1">
                <a:highlight>
                  <a:srgbClr val="FFFF00"/>
                </a:highlight>
              </a:rPr>
              <a:t>len</a:t>
            </a:r>
            <a:r>
              <a:rPr lang="en-US" sz="1800" kern="0" dirty="0">
                <a:highlight>
                  <a:srgbClr val="FFFF00"/>
                </a:highlight>
              </a:rPr>
              <a:t>(</a:t>
            </a:r>
            <a:r>
              <a:rPr lang="en-US" sz="1800" kern="0" dirty="0" err="1">
                <a:highlight>
                  <a:srgbClr val="FFFF00"/>
                </a:highlight>
              </a:rPr>
              <a:t>imgBytes</a:t>
            </a:r>
            <a:r>
              <a:rPr lang="en-US" sz="1800" kern="0" dirty="0">
                <a:highlight>
                  <a:srgbClr val="FFFF00"/>
                </a:highlight>
              </a:rPr>
              <a:t>); </a:t>
            </a:r>
            <a:r>
              <a:rPr lang="en-US" sz="1800" kern="0" dirty="0" err="1">
                <a:highlight>
                  <a:srgbClr val="FFFF00"/>
                </a:highlight>
              </a:rPr>
              <a:t>i</a:t>
            </a:r>
            <a:r>
              <a:rPr lang="en-US" sz="1800" kern="0" dirty="0">
                <a:highlight>
                  <a:srgbClr val="FFFF00"/>
                </a:highlight>
              </a:rPr>
              <a:t>++ {</a:t>
            </a:r>
          </a:p>
          <a:p>
            <a:pPr marL="0" indent="0">
              <a:buFont typeface="Wingdings" pitchFamily="2" charset="2"/>
              <a:buNone/>
            </a:pPr>
            <a:r>
              <a:rPr lang="en-US" altLang="zh-CN" sz="1800" b="0" dirty="0">
                <a:effectLst/>
                <a:highlight>
                  <a:srgbClr val="FFFF00"/>
                </a:highlight>
                <a:latin typeface="+mj-lt"/>
                <a:ea typeface="+mj-ea"/>
              </a:rPr>
              <a:t>        </a:t>
            </a:r>
            <a:r>
              <a:rPr lang="en-US" sz="1800" kern="0" dirty="0" err="1">
                <a:highlight>
                  <a:srgbClr val="FFFF00"/>
                </a:highlight>
              </a:rPr>
              <a:t>imgBytes</a:t>
            </a:r>
            <a:r>
              <a:rPr lang="en-US" sz="1800" kern="0" dirty="0">
                <a:highlight>
                  <a:srgbClr val="FFFF00"/>
                </a:highlight>
              </a:rPr>
              <a:t>[</a:t>
            </a:r>
            <a:r>
              <a:rPr lang="en-US" sz="1800" kern="0" dirty="0" err="1">
                <a:highlight>
                  <a:srgbClr val="FFFF00"/>
                </a:highlight>
              </a:rPr>
              <a:t>i</a:t>
            </a:r>
            <a:r>
              <a:rPr lang="en-US" sz="1800" kern="0" dirty="0">
                <a:highlight>
                  <a:srgbClr val="FFFF00"/>
                </a:highlight>
              </a:rPr>
              <a:t>] =</a:t>
            </a:r>
            <a:r>
              <a:rPr lang="en-US" altLang="zh-CN" sz="1800" b="0" dirty="0">
                <a:effectLst/>
                <a:highlight>
                  <a:srgbClr val="FFFF00"/>
                </a:highlight>
                <a:latin typeface="+mj-lt"/>
                <a:ea typeface="+mj-ea"/>
              </a:rPr>
              <a:t> </a:t>
            </a:r>
            <a:r>
              <a:rPr lang="en-US" altLang="zh-CN" sz="1800" b="0" dirty="0" err="1">
                <a:effectLst/>
                <a:highlight>
                  <a:srgbClr val="FFFF00"/>
                </a:highlight>
                <a:latin typeface="+mj-lt"/>
                <a:ea typeface="+mj-ea"/>
              </a:rPr>
              <a:t>maxDepth</a:t>
            </a:r>
            <a:r>
              <a:rPr lang="en-US" sz="1800" kern="0" dirty="0">
                <a:highlight>
                  <a:srgbClr val="FFFF00"/>
                </a:highlight>
              </a:rPr>
              <a:t> - </a:t>
            </a:r>
            <a:r>
              <a:rPr lang="en-US" sz="1800" kern="0" dirty="0" err="1">
                <a:highlight>
                  <a:srgbClr val="FFFF00"/>
                </a:highlight>
              </a:rPr>
              <a:t>imgBytes</a:t>
            </a:r>
            <a:r>
              <a:rPr lang="en-US" sz="1800" kern="0" dirty="0">
                <a:highlight>
                  <a:srgbClr val="FFFF00"/>
                </a:highlight>
              </a:rPr>
              <a:t>[</a:t>
            </a:r>
            <a:r>
              <a:rPr lang="en-US" sz="1800" kern="0" dirty="0" err="1">
                <a:highlight>
                  <a:srgbClr val="FFFF00"/>
                </a:highlight>
              </a:rPr>
              <a:t>i</a:t>
            </a:r>
            <a:r>
              <a:rPr lang="en-US" sz="1800" kern="0" dirty="0">
                <a:highlight>
                  <a:srgbClr val="FFFF00"/>
                </a:highlight>
              </a:rPr>
              <a:t>]</a:t>
            </a:r>
          </a:p>
          <a:p>
            <a:pPr marL="0" indent="0">
              <a:buFont typeface="Wingdings" pitchFamily="2" charset="2"/>
              <a:buNone/>
            </a:pPr>
            <a:r>
              <a:rPr lang="en-US" altLang="zh-CN" sz="1800" b="0" dirty="0">
                <a:effectLst/>
                <a:highlight>
                  <a:srgbClr val="FFFF00"/>
                </a:highlight>
                <a:latin typeface="+mj-lt"/>
                <a:ea typeface="+mj-ea"/>
              </a:rPr>
              <a:t>    </a:t>
            </a:r>
            <a:r>
              <a:rPr lang="en-US" sz="1800" kern="0" dirty="0">
                <a:highlight>
                  <a:srgbClr val="FFFF00"/>
                </a:highlight>
              </a:rPr>
              <a:t>}</a:t>
            </a:r>
          </a:p>
          <a:p>
            <a:pPr marL="0" indent="0">
              <a:buFont typeface="Wingdings" pitchFamily="2" charset="2"/>
              <a:buNone/>
            </a:pPr>
            <a:r>
              <a:rPr lang="en-US" altLang="zh-CN" sz="1800" b="0" dirty="0">
                <a:effectLst/>
                <a:latin typeface="+mj-lt"/>
                <a:ea typeface="+mj-ea"/>
              </a:rPr>
              <a:t>    </a:t>
            </a:r>
            <a:r>
              <a:rPr lang="en-US" sz="1800" kern="0" dirty="0"/>
              <a:t>// save modified pixel array to "darkPanda.bmp"</a:t>
            </a:r>
          </a:p>
          <a:p>
            <a:pPr marL="0" indent="0">
              <a:buFont typeface="Wingdings" pitchFamily="2" charset="2"/>
              <a:buNone/>
            </a:pPr>
            <a:r>
              <a:rPr lang="en-US" altLang="zh-CN" sz="1800" b="0" dirty="0">
                <a:effectLst/>
                <a:latin typeface="+mj-lt"/>
                <a:ea typeface="+mj-ea"/>
              </a:rPr>
              <a:t>    </a:t>
            </a:r>
            <a:r>
              <a:rPr lang="en-US" sz="1800" kern="0" dirty="0"/>
              <a:t>err = </a:t>
            </a:r>
            <a:r>
              <a:rPr lang="en-US" sz="1800" kern="0" dirty="0" err="1"/>
              <a:t>ioutil.WriteFile</a:t>
            </a:r>
            <a:r>
              <a:rPr lang="en-US" sz="1800" kern="0" dirty="0"/>
              <a:t>(</a:t>
            </a:r>
            <a:r>
              <a:rPr lang="en-US" sz="1800" kern="0" dirty="0" err="1"/>
              <a:t>destImg</a:t>
            </a:r>
            <a:r>
              <a:rPr lang="en-US" sz="1800" kern="0" dirty="0"/>
              <a:t>, </a:t>
            </a:r>
            <a:r>
              <a:rPr lang="en-US" sz="1800" kern="0" dirty="0" err="1"/>
              <a:t>imgBytes</a:t>
            </a:r>
            <a:r>
              <a:rPr lang="en-US" sz="1800" kern="0" dirty="0"/>
              <a:t>, </a:t>
            </a:r>
            <a:r>
              <a:rPr lang="en-US" sz="1800" kern="0" dirty="0" err="1"/>
              <a:t>fileMode</a:t>
            </a:r>
            <a:r>
              <a:rPr lang="en-US" sz="1800" kern="0" dirty="0"/>
              <a:t>)</a:t>
            </a:r>
          </a:p>
          <a:p>
            <a:pPr marL="0" indent="0">
              <a:buFont typeface="Wingdings" pitchFamily="2" charset="2"/>
              <a:buNone/>
            </a:pPr>
            <a:r>
              <a:rPr lang="en-US" altLang="zh-CN" sz="1800" b="0" dirty="0">
                <a:effectLst/>
                <a:latin typeface="+mj-lt"/>
                <a:ea typeface="+mj-ea"/>
              </a:rPr>
              <a:t>    </a:t>
            </a:r>
            <a:r>
              <a:rPr lang="en-US" sz="1800" kern="0" dirty="0"/>
              <a:t>if err != nil {</a:t>
            </a:r>
          </a:p>
          <a:p>
            <a:pPr marL="0" indent="0">
              <a:buFont typeface="Wingdings" pitchFamily="2" charset="2"/>
              <a:buNone/>
            </a:pPr>
            <a:r>
              <a:rPr lang="en-US" altLang="zh-CN" sz="1800" b="0" dirty="0">
                <a:effectLst/>
                <a:latin typeface="+mj-lt"/>
                <a:ea typeface="+mj-ea"/>
              </a:rPr>
              <a:t>        </a:t>
            </a:r>
            <a:r>
              <a:rPr lang="en-US" sz="1800" kern="0" dirty="0" err="1"/>
              <a:t>fmt.Printf</a:t>
            </a:r>
            <a:r>
              <a:rPr lang="en-US" sz="1800" kern="0" dirty="0"/>
              <a:t>("save image failed, err = %v\n", err)</a:t>
            </a:r>
          </a:p>
          <a:p>
            <a:pPr marL="0" indent="0">
              <a:buFont typeface="Wingdings" pitchFamily="2" charset="2"/>
              <a:buNone/>
            </a:pPr>
            <a:r>
              <a:rPr lang="en-US" altLang="zh-CN" sz="1800" b="0" dirty="0">
                <a:effectLst/>
                <a:latin typeface="+mj-lt"/>
                <a:ea typeface="+mj-ea"/>
              </a:rPr>
              <a:t>        </a:t>
            </a:r>
            <a:r>
              <a:rPr lang="en-US" sz="1800" kern="0" dirty="0" err="1"/>
              <a:t>os.Exit</a:t>
            </a:r>
            <a:r>
              <a:rPr lang="en-US" sz="1800" kern="0" dirty="0"/>
              <a:t>(1)</a:t>
            </a:r>
          </a:p>
          <a:p>
            <a:pPr marL="0" indent="0">
              <a:buFont typeface="Wingdings" pitchFamily="2" charset="2"/>
              <a:buNone/>
            </a:pPr>
            <a:r>
              <a:rPr lang="en-US" altLang="zh-CN" sz="1800" b="0" dirty="0">
                <a:effectLst/>
                <a:latin typeface="+mj-lt"/>
                <a:ea typeface="+mj-ea"/>
              </a:rPr>
              <a:t>    </a:t>
            </a:r>
            <a:r>
              <a:rPr lang="en-US" sz="1800" kern="0" dirty="0"/>
              <a:t>}</a:t>
            </a:r>
          </a:p>
          <a:p>
            <a:pPr marL="0" indent="0">
              <a:buFont typeface="Wingdings" pitchFamily="2" charset="2"/>
              <a:buNone/>
            </a:pPr>
            <a:r>
              <a:rPr lang="en-US" sz="1800" kern="0" dirty="0"/>
              <a:t>}</a:t>
            </a:r>
          </a:p>
          <a:p>
            <a:pPr marL="0" indent="0">
              <a:buFont typeface="Wingdings" pitchFamily="2" charset="2"/>
              <a:buNone/>
            </a:pPr>
            <a:endParaRPr lang="zh-CN" altLang="en-US" sz="1000" kern="0" dirty="0"/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14514" y="35576"/>
            <a:ext cx="8712968" cy="485428"/>
          </a:xfrm>
        </p:spPr>
        <p:txBody>
          <a:bodyPr/>
          <a:lstStyle/>
          <a:p>
            <a:r>
              <a:rPr lang="en-US" altLang="zh-CN" sz="2800" dirty="0">
                <a:latin typeface="Arial" panose="020B0604020202020204" pitchFamily="34" charset="0"/>
                <a:cs typeface="Arial" panose="020B0604020202020204" pitchFamily="34" charset="0"/>
              </a:rPr>
              <a:t>Example1 in good programming practice – part 2</a:t>
            </a:r>
            <a:endParaRPr lang="en-US" dirty="0"/>
          </a:p>
        </p:txBody>
      </p:sp>
      <p:sp>
        <p:nvSpPr>
          <p:cNvPr id="8" name="内容占位符 4">
            <a:extLst>
              <a:ext uri="{FF2B5EF4-FFF2-40B4-BE49-F238E27FC236}">
                <a16:creationId xmlns:a16="http://schemas.microsoft.com/office/drawing/2014/main" id="{816BDA46-EF14-4516-8ACF-E278D58A7B08}"/>
              </a:ext>
            </a:extLst>
          </p:cNvPr>
          <p:cNvSpPr txBox="1">
            <a:spLocks/>
          </p:cNvSpPr>
          <p:nvPr/>
        </p:nvSpPr>
        <p:spPr bwMode="auto">
          <a:xfrm>
            <a:off x="6229004" y="810358"/>
            <a:ext cx="2860809" cy="2138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2150" indent="-3476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987425" indent="-2936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900CC"/>
              </a:buClr>
              <a:buSzPct val="7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281113" indent="-2921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+mn-lt"/>
                <a:ea typeface="+mn-ea"/>
              </a:defRPr>
            </a:lvl4pPr>
            <a:lvl5pPr marL="1598613" indent="-3159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+mn-lt"/>
                <a:ea typeface="+mn-ea"/>
              </a:defRPr>
            </a:lvl5pPr>
            <a:lvl6pPr marL="2055813" indent="-3159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513013" indent="-3159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2970213" indent="-3159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427413" indent="-3159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sz="2000" dirty="0">
                <a:latin typeface="+mj-lt"/>
                <a:ea typeface="等线" panose="02010600030101010101" pitchFamily="2" charset="-122"/>
                <a:cs typeface="Times New Roman" panose="02020603050405020304" pitchFamily="18" charset="0"/>
              </a:rPr>
              <a:t>Use comments to document the code</a:t>
            </a:r>
          </a:p>
          <a:p>
            <a:endParaRPr lang="en-US" sz="2000" dirty="0">
              <a:latin typeface="+mj-lt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sz="2000" dirty="0">
                <a:latin typeface="+mj-lt"/>
                <a:ea typeface="等线" panose="02010600030101010101" pitchFamily="2" charset="-122"/>
                <a:cs typeface="Times New Roman" panose="02020603050405020304" pitchFamily="18" charset="0"/>
              </a:rPr>
              <a:t>Avoid repetitive code</a:t>
            </a:r>
          </a:p>
          <a:p>
            <a:pPr lvl="1"/>
            <a:r>
              <a:rPr lang="en-US" sz="1800" dirty="0">
                <a:latin typeface="+mj-lt"/>
              </a:rPr>
              <a:t>For loop </a:t>
            </a:r>
            <a:endParaRPr lang="en-US" dirty="0">
              <a:latin typeface="+mj-lt"/>
            </a:endParaRPr>
          </a:p>
        </p:txBody>
      </p:sp>
      <p:cxnSp>
        <p:nvCxnSpPr>
          <p:cNvPr id="11" name="直接箭头连接符 10">
            <a:extLst>
              <a:ext uri="{FF2B5EF4-FFF2-40B4-BE49-F238E27FC236}">
                <a16:creationId xmlns:a16="http://schemas.microsoft.com/office/drawing/2014/main" id="{2F181B2A-6692-4C64-85DD-9A632E7525E3}"/>
              </a:ext>
            </a:extLst>
          </p:cNvPr>
          <p:cNvCxnSpPr>
            <a:cxnSpLocks/>
          </p:cNvCxnSpPr>
          <p:nvPr/>
        </p:nvCxnSpPr>
        <p:spPr>
          <a:xfrm flipH="1" flipV="1">
            <a:off x="2671156" y="1169326"/>
            <a:ext cx="3713019" cy="8312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直接箭头连接符 14">
            <a:extLst>
              <a:ext uri="{FF2B5EF4-FFF2-40B4-BE49-F238E27FC236}">
                <a16:creationId xmlns:a16="http://schemas.microsoft.com/office/drawing/2014/main" id="{2F181B2A-6692-4C64-85DD-9A632E7525E3}"/>
              </a:ext>
            </a:extLst>
          </p:cNvPr>
          <p:cNvCxnSpPr>
            <a:cxnSpLocks/>
          </p:cNvCxnSpPr>
          <p:nvPr/>
        </p:nvCxnSpPr>
        <p:spPr>
          <a:xfrm flipH="1">
            <a:off x="4572002" y="2411307"/>
            <a:ext cx="1964265" cy="85836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5286015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5">
            <a:extLst>
              <a:ext uri="{FF2B5EF4-FFF2-40B4-BE49-F238E27FC236}">
                <a16:creationId xmlns:a16="http://schemas.microsoft.com/office/drawing/2014/main" id="{5C670838-7A5E-4D1C-8785-B04D3B67D673}"/>
              </a:ext>
            </a:extLst>
          </p:cNvPr>
          <p:cNvSpPr txBox="1">
            <a:spLocks/>
          </p:cNvSpPr>
          <p:nvPr/>
        </p:nvSpPr>
        <p:spPr bwMode="auto">
          <a:xfrm>
            <a:off x="153060" y="595685"/>
            <a:ext cx="6147987" cy="602124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2150" indent="-3476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987425" indent="-2936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900CC"/>
              </a:buClr>
              <a:buSzPct val="7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281113" indent="-2921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+mn-lt"/>
                <a:ea typeface="+mn-ea"/>
              </a:defRPr>
            </a:lvl4pPr>
            <a:lvl5pPr marL="1598613" indent="-3159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+mn-lt"/>
                <a:ea typeface="+mn-ea"/>
              </a:defRPr>
            </a:lvl5pPr>
            <a:lvl6pPr marL="2055813" indent="-3159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513013" indent="-3159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2970213" indent="-3159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427413" indent="-3159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sz="1800" kern="0" dirty="0" err="1"/>
              <a:t>func</a:t>
            </a:r>
            <a:r>
              <a:rPr lang="en-US" sz="1800" kern="0" dirty="0"/>
              <a:t> main() {</a:t>
            </a:r>
          </a:p>
          <a:p>
            <a:pPr marL="0" indent="0">
              <a:buFont typeface="Wingdings" pitchFamily="2" charset="2"/>
              <a:buNone/>
            </a:pPr>
            <a:r>
              <a:rPr lang="en-US" altLang="zh-CN" sz="1800" b="0" dirty="0">
                <a:effectLst/>
                <a:latin typeface="+mj-lt"/>
                <a:ea typeface="+mj-ea"/>
              </a:rPr>
              <a:t>    </a:t>
            </a:r>
            <a:r>
              <a:rPr lang="en-US" sz="1800" kern="0" dirty="0"/>
              <a:t>// Read "panda.bmp"</a:t>
            </a:r>
          </a:p>
          <a:p>
            <a:pPr marL="0" indent="0">
              <a:buFont typeface="Wingdings" pitchFamily="2" charset="2"/>
              <a:buNone/>
            </a:pPr>
            <a:r>
              <a:rPr lang="en-US" altLang="zh-CN" sz="1800" b="0" dirty="0">
                <a:effectLst/>
                <a:latin typeface="+mj-lt"/>
                <a:ea typeface="+mj-ea"/>
              </a:rPr>
              <a:t>    </a:t>
            </a:r>
            <a:r>
              <a:rPr lang="en-US" sz="1800" kern="0" dirty="0" err="1"/>
              <a:t>imgBytes</a:t>
            </a:r>
            <a:r>
              <a:rPr lang="en-US" sz="1800" kern="0" dirty="0"/>
              <a:t>, err := </a:t>
            </a:r>
            <a:r>
              <a:rPr lang="en-US" sz="1800" kern="0" dirty="0" err="1"/>
              <a:t>ioutil.ReadFile</a:t>
            </a:r>
            <a:r>
              <a:rPr lang="en-US" sz="1800" kern="0" dirty="0"/>
              <a:t>(</a:t>
            </a:r>
            <a:r>
              <a:rPr lang="en-US" sz="1800" kern="0" dirty="0" err="1"/>
              <a:t>srcImg</a:t>
            </a:r>
            <a:r>
              <a:rPr lang="en-US" sz="1800" kern="0" dirty="0"/>
              <a:t>)</a:t>
            </a:r>
          </a:p>
          <a:p>
            <a:pPr marL="0" indent="0">
              <a:buFont typeface="Wingdings" pitchFamily="2" charset="2"/>
              <a:buNone/>
            </a:pPr>
            <a:r>
              <a:rPr lang="en-US" altLang="zh-CN" sz="1800" b="0" dirty="0">
                <a:effectLst/>
                <a:latin typeface="+mj-lt"/>
                <a:ea typeface="+mj-ea"/>
              </a:rPr>
              <a:t>    </a:t>
            </a:r>
            <a:r>
              <a:rPr lang="en-US" sz="1800" kern="0" dirty="0"/>
              <a:t>if err != nil {</a:t>
            </a:r>
          </a:p>
          <a:p>
            <a:pPr marL="0" indent="0">
              <a:buFont typeface="Wingdings" pitchFamily="2" charset="2"/>
              <a:buNone/>
            </a:pPr>
            <a:r>
              <a:rPr lang="en-US" altLang="zh-CN" sz="1800" b="0" dirty="0">
                <a:effectLst/>
                <a:latin typeface="+mj-lt"/>
                <a:ea typeface="+mj-ea"/>
              </a:rPr>
              <a:t>        </a:t>
            </a:r>
            <a:r>
              <a:rPr lang="en-US" sz="1800" kern="0" dirty="0" err="1"/>
              <a:t>fmt.Printf</a:t>
            </a:r>
            <a:r>
              <a:rPr lang="en-US" sz="1800" kern="0" dirty="0"/>
              <a:t>(“read panda.bmp failed, err = %v\n", err)</a:t>
            </a:r>
          </a:p>
          <a:p>
            <a:pPr marL="0" indent="0">
              <a:buFont typeface="Wingdings" pitchFamily="2" charset="2"/>
              <a:buNone/>
            </a:pPr>
            <a:r>
              <a:rPr lang="en-US" altLang="zh-CN" sz="1800" b="0" dirty="0">
                <a:effectLst/>
                <a:latin typeface="+mj-lt"/>
                <a:ea typeface="+mj-ea"/>
              </a:rPr>
              <a:t>        </a:t>
            </a:r>
            <a:r>
              <a:rPr lang="en-US" sz="1800" kern="0" dirty="0" err="1"/>
              <a:t>os.Exit</a:t>
            </a:r>
            <a:r>
              <a:rPr lang="en-US" sz="1800" kern="0" dirty="0"/>
              <a:t>(1)</a:t>
            </a:r>
          </a:p>
          <a:p>
            <a:pPr marL="0" indent="0">
              <a:buFont typeface="Wingdings" pitchFamily="2" charset="2"/>
              <a:buNone/>
            </a:pPr>
            <a:r>
              <a:rPr lang="en-US" altLang="zh-CN" sz="1800" b="0" dirty="0">
                <a:effectLst/>
                <a:latin typeface="+mj-lt"/>
                <a:ea typeface="+mj-ea"/>
              </a:rPr>
              <a:t>    </a:t>
            </a:r>
            <a:r>
              <a:rPr lang="en-US" sz="1800" kern="0" dirty="0"/>
              <a:t>}</a:t>
            </a:r>
          </a:p>
          <a:p>
            <a:pPr marL="0" indent="0">
              <a:buFont typeface="Wingdings" pitchFamily="2" charset="2"/>
              <a:buNone/>
            </a:pPr>
            <a:r>
              <a:rPr lang="en-US" altLang="zh-CN" sz="1800" b="0" dirty="0">
                <a:effectLst/>
                <a:latin typeface="+mj-lt"/>
                <a:ea typeface="+mj-ea"/>
              </a:rPr>
              <a:t>    </a:t>
            </a:r>
            <a:r>
              <a:rPr lang="en-US" sz="1800" kern="0" dirty="0"/>
              <a:t>// For each v in pixel array, invert it with (</a:t>
            </a:r>
            <a:r>
              <a:rPr lang="en-US" sz="1800" kern="0" dirty="0" err="1"/>
              <a:t>maxDepth</a:t>
            </a:r>
            <a:r>
              <a:rPr lang="en-US" sz="1800" kern="0" dirty="0"/>
              <a:t>– v)</a:t>
            </a:r>
          </a:p>
          <a:p>
            <a:pPr marL="0" indent="0">
              <a:buFont typeface="Wingdings" pitchFamily="2" charset="2"/>
              <a:buNone/>
            </a:pPr>
            <a:r>
              <a:rPr lang="en-US" altLang="zh-CN" sz="1800" b="0" dirty="0">
                <a:effectLst/>
                <a:latin typeface="+mj-lt"/>
                <a:ea typeface="+mj-ea"/>
              </a:rPr>
              <a:t>    </a:t>
            </a:r>
            <a:r>
              <a:rPr lang="en-US" sz="1800" kern="0" dirty="0"/>
              <a:t>for </a:t>
            </a:r>
            <a:r>
              <a:rPr lang="en-US" sz="1800" kern="0" dirty="0" err="1"/>
              <a:t>i</a:t>
            </a:r>
            <a:r>
              <a:rPr lang="en-US" sz="1800" kern="0" dirty="0"/>
              <a:t> := </a:t>
            </a:r>
            <a:r>
              <a:rPr lang="en-US" sz="1800" kern="0" dirty="0" err="1"/>
              <a:t>headerSize</a:t>
            </a:r>
            <a:r>
              <a:rPr lang="en-US" sz="1800" kern="0" dirty="0"/>
              <a:t>; </a:t>
            </a:r>
            <a:r>
              <a:rPr lang="en-US" sz="1800" kern="0" dirty="0" err="1"/>
              <a:t>i</a:t>
            </a:r>
            <a:r>
              <a:rPr lang="en-US" sz="1800" kern="0" dirty="0"/>
              <a:t> &lt; </a:t>
            </a:r>
            <a:r>
              <a:rPr lang="en-US" sz="1800" kern="0" dirty="0" err="1"/>
              <a:t>len</a:t>
            </a:r>
            <a:r>
              <a:rPr lang="en-US" sz="1800" kern="0" dirty="0"/>
              <a:t>(</a:t>
            </a:r>
            <a:r>
              <a:rPr lang="en-US" sz="1800" kern="0" dirty="0" err="1"/>
              <a:t>imgBytes</a:t>
            </a:r>
            <a:r>
              <a:rPr lang="en-US" sz="1800" kern="0" dirty="0"/>
              <a:t>); </a:t>
            </a:r>
            <a:r>
              <a:rPr lang="en-US" sz="1800" kern="0" dirty="0" err="1"/>
              <a:t>i</a:t>
            </a:r>
            <a:r>
              <a:rPr lang="en-US" sz="1800" kern="0" dirty="0"/>
              <a:t>++ {</a:t>
            </a:r>
          </a:p>
          <a:p>
            <a:pPr marL="0" indent="0">
              <a:buFont typeface="Wingdings" pitchFamily="2" charset="2"/>
              <a:buNone/>
            </a:pPr>
            <a:r>
              <a:rPr lang="en-US" altLang="zh-CN" sz="1800" b="0" dirty="0">
                <a:effectLst/>
                <a:latin typeface="+mj-lt"/>
                <a:ea typeface="+mj-ea"/>
              </a:rPr>
              <a:t>        </a:t>
            </a:r>
            <a:r>
              <a:rPr lang="en-US" sz="1800" kern="0" dirty="0" err="1"/>
              <a:t>imgBytes</a:t>
            </a:r>
            <a:r>
              <a:rPr lang="en-US" sz="1800" kern="0" dirty="0"/>
              <a:t>[</a:t>
            </a:r>
            <a:r>
              <a:rPr lang="en-US" sz="1800" kern="0" dirty="0" err="1"/>
              <a:t>i</a:t>
            </a:r>
            <a:r>
              <a:rPr lang="en-US" sz="1800" kern="0" dirty="0"/>
              <a:t>] =</a:t>
            </a:r>
            <a:r>
              <a:rPr lang="en-US" altLang="zh-CN" sz="1800" b="0" dirty="0">
                <a:effectLst/>
                <a:latin typeface="+mj-lt"/>
                <a:ea typeface="+mj-ea"/>
              </a:rPr>
              <a:t> </a:t>
            </a:r>
            <a:r>
              <a:rPr lang="en-US" altLang="zh-CN" sz="1800" b="0" dirty="0" err="1">
                <a:effectLst/>
                <a:latin typeface="+mj-lt"/>
                <a:ea typeface="+mj-ea"/>
              </a:rPr>
              <a:t>maxDepth</a:t>
            </a:r>
            <a:r>
              <a:rPr lang="en-US" sz="1800" kern="0" dirty="0"/>
              <a:t> - </a:t>
            </a:r>
            <a:r>
              <a:rPr lang="en-US" sz="1800" kern="0" dirty="0" err="1"/>
              <a:t>imgBytes</a:t>
            </a:r>
            <a:r>
              <a:rPr lang="en-US" sz="1800" kern="0" dirty="0"/>
              <a:t>[</a:t>
            </a:r>
            <a:r>
              <a:rPr lang="en-US" sz="1800" kern="0" dirty="0" err="1"/>
              <a:t>i</a:t>
            </a:r>
            <a:r>
              <a:rPr lang="en-US" sz="1800" kern="0" dirty="0"/>
              <a:t>]</a:t>
            </a:r>
          </a:p>
          <a:p>
            <a:pPr marL="0" indent="0">
              <a:buFont typeface="Wingdings" pitchFamily="2" charset="2"/>
              <a:buNone/>
            </a:pPr>
            <a:r>
              <a:rPr lang="en-US" altLang="zh-CN" sz="1800" b="0" dirty="0">
                <a:effectLst/>
                <a:latin typeface="+mj-lt"/>
                <a:ea typeface="+mj-ea"/>
              </a:rPr>
              <a:t>    </a:t>
            </a:r>
            <a:r>
              <a:rPr lang="en-US" sz="1800" kern="0" dirty="0"/>
              <a:t>}</a:t>
            </a:r>
          </a:p>
          <a:p>
            <a:pPr marL="0" indent="0">
              <a:buFont typeface="Wingdings" pitchFamily="2" charset="2"/>
              <a:buNone/>
            </a:pPr>
            <a:r>
              <a:rPr lang="en-US" altLang="zh-CN" sz="1800" b="0" dirty="0">
                <a:effectLst/>
                <a:latin typeface="+mj-lt"/>
                <a:ea typeface="+mj-ea"/>
              </a:rPr>
              <a:t>    </a:t>
            </a:r>
            <a:r>
              <a:rPr lang="en-US" sz="1800" kern="0" dirty="0"/>
              <a:t>// save modified pixel array to "darkPanda.bmp"</a:t>
            </a:r>
          </a:p>
          <a:p>
            <a:pPr marL="0" indent="0">
              <a:buFont typeface="Wingdings" pitchFamily="2" charset="2"/>
              <a:buNone/>
            </a:pPr>
            <a:r>
              <a:rPr lang="en-US" altLang="zh-CN" sz="1800" b="0" dirty="0">
                <a:effectLst/>
                <a:latin typeface="+mj-lt"/>
                <a:ea typeface="+mj-ea"/>
              </a:rPr>
              <a:t>    </a:t>
            </a:r>
            <a:r>
              <a:rPr lang="en-US" sz="1800" kern="0" dirty="0"/>
              <a:t>err = </a:t>
            </a:r>
            <a:r>
              <a:rPr lang="en-US" sz="1800" kern="0" dirty="0" err="1"/>
              <a:t>ioutil.WriteFile</a:t>
            </a:r>
            <a:r>
              <a:rPr lang="en-US" sz="1800" kern="0" dirty="0"/>
              <a:t>(</a:t>
            </a:r>
            <a:r>
              <a:rPr lang="en-US" sz="1800" kern="0" dirty="0" err="1"/>
              <a:t>destImg</a:t>
            </a:r>
            <a:r>
              <a:rPr lang="en-US" sz="1800" kern="0" dirty="0"/>
              <a:t>, </a:t>
            </a:r>
            <a:r>
              <a:rPr lang="en-US" sz="1800" kern="0" dirty="0" err="1"/>
              <a:t>imgBytes</a:t>
            </a:r>
            <a:r>
              <a:rPr lang="en-US" sz="1800" kern="0" dirty="0"/>
              <a:t>, </a:t>
            </a:r>
            <a:r>
              <a:rPr lang="en-US" sz="1800" kern="0" dirty="0" err="1"/>
              <a:t>fileMode</a:t>
            </a:r>
            <a:r>
              <a:rPr lang="en-US" sz="1800" kern="0" dirty="0"/>
              <a:t>)</a:t>
            </a:r>
          </a:p>
          <a:p>
            <a:pPr marL="0" indent="0">
              <a:buFont typeface="Wingdings" pitchFamily="2" charset="2"/>
              <a:buNone/>
            </a:pPr>
            <a:r>
              <a:rPr lang="en-US" altLang="zh-CN" sz="1800" b="0" dirty="0">
                <a:effectLst/>
                <a:latin typeface="+mj-lt"/>
                <a:ea typeface="+mj-ea"/>
              </a:rPr>
              <a:t>    </a:t>
            </a:r>
            <a:r>
              <a:rPr lang="en-US" sz="1800" kern="0" dirty="0"/>
              <a:t>if err != nil {</a:t>
            </a:r>
          </a:p>
          <a:p>
            <a:pPr marL="0" indent="0">
              <a:buFont typeface="Wingdings" pitchFamily="2" charset="2"/>
              <a:buNone/>
            </a:pPr>
            <a:r>
              <a:rPr lang="en-US" altLang="zh-CN" sz="1800" b="0" dirty="0">
                <a:effectLst/>
                <a:latin typeface="+mj-lt"/>
                <a:ea typeface="+mj-ea"/>
              </a:rPr>
              <a:t>        </a:t>
            </a:r>
            <a:r>
              <a:rPr lang="en-US" sz="1800" kern="0" dirty="0" err="1"/>
              <a:t>fmt.Printf</a:t>
            </a:r>
            <a:r>
              <a:rPr lang="en-US" sz="1800" kern="0" dirty="0"/>
              <a:t>("save image failed, err = %v\n", err)</a:t>
            </a:r>
          </a:p>
          <a:p>
            <a:pPr marL="0" indent="0">
              <a:buFont typeface="Wingdings" pitchFamily="2" charset="2"/>
              <a:buNone/>
            </a:pPr>
            <a:r>
              <a:rPr lang="en-US" altLang="zh-CN" sz="1800" b="0" dirty="0">
                <a:effectLst/>
                <a:latin typeface="+mj-lt"/>
                <a:ea typeface="+mj-ea"/>
              </a:rPr>
              <a:t>        </a:t>
            </a:r>
            <a:r>
              <a:rPr lang="en-US" sz="1800" kern="0" dirty="0" err="1"/>
              <a:t>os.Exit</a:t>
            </a:r>
            <a:r>
              <a:rPr lang="en-US" sz="1800" kern="0" dirty="0"/>
              <a:t>(1)</a:t>
            </a:r>
          </a:p>
          <a:p>
            <a:pPr marL="0" indent="0">
              <a:buFont typeface="Wingdings" pitchFamily="2" charset="2"/>
              <a:buNone/>
            </a:pPr>
            <a:r>
              <a:rPr lang="en-US" altLang="zh-CN" sz="1800" b="0" dirty="0">
                <a:effectLst/>
                <a:latin typeface="+mj-lt"/>
                <a:ea typeface="+mj-ea"/>
              </a:rPr>
              <a:t>    </a:t>
            </a:r>
            <a:r>
              <a:rPr lang="en-US" sz="1800" kern="0" dirty="0"/>
              <a:t>}</a:t>
            </a:r>
          </a:p>
          <a:p>
            <a:pPr marL="0" indent="0">
              <a:buFont typeface="Wingdings" pitchFamily="2" charset="2"/>
              <a:buNone/>
            </a:pPr>
            <a:r>
              <a:rPr lang="en-US" sz="1800" kern="0" dirty="0"/>
              <a:t>}</a:t>
            </a:r>
          </a:p>
          <a:p>
            <a:pPr marL="0" indent="0">
              <a:buFont typeface="Wingdings" pitchFamily="2" charset="2"/>
              <a:buNone/>
            </a:pPr>
            <a:endParaRPr lang="zh-CN" altLang="en-US" sz="1000" kern="0" dirty="0"/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14514" y="35576"/>
            <a:ext cx="8712968" cy="485428"/>
          </a:xfrm>
        </p:spPr>
        <p:txBody>
          <a:bodyPr/>
          <a:lstStyle/>
          <a:p>
            <a:r>
              <a:rPr lang="en-US" altLang="zh-CN" sz="2800" dirty="0">
                <a:latin typeface="Arial" panose="020B0604020202020204" pitchFamily="34" charset="0"/>
                <a:cs typeface="Arial" panose="020B0604020202020204" pitchFamily="34" charset="0"/>
              </a:rPr>
              <a:t>Example1 in good programming practice – part 2</a:t>
            </a:r>
            <a:endParaRPr lang="en-US" dirty="0"/>
          </a:p>
        </p:txBody>
      </p:sp>
      <p:sp>
        <p:nvSpPr>
          <p:cNvPr id="7" name="内容占位符 4">
            <a:extLst>
              <a:ext uri="{FF2B5EF4-FFF2-40B4-BE49-F238E27FC236}">
                <a16:creationId xmlns:a16="http://schemas.microsoft.com/office/drawing/2014/main" id="{E71F96B2-7CFB-48EC-AB6D-F6AD6B9C8844}"/>
              </a:ext>
            </a:extLst>
          </p:cNvPr>
          <p:cNvSpPr txBox="1">
            <a:spLocks/>
          </p:cNvSpPr>
          <p:nvPr/>
        </p:nvSpPr>
        <p:spPr bwMode="auto">
          <a:xfrm>
            <a:off x="6448097" y="2958290"/>
            <a:ext cx="2617075" cy="1140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2150" indent="-3476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987425" indent="-2936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900CC"/>
              </a:buClr>
              <a:buSzPct val="7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281113" indent="-2921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+mn-lt"/>
                <a:ea typeface="+mn-ea"/>
              </a:defRPr>
            </a:lvl4pPr>
            <a:lvl5pPr marL="1598613" indent="-3159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+mn-lt"/>
                <a:ea typeface="+mn-ea"/>
              </a:defRPr>
            </a:lvl5pPr>
            <a:lvl6pPr marL="2055813" indent="-3159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513013" indent="-3159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2970213" indent="-3159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427413" indent="-3159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US" sz="2000" dirty="0">
                <a:latin typeface="+mj-lt"/>
                <a:ea typeface="等线" panose="02010600030101010101" pitchFamily="2" charset="-122"/>
                <a:cs typeface="Times New Roman" panose="02020603050405020304" pitchFamily="18" charset="0"/>
              </a:rPr>
              <a:t>If error occurs, you need to fix the error and retry</a:t>
            </a:r>
          </a:p>
        </p:txBody>
      </p:sp>
      <p:cxnSp>
        <p:nvCxnSpPr>
          <p:cNvPr id="9" name="直接箭头连接符 8">
            <a:extLst>
              <a:ext uri="{FF2B5EF4-FFF2-40B4-BE49-F238E27FC236}">
                <a16:creationId xmlns:a16="http://schemas.microsoft.com/office/drawing/2014/main" id="{F4C2BC9A-C688-4F12-9845-B2C536F94299}"/>
              </a:ext>
            </a:extLst>
          </p:cNvPr>
          <p:cNvCxnSpPr>
            <a:cxnSpLocks/>
            <a:stCxn id="7" idx="1"/>
          </p:cNvCxnSpPr>
          <p:nvPr/>
        </p:nvCxnSpPr>
        <p:spPr>
          <a:xfrm flipH="1">
            <a:off x="3620815" y="3528662"/>
            <a:ext cx="2827282" cy="1758041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直接箭头连接符 9">
            <a:extLst>
              <a:ext uri="{FF2B5EF4-FFF2-40B4-BE49-F238E27FC236}">
                <a16:creationId xmlns:a16="http://schemas.microsoft.com/office/drawing/2014/main" id="{80D22390-E766-4674-89B2-42325C758A1C}"/>
              </a:ext>
            </a:extLst>
          </p:cNvPr>
          <p:cNvCxnSpPr>
            <a:cxnSpLocks/>
            <a:stCxn id="7" idx="1"/>
          </p:cNvCxnSpPr>
          <p:nvPr/>
        </p:nvCxnSpPr>
        <p:spPr>
          <a:xfrm flipH="1" flipV="1">
            <a:off x="3210911" y="2212428"/>
            <a:ext cx="3237186" cy="1316234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656072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1520" y="178515"/>
            <a:ext cx="8882136" cy="864095"/>
          </a:xfrm>
        </p:spPr>
        <p:txBody>
          <a:bodyPr/>
          <a:lstStyle/>
          <a:p>
            <a:r>
              <a:rPr lang="en-US" altLang="zh-CN" sz="2800" dirty="0"/>
              <a:t>Example 2: </a:t>
            </a:r>
            <a:br>
              <a:rPr lang="en-US" altLang="zh-CN" sz="2800" dirty="0"/>
            </a:br>
            <a:r>
              <a:rPr lang="zh-CN" altLang="zh-CN" sz="2800" dirty="0"/>
              <a:t>Replacing the least significant 2 bits of a byte</a:t>
            </a:r>
            <a:endParaRPr lang="zh-CN" altLang="en-US" sz="2000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512" y="1286581"/>
            <a:ext cx="8424936" cy="5499992"/>
          </a:xfrm>
        </p:spPr>
        <p:txBody>
          <a:bodyPr/>
          <a:lstStyle/>
          <a:p>
            <a:r>
              <a:rPr lang="en-US" altLang="zh-CN" sz="2400" dirty="0"/>
              <a:t>Input: 001111</a:t>
            </a:r>
            <a:r>
              <a:rPr lang="en-US" altLang="zh-CN" sz="2400" b="1" dirty="0">
                <a:solidFill>
                  <a:srgbClr val="FF0000"/>
                </a:solidFill>
              </a:rPr>
              <a:t>11</a:t>
            </a:r>
            <a:r>
              <a:rPr lang="en-US" altLang="zh-CN" sz="2400" dirty="0"/>
              <a:t>, 001010</a:t>
            </a:r>
            <a:r>
              <a:rPr lang="en-US" altLang="zh-CN" sz="2400" b="1" dirty="0">
                <a:solidFill>
                  <a:srgbClr val="FF0000"/>
                </a:solidFill>
              </a:rPr>
              <a:t>10</a:t>
            </a:r>
            <a:r>
              <a:rPr lang="en-US" altLang="zh-CN" sz="2400" dirty="0"/>
              <a:t>; Output: 001111</a:t>
            </a:r>
            <a:r>
              <a:rPr lang="en-US" altLang="zh-CN" sz="2400" b="1" dirty="0">
                <a:solidFill>
                  <a:srgbClr val="FF0000"/>
                </a:solidFill>
              </a:rPr>
              <a:t>10</a:t>
            </a:r>
          </a:p>
          <a:p>
            <a:r>
              <a:rPr lang="en-US" altLang="zh-CN" sz="2400" dirty="0"/>
              <a:t>Code explained with the corresponding operations</a:t>
            </a:r>
          </a:p>
          <a:p>
            <a:endParaRPr lang="en-US" altLang="zh-CN" sz="1200" dirty="0"/>
          </a:p>
          <a:p>
            <a:pPr marL="0" indent="0">
              <a:buNone/>
            </a:pPr>
            <a:r>
              <a:rPr lang="en-US" altLang="zh-CN" sz="1800" dirty="0"/>
              <a:t>x := byte(63)	// assign 63=00111111 to variable x</a:t>
            </a:r>
          </a:p>
          <a:p>
            <a:pPr marL="0" indent="0">
              <a:buNone/>
            </a:pPr>
            <a:r>
              <a:rPr lang="en-US" altLang="zh-CN" sz="1800" dirty="0"/>
              <a:t>v := byte(42)	// assign 42=00101010 to variable v</a:t>
            </a:r>
          </a:p>
          <a:p>
            <a:pPr marL="0" indent="0">
              <a:buNone/>
            </a:pPr>
            <a:r>
              <a:rPr lang="en-US" altLang="zh-CN" sz="1800" dirty="0"/>
              <a:t>v = v &amp; 0x3	// bitwise AND to retain the right-most 2 bits of v</a:t>
            </a:r>
          </a:p>
          <a:p>
            <a:pPr marL="0" indent="0">
              <a:buNone/>
            </a:pPr>
            <a:r>
              <a:rPr lang="en-US" altLang="zh-CN" sz="1800" dirty="0"/>
              <a:t>x = x &amp; 0xFC	// bitwise AND to clear the right-most 2 bits of x</a:t>
            </a:r>
          </a:p>
          <a:p>
            <a:pPr marL="0" indent="0">
              <a:buNone/>
            </a:pPr>
            <a:r>
              <a:rPr lang="en-US" altLang="zh-CN" sz="1800" dirty="0"/>
              <a:t>			// and retaining the leftmost 6 bits</a:t>
            </a:r>
          </a:p>
          <a:p>
            <a:pPr marL="0" indent="0">
              <a:buNone/>
            </a:pPr>
            <a:r>
              <a:rPr lang="en-US" altLang="zh-CN" sz="1800" dirty="0"/>
              <a:t>x = x | v	 	// bitwise OR to get the final result</a:t>
            </a:r>
          </a:p>
          <a:p>
            <a:pPr hangingPunct="0"/>
            <a:endParaRPr lang="en-US" altLang="zh-CN" sz="1200" dirty="0"/>
          </a:p>
          <a:p>
            <a:pPr marL="0" indent="0" hangingPunct="0">
              <a:buNone/>
            </a:pPr>
            <a:r>
              <a:rPr lang="en-US" altLang="zh-CN" sz="1800" dirty="0"/>
              <a:t>x = 00111111						Given input</a:t>
            </a:r>
            <a:endParaRPr lang="zh-CN" altLang="zh-CN" sz="1800" dirty="0"/>
          </a:p>
          <a:p>
            <a:pPr marL="0" indent="0" hangingPunct="0">
              <a:buNone/>
            </a:pPr>
            <a:r>
              <a:rPr lang="en-US" altLang="zh-CN" sz="1800" dirty="0"/>
              <a:t>v = 00101010						Given input</a:t>
            </a:r>
            <a:endParaRPr lang="zh-CN" altLang="zh-CN" sz="1800" dirty="0"/>
          </a:p>
          <a:p>
            <a:pPr marL="0" indent="0" hangingPunct="0">
              <a:buNone/>
            </a:pPr>
            <a:r>
              <a:rPr lang="en-US" altLang="zh-CN" sz="1800" dirty="0"/>
              <a:t>v = 00101010 &amp; 00000011 	= 000000</a:t>
            </a:r>
            <a:r>
              <a:rPr lang="en-US" altLang="zh-CN" sz="1800" b="1" dirty="0">
                <a:solidFill>
                  <a:srgbClr val="FF0000"/>
                </a:solidFill>
              </a:rPr>
              <a:t>10</a:t>
            </a:r>
            <a:r>
              <a:rPr lang="en-US" altLang="zh-CN" sz="1800" dirty="0"/>
              <a:t>		Bitwise AND</a:t>
            </a:r>
            <a:endParaRPr lang="zh-CN" altLang="zh-CN" sz="1800" dirty="0"/>
          </a:p>
          <a:p>
            <a:pPr marL="0" indent="0" hangingPunct="0">
              <a:buNone/>
            </a:pPr>
            <a:r>
              <a:rPr lang="en-US" altLang="zh-CN" sz="1800" dirty="0"/>
              <a:t>x = 00111111 &amp; 11111100 	= 001111</a:t>
            </a:r>
            <a:r>
              <a:rPr lang="en-US" altLang="zh-CN" sz="1800" b="1" dirty="0">
                <a:solidFill>
                  <a:srgbClr val="FF0000"/>
                </a:solidFill>
              </a:rPr>
              <a:t>00</a:t>
            </a:r>
            <a:r>
              <a:rPr lang="en-US" altLang="zh-CN" sz="1800" dirty="0"/>
              <a:t>		Bitwise AND</a:t>
            </a:r>
            <a:endParaRPr lang="zh-CN" altLang="zh-CN" sz="1800" dirty="0"/>
          </a:p>
          <a:p>
            <a:pPr marL="0" indent="0">
              <a:buNone/>
            </a:pPr>
            <a:r>
              <a:rPr lang="en-US" altLang="zh-CN" sz="1800" dirty="0"/>
              <a:t>x = 001111</a:t>
            </a:r>
            <a:r>
              <a:rPr lang="en-US" altLang="zh-CN" sz="1800" b="1" dirty="0"/>
              <a:t>00</a:t>
            </a:r>
            <a:r>
              <a:rPr lang="en-US" altLang="zh-CN" sz="1800" dirty="0"/>
              <a:t> | 000000</a:t>
            </a:r>
            <a:r>
              <a:rPr lang="en-US" altLang="zh-CN" sz="1800" b="1" dirty="0"/>
              <a:t>10</a:t>
            </a:r>
            <a:r>
              <a:rPr lang="en-US" altLang="zh-CN" sz="1800" dirty="0"/>
              <a:t> 		= 001111</a:t>
            </a:r>
            <a:r>
              <a:rPr lang="en-US" altLang="zh-CN" sz="1800" b="1" dirty="0">
                <a:solidFill>
                  <a:srgbClr val="FF0000"/>
                </a:solidFill>
              </a:rPr>
              <a:t>10</a:t>
            </a:r>
            <a:r>
              <a:rPr lang="en-US" altLang="zh-CN" sz="1800" dirty="0"/>
              <a:t>		Bitwise OR</a:t>
            </a:r>
          </a:p>
          <a:p>
            <a:pPr marL="0" indent="0">
              <a:buNone/>
            </a:pPr>
            <a:endParaRPr lang="en-US" altLang="zh-CN" sz="1100" dirty="0"/>
          </a:p>
          <a:p>
            <a:pPr marL="0" indent="0">
              <a:buNone/>
            </a:pPr>
            <a:r>
              <a:rPr lang="en-US" altLang="zh-CN" sz="1800" dirty="0"/>
              <a:t>Note:   0x3 = 000000</a:t>
            </a:r>
            <a:r>
              <a:rPr lang="en-US" altLang="zh-CN" sz="1800" dirty="0">
                <a:solidFill>
                  <a:srgbClr val="FF0000"/>
                </a:solidFill>
              </a:rPr>
              <a:t>11</a:t>
            </a:r>
            <a:r>
              <a:rPr lang="en-US" altLang="zh-CN" sz="1800" dirty="0"/>
              <a:t>; 0xFC = 111111</a:t>
            </a:r>
            <a:r>
              <a:rPr lang="en-US" altLang="zh-CN" sz="1800" dirty="0">
                <a:solidFill>
                  <a:srgbClr val="FF0000"/>
                </a:solidFill>
              </a:rPr>
              <a:t>00</a:t>
            </a:r>
            <a:endParaRPr lang="zh-CN" altLang="en-US" sz="1800" dirty="0">
              <a:solidFill>
                <a:srgbClr val="FF0000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4FEA1-8D4F-4C27-B315-433CCAC1694E}" type="slidenum">
              <a:rPr lang="en-US" altLang="zh-CN" smtClean="0"/>
              <a:pPr/>
              <a:t>23</a:t>
            </a:fld>
            <a:endParaRPr lang="en-US" altLang="zh-CN"/>
          </a:p>
        </p:txBody>
      </p:sp>
      <p:sp>
        <p:nvSpPr>
          <p:cNvPr id="5" name="椭圆 4"/>
          <p:cNvSpPr/>
          <p:nvPr/>
        </p:nvSpPr>
        <p:spPr>
          <a:xfrm>
            <a:off x="1403648" y="1298974"/>
            <a:ext cx="1080120" cy="473842"/>
          </a:xfrm>
          <a:prstGeom prst="ellipse">
            <a:avLst/>
          </a:prstGeom>
          <a:noFill/>
          <a:ln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3995935" y="1298973"/>
            <a:ext cx="360041" cy="434459"/>
          </a:xfrm>
          <a:prstGeom prst="ellipse">
            <a:avLst/>
          </a:prstGeom>
          <a:noFill/>
          <a:ln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5508104" y="1259590"/>
            <a:ext cx="1080120" cy="473842"/>
          </a:xfrm>
          <a:prstGeom prst="ellipse">
            <a:avLst/>
          </a:prstGeom>
          <a:noFill/>
          <a:ln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6603680" y="1298973"/>
            <a:ext cx="360041" cy="434459"/>
          </a:xfrm>
          <a:prstGeom prst="ellipse">
            <a:avLst/>
          </a:prstGeom>
          <a:noFill/>
          <a:ln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7719156" y="3068960"/>
            <a:ext cx="1368152" cy="646331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en-US" altLang="zh-CN" dirty="0"/>
              <a:t>Mask mechanism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90805243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>
            <a:extLst>
              <a:ext uri="{FF2B5EF4-FFF2-40B4-BE49-F238E27FC236}">
                <a16:creationId xmlns:a16="http://schemas.microsoft.com/office/drawing/2014/main" id="{804F4A91-D341-4901-80E9-2EAF0F4343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200" dirty="0">
                <a:latin typeface="Arial" panose="020B0604020202020204" pitchFamily="34" charset="0"/>
                <a:cs typeface="Arial" panose="020B0604020202020204" pitchFamily="34" charset="0"/>
              </a:rPr>
              <a:t>Hide program: Hide text in a BMP image</a:t>
            </a:r>
            <a:endParaRPr lang="zh-CN" altLang="en-US" dirty="0"/>
          </a:p>
        </p:txBody>
      </p:sp>
      <p:sp>
        <p:nvSpPr>
          <p:cNvPr id="7" name="内容占位符 6">
            <a:extLst>
              <a:ext uri="{FF2B5EF4-FFF2-40B4-BE49-F238E27FC236}">
                <a16:creationId xmlns:a16="http://schemas.microsoft.com/office/drawing/2014/main" id="{141E3EB7-2540-4B82-BE8A-0393A30BE2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hangingPunct="0">
              <a:spcBef>
                <a:spcPts val="450"/>
              </a:spcBef>
              <a:buFont typeface="Symbol" panose="05050102010706020507" pitchFamily="18" charset="2"/>
              <a:buChar char=""/>
              <a:tabLst>
                <a:tab pos="113348" algn="l"/>
              </a:tabLst>
            </a:pPr>
            <a:r>
              <a:rPr lang="zh-CN" altLang="zh-CN" sz="2000" b="1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Input</a:t>
            </a:r>
            <a:r>
              <a:rPr lang="zh-CN" altLang="zh-CN" sz="200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: A text file</a:t>
            </a:r>
            <a:r>
              <a:rPr lang="en-US" altLang="zh-CN" sz="200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and an image file.</a:t>
            </a:r>
            <a:endParaRPr lang="zh-CN" altLang="zh-CN" sz="2000" dirty="0"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  <a:p>
            <a:pPr algn="just" hangingPunct="0">
              <a:buFont typeface="Symbol" panose="05050102010706020507" pitchFamily="18" charset="2"/>
              <a:buChar char=""/>
              <a:tabLst>
                <a:tab pos="113348" algn="l"/>
              </a:tabLst>
            </a:pPr>
            <a:r>
              <a:rPr lang="zh-CN" altLang="zh-CN" sz="2000" b="1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Output</a:t>
            </a:r>
            <a:r>
              <a:rPr lang="zh-CN" altLang="zh-CN" sz="200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: A </a:t>
            </a:r>
            <a:r>
              <a:rPr lang="en-US" altLang="zh-CN" sz="200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doctored image file.</a:t>
            </a:r>
            <a:endParaRPr lang="zh-CN" altLang="zh-CN" sz="2000" dirty="0"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  <a:p>
            <a:pPr algn="just" hangingPunct="0">
              <a:spcAft>
                <a:spcPts val="450"/>
              </a:spcAft>
              <a:buFont typeface="Symbol" panose="05050102010706020507" pitchFamily="18" charset="2"/>
              <a:buChar char=""/>
              <a:tabLst>
                <a:tab pos="113348" algn="l"/>
              </a:tabLst>
            </a:pPr>
            <a:r>
              <a:rPr lang="en-US" altLang="zh-CN" sz="2000" b="1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Steps</a:t>
            </a:r>
            <a:r>
              <a:rPr lang="en-US" altLang="zh-CN" sz="200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:</a:t>
            </a:r>
            <a:endParaRPr lang="zh-CN" altLang="zh-CN" sz="2000" dirty="0"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  <a:p>
            <a:pPr marL="600075" lvl="1" indent="-257175" algn="just" hangingPunct="0">
              <a:buFont typeface="+mj-lt"/>
              <a:buAutoNum type="arabicPeriod"/>
              <a:tabLst>
                <a:tab pos="200025" algn="l"/>
                <a:tab pos="200025" algn="l"/>
              </a:tabLst>
            </a:pPr>
            <a:r>
              <a:rPr lang="en-US" altLang="zh-CN" sz="180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Get command line arguments</a:t>
            </a:r>
          </a:p>
          <a:p>
            <a:pPr marL="923925" lvl="2" indent="-285750" algn="just" hangingPunct="0">
              <a:tabLst>
                <a:tab pos="200025" algn="l"/>
                <a:tab pos="200025" algn="l"/>
              </a:tabLst>
            </a:pPr>
            <a:r>
              <a:rPr lang="en-US" altLang="zh-CN" sz="1600" dirty="0" err="1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srcImage</a:t>
            </a:r>
            <a:r>
              <a:rPr lang="en-US" altLang="zh-CN" sz="160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: input image name; </a:t>
            </a:r>
            <a:r>
              <a:rPr lang="en-US" altLang="zh-CN" sz="1600" dirty="0" err="1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srcTxt</a:t>
            </a:r>
            <a:r>
              <a:rPr lang="en-US" altLang="zh-CN" sz="160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: input text name;</a:t>
            </a:r>
            <a:r>
              <a:rPr lang="zh-CN" altLang="en-US" sz="160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600" dirty="0" err="1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destImage</a:t>
            </a:r>
            <a:r>
              <a:rPr lang="en-US" altLang="zh-CN" sz="1600" i="1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:</a:t>
            </a:r>
            <a:r>
              <a:rPr lang="zh-CN" altLang="en-US" sz="1600" i="1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60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output</a:t>
            </a:r>
            <a:r>
              <a:rPr lang="zh-CN" altLang="en-US" sz="160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60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image name</a:t>
            </a:r>
            <a:r>
              <a:rPr lang="en-US" altLang="zh-CN" sz="1600" i="1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</a:t>
            </a:r>
          </a:p>
          <a:p>
            <a:pPr marL="600075" lvl="1" indent="-257175" algn="just" hangingPunct="0">
              <a:buFont typeface="+mj-lt"/>
              <a:buAutoNum type="arabicPeriod"/>
              <a:tabLst>
                <a:tab pos="200025" algn="l"/>
                <a:tab pos="200025" algn="l"/>
              </a:tabLst>
            </a:pPr>
            <a:r>
              <a:rPr lang="zh-CN" altLang="zh-CN" sz="180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Read </a:t>
            </a:r>
            <a:r>
              <a:rPr lang="en-US" altLang="zh-CN" sz="180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the input image into variable p		                // p for picture</a:t>
            </a:r>
          </a:p>
          <a:p>
            <a:pPr marL="600075" lvl="1" indent="-257175" algn="just" hangingPunct="0">
              <a:buFont typeface="+mj-lt"/>
              <a:buAutoNum type="arabicPeriod"/>
              <a:tabLst>
                <a:tab pos="200025" algn="l"/>
                <a:tab pos="200025" algn="l"/>
              </a:tabLst>
            </a:pPr>
            <a:r>
              <a:rPr lang="zh-CN" altLang="zh-CN" sz="180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Read</a:t>
            </a:r>
            <a:r>
              <a:rPr lang="en-US" altLang="zh-CN" sz="180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the input text into variable t		                // t for text</a:t>
            </a:r>
            <a:endParaRPr lang="zh-CN" altLang="zh-CN" sz="1800" dirty="0"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  <a:p>
            <a:pPr marL="600075" lvl="1" indent="-257175" algn="just" hangingPunct="0">
              <a:buFont typeface="+mj-lt"/>
              <a:buAutoNum type="arabicPeriod"/>
              <a:tabLst>
                <a:tab pos="200025" algn="l"/>
                <a:tab pos="200025" algn="l"/>
              </a:tabLst>
            </a:pPr>
            <a:r>
              <a:rPr lang="en-US" altLang="zh-CN" sz="180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Hide the length of the input text in the first 32 bytes of Pixel Array</a:t>
            </a:r>
            <a:endParaRPr lang="zh-CN" altLang="zh-CN" sz="1800" dirty="0"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  <a:p>
            <a:pPr marL="600075" lvl="1" indent="-257175" algn="just" hangingPunct="0">
              <a:buFont typeface="+mj-lt"/>
              <a:buAutoNum type="arabicPeriod"/>
              <a:tabLst>
                <a:tab pos="200025" algn="l"/>
                <a:tab pos="200025" algn="l"/>
              </a:tabLst>
            </a:pPr>
            <a:r>
              <a:rPr lang="en-US" altLang="zh-CN" sz="180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Hide the input text in variable p in the remaining bytes of the Pixel Array</a:t>
            </a:r>
            <a:endParaRPr lang="zh-CN" altLang="zh-CN" sz="1800" dirty="0"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  <a:p>
            <a:pPr marL="600075" lvl="1" indent="-257175" algn="just" hangingPunct="0">
              <a:buFont typeface="+mj-lt"/>
              <a:buAutoNum type="arabicPeriod"/>
              <a:tabLst>
                <a:tab pos="200025" algn="l"/>
                <a:tab pos="200025" algn="l"/>
              </a:tabLst>
            </a:pPr>
            <a:r>
              <a:rPr lang="en-US" altLang="zh-CN" sz="180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Write p to the output image</a:t>
            </a:r>
            <a:endParaRPr lang="zh-CN" altLang="zh-CN" sz="1800" i="1" dirty="0"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83673773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>
            <a:extLst>
              <a:ext uri="{FF2B5EF4-FFF2-40B4-BE49-F238E27FC236}">
                <a16:creationId xmlns:a16="http://schemas.microsoft.com/office/drawing/2014/main" id="{804F4A91-D341-4901-80E9-2EAF0F4343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200" dirty="0">
                <a:latin typeface="Arial" panose="020B0604020202020204" pitchFamily="34" charset="0"/>
                <a:cs typeface="Arial" panose="020B0604020202020204" pitchFamily="34" charset="0"/>
              </a:rPr>
              <a:t>Hide program: Hide text in a BMP image</a:t>
            </a:r>
            <a:endParaRPr lang="zh-CN" altLang="en-US" dirty="0"/>
          </a:p>
        </p:txBody>
      </p:sp>
      <p:sp>
        <p:nvSpPr>
          <p:cNvPr id="7" name="内容占位符 6">
            <a:extLst>
              <a:ext uri="{FF2B5EF4-FFF2-40B4-BE49-F238E27FC236}">
                <a16:creationId xmlns:a16="http://schemas.microsoft.com/office/drawing/2014/main" id="{141E3EB7-2540-4B82-BE8A-0393A30BE2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1124744"/>
            <a:ext cx="8856984" cy="4622913"/>
          </a:xfrm>
        </p:spPr>
        <p:txBody>
          <a:bodyPr/>
          <a:lstStyle/>
          <a:p>
            <a:pPr algn="just" hangingPunct="0">
              <a:spcBef>
                <a:spcPts val="450"/>
              </a:spcBef>
              <a:buFont typeface="Symbol" panose="05050102010706020507" pitchFamily="18" charset="2"/>
              <a:buChar char=""/>
              <a:tabLst>
                <a:tab pos="113348" algn="l"/>
              </a:tabLst>
            </a:pPr>
            <a:r>
              <a:rPr lang="zh-CN" altLang="zh-CN" sz="2000" b="1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Input</a:t>
            </a:r>
            <a:r>
              <a:rPr lang="zh-CN" altLang="zh-CN" sz="200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: A text file</a:t>
            </a:r>
            <a:r>
              <a:rPr lang="en-US" altLang="zh-CN" sz="200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and an image file.</a:t>
            </a:r>
            <a:endParaRPr lang="zh-CN" altLang="zh-CN" sz="2000" dirty="0"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  <a:p>
            <a:pPr algn="just" hangingPunct="0">
              <a:buFont typeface="Symbol" panose="05050102010706020507" pitchFamily="18" charset="2"/>
              <a:buChar char=""/>
              <a:tabLst>
                <a:tab pos="113348" algn="l"/>
              </a:tabLst>
            </a:pPr>
            <a:r>
              <a:rPr lang="zh-CN" altLang="zh-CN" sz="2000" b="1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Output</a:t>
            </a:r>
            <a:r>
              <a:rPr lang="zh-CN" altLang="zh-CN" sz="200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: A </a:t>
            </a:r>
            <a:r>
              <a:rPr lang="en-US" altLang="zh-CN" sz="200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doctored image file.</a:t>
            </a:r>
            <a:endParaRPr lang="zh-CN" altLang="zh-CN" sz="2000" dirty="0"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  <a:p>
            <a:pPr algn="just" hangingPunct="0">
              <a:spcAft>
                <a:spcPts val="450"/>
              </a:spcAft>
              <a:buFont typeface="Symbol" panose="05050102010706020507" pitchFamily="18" charset="2"/>
              <a:buChar char=""/>
              <a:tabLst>
                <a:tab pos="113348" algn="l"/>
              </a:tabLst>
            </a:pPr>
            <a:r>
              <a:rPr lang="en-US" altLang="zh-CN" sz="2000" b="1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Steps</a:t>
            </a:r>
            <a:r>
              <a:rPr lang="en-US" altLang="zh-CN" sz="200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:</a:t>
            </a:r>
            <a:endParaRPr lang="zh-CN" altLang="zh-CN" sz="2000" dirty="0"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  <a:p>
            <a:pPr marL="600075" lvl="1" indent="-257175" algn="just" hangingPunct="0">
              <a:buFont typeface="+mj-lt"/>
              <a:buAutoNum type="arabicPeriod"/>
              <a:tabLst>
                <a:tab pos="200025" algn="l"/>
                <a:tab pos="200025" algn="l"/>
              </a:tabLst>
            </a:pPr>
            <a:r>
              <a:rPr lang="en-US" altLang="zh-CN" sz="1800" dirty="0">
                <a:highlight>
                  <a:srgbClr val="FFFF00"/>
                </a:highlight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Get command line arguments</a:t>
            </a:r>
          </a:p>
          <a:p>
            <a:pPr marL="923925" lvl="2" indent="-285750" algn="just" hangingPunct="0">
              <a:tabLst>
                <a:tab pos="200025" algn="l"/>
                <a:tab pos="200025" algn="l"/>
              </a:tabLst>
            </a:pPr>
            <a:r>
              <a:rPr lang="en-US" altLang="zh-CN" sz="1600" dirty="0" err="1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srcImage</a:t>
            </a:r>
            <a:r>
              <a:rPr lang="en-US" altLang="zh-CN" sz="160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: input image name; </a:t>
            </a:r>
            <a:r>
              <a:rPr lang="en-US" altLang="zh-CN" sz="1600" dirty="0" err="1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srcTxt</a:t>
            </a:r>
            <a:r>
              <a:rPr lang="en-US" altLang="zh-CN" sz="160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: input text name;</a:t>
            </a:r>
            <a:r>
              <a:rPr lang="zh-CN" altLang="en-US" sz="160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600" dirty="0" err="1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destImage</a:t>
            </a:r>
            <a:r>
              <a:rPr lang="en-US" altLang="zh-CN" sz="1600" i="1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:</a:t>
            </a:r>
            <a:r>
              <a:rPr lang="zh-CN" altLang="en-US" sz="1600" i="1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60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output</a:t>
            </a:r>
            <a:r>
              <a:rPr lang="zh-CN" altLang="en-US" sz="160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60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image name</a:t>
            </a:r>
            <a:r>
              <a:rPr lang="en-US" altLang="zh-CN" sz="1600" i="1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</a:t>
            </a:r>
          </a:p>
          <a:p>
            <a:pPr marL="600075" lvl="1" indent="-257175" algn="just" hangingPunct="0">
              <a:buFont typeface="+mj-lt"/>
              <a:buAutoNum type="arabicPeriod"/>
              <a:tabLst>
                <a:tab pos="200025" algn="l"/>
                <a:tab pos="200025" algn="l"/>
              </a:tabLst>
            </a:pPr>
            <a:r>
              <a:rPr lang="zh-CN" altLang="zh-CN" sz="180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Read </a:t>
            </a:r>
            <a:r>
              <a:rPr lang="en-US" altLang="zh-CN" sz="180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the input image into variable p		                // p for picture</a:t>
            </a:r>
          </a:p>
          <a:p>
            <a:pPr marL="600075" lvl="1" indent="-257175" algn="just" hangingPunct="0">
              <a:buFont typeface="+mj-lt"/>
              <a:buAutoNum type="arabicPeriod"/>
              <a:tabLst>
                <a:tab pos="200025" algn="l"/>
                <a:tab pos="200025" algn="l"/>
              </a:tabLst>
            </a:pPr>
            <a:r>
              <a:rPr lang="zh-CN" altLang="zh-CN" sz="180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Read</a:t>
            </a:r>
            <a:r>
              <a:rPr lang="en-US" altLang="zh-CN" sz="180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the input text into variable t		                // t for text</a:t>
            </a:r>
            <a:endParaRPr lang="zh-CN" altLang="zh-CN" sz="1800" dirty="0"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  <a:p>
            <a:pPr marL="600075" lvl="1" indent="-257175" algn="just" hangingPunct="0">
              <a:buFont typeface="+mj-lt"/>
              <a:buAutoNum type="arabicPeriod"/>
              <a:tabLst>
                <a:tab pos="200025" algn="l"/>
                <a:tab pos="200025" algn="l"/>
              </a:tabLst>
            </a:pPr>
            <a:r>
              <a:rPr lang="en-US" altLang="zh-CN" sz="180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Hide the length of the input text in the first 32 bytes of Pixel Array</a:t>
            </a:r>
            <a:endParaRPr lang="zh-CN" altLang="zh-CN" sz="1800" dirty="0"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  <a:p>
            <a:pPr marL="600075" lvl="1" indent="-257175" algn="just" hangingPunct="0">
              <a:buFont typeface="+mj-lt"/>
              <a:buAutoNum type="arabicPeriod"/>
              <a:tabLst>
                <a:tab pos="200025" algn="l"/>
                <a:tab pos="200025" algn="l"/>
              </a:tabLst>
            </a:pPr>
            <a:r>
              <a:rPr lang="en-US" altLang="zh-CN" sz="180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Hide the input text in variable p in the remaining bytes of the Pixel Array</a:t>
            </a:r>
            <a:endParaRPr lang="zh-CN" altLang="zh-CN" sz="1800" dirty="0"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  <a:p>
            <a:pPr marL="600075" lvl="1" indent="-257175" algn="just" hangingPunct="0">
              <a:buFont typeface="+mj-lt"/>
              <a:buAutoNum type="arabicPeriod"/>
              <a:tabLst>
                <a:tab pos="200025" algn="l"/>
                <a:tab pos="200025" algn="l"/>
              </a:tabLst>
            </a:pPr>
            <a:r>
              <a:rPr lang="en-US" altLang="zh-CN" sz="180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Write p to the output image</a:t>
            </a:r>
            <a:endParaRPr lang="zh-CN" altLang="zh-CN" sz="1800" i="1" dirty="0"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  <a:p>
            <a:endParaRPr lang="zh-CN" altLang="en-US" dirty="0"/>
          </a:p>
        </p:txBody>
      </p:sp>
      <p:cxnSp>
        <p:nvCxnSpPr>
          <p:cNvPr id="4" name="直接箭头连接符 3">
            <a:extLst>
              <a:ext uri="{FF2B5EF4-FFF2-40B4-BE49-F238E27FC236}">
                <a16:creationId xmlns:a16="http://schemas.microsoft.com/office/drawing/2014/main" id="{71BA7109-17E0-4043-B257-2A0C133D9C2F}"/>
              </a:ext>
            </a:extLst>
          </p:cNvPr>
          <p:cNvCxnSpPr>
            <a:cxnSpLocks/>
          </p:cNvCxnSpPr>
          <p:nvPr/>
        </p:nvCxnSpPr>
        <p:spPr>
          <a:xfrm>
            <a:off x="3400996" y="2605726"/>
            <a:ext cx="1046435" cy="2510644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文本框 36">
            <a:extLst>
              <a:ext uri="{FF2B5EF4-FFF2-40B4-BE49-F238E27FC236}">
                <a16:creationId xmlns:a16="http://schemas.microsoft.com/office/drawing/2014/main" id="{81D094E6-4FFC-4508-AA15-1FC2C1272FB4}"/>
              </a:ext>
            </a:extLst>
          </p:cNvPr>
          <p:cNvSpPr txBox="1"/>
          <p:nvPr/>
        </p:nvSpPr>
        <p:spPr>
          <a:xfrm>
            <a:off x="429288" y="5069596"/>
            <a:ext cx="86909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b="1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go run hide-0.go -</a:t>
            </a:r>
            <a:r>
              <a:rPr lang="en-US" altLang="zh-CN" b="1" dirty="0" err="1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i</a:t>
            </a:r>
            <a:r>
              <a:rPr lang="en-US" altLang="zh-CN" b="1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zh-CN" altLang="zh-CN" b="1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Autumn.bmp</a:t>
            </a:r>
            <a:r>
              <a:rPr lang="zh-CN" altLang="en-US" b="1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b="1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-t </a:t>
            </a:r>
            <a:r>
              <a:rPr lang="en-US" altLang="zh-CN" b="1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HungLouMeng.txt -d doctoredAutumn.bmp</a:t>
            </a:r>
            <a:endParaRPr lang="zh-CN" altLang="en-US" b="1" dirty="0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4144148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0BE7600-29A6-4B51-80A7-C6B6902A3E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516" y="261459"/>
            <a:ext cx="8712968" cy="858490"/>
          </a:xfrm>
        </p:spPr>
        <p:txBody>
          <a:bodyPr/>
          <a:lstStyle/>
          <a:p>
            <a:r>
              <a:rPr lang="en-US" altLang="zh-CN" sz="2800" dirty="0"/>
              <a:t>Get input image </a:t>
            </a:r>
            <a:r>
              <a:rPr lang="en-US" altLang="zh-CN" sz="2800" dirty="0" err="1"/>
              <a:t>srcImage</a:t>
            </a:r>
            <a:r>
              <a:rPr lang="en-US" altLang="zh-CN" sz="2800" dirty="0"/>
              <a:t>, input text </a:t>
            </a:r>
            <a:r>
              <a:rPr lang="en-US" altLang="zh-CN" sz="2800" dirty="0" err="1"/>
              <a:t>srcTxt</a:t>
            </a:r>
            <a:r>
              <a:rPr lang="en-US" altLang="zh-CN" sz="2800" dirty="0"/>
              <a:t> and output image </a:t>
            </a:r>
            <a:r>
              <a:rPr lang="en-US" altLang="zh-CN" sz="2800" dirty="0" err="1"/>
              <a:t>destImage</a:t>
            </a:r>
            <a:endParaRPr lang="zh-CN" altLang="en-US" dirty="0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736E80F3-7E82-4907-BED2-8074984487CE}"/>
              </a:ext>
            </a:extLst>
          </p:cNvPr>
          <p:cNvSpPr txBox="1"/>
          <p:nvPr/>
        </p:nvSpPr>
        <p:spPr>
          <a:xfrm>
            <a:off x="337015" y="1494771"/>
            <a:ext cx="7903669" cy="501675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altLang="zh-CN" sz="1600" b="0" dirty="0">
                <a:effectLst/>
                <a:latin typeface="Consolas" panose="020B0609020204030204" pitchFamily="49" charset="0"/>
              </a:rPr>
              <a:t>var (</a:t>
            </a:r>
          </a:p>
          <a:p>
            <a:r>
              <a:rPr lang="en-US" altLang="zh-CN" sz="1600" b="0" dirty="0"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600" b="0" dirty="0" err="1">
                <a:effectLst/>
                <a:latin typeface="Consolas" panose="020B0609020204030204" pitchFamily="49" charset="0"/>
              </a:rPr>
              <a:t>srcImage</a:t>
            </a:r>
            <a:r>
              <a:rPr lang="en-US" altLang="zh-CN" sz="1600" b="0" dirty="0">
                <a:effectLst/>
                <a:latin typeface="Consolas" panose="020B0609020204030204" pitchFamily="49" charset="0"/>
              </a:rPr>
              <a:t>  string // input image name</a:t>
            </a:r>
          </a:p>
          <a:p>
            <a:r>
              <a:rPr lang="en-US" altLang="zh-CN" sz="1600" b="0" dirty="0"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600" b="0" dirty="0" err="1">
                <a:effectLst/>
                <a:latin typeface="Consolas" panose="020B0609020204030204" pitchFamily="49" charset="0"/>
              </a:rPr>
              <a:t>srcTxt</a:t>
            </a:r>
            <a:r>
              <a:rPr lang="en-US" altLang="zh-CN" sz="1600" b="0" dirty="0">
                <a:effectLst/>
                <a:latin typeface="Consolas" panose="020B0609020204030204" pitchFamily="49" charset="0"/>
              </a:rPr>
              <a:t>    string // input text name</a:t>
            </a:r>
          </a:p>
          <a:p>
            <a:r>
              <a:rPr lang="en-US" altLang="zh-CN" sz="1600" b="0" dirty="0"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600" b="0" dirty="0" err="1">
                <a:effectLst/>
                <a:latin typeface="Consolas" panose="020B0609020204030204" pitchFamily="49" charset="0"/>
              </a:rPr>
              <a:t>destImage</a:t>
            </a:r>
            <a:r>
              <a:rPr lang="en-US" altLang="zh-CN" sz="1600" b="0" dirty="0">
                <a:effectLst/>
                <a:latin typeface="Consolas" panose="020B0609020204030204" pitchFamily="49" charset="0"/>
              </a:rPr>
              <a:t> string // output doctored image name</a:t>
            </a:r>
          </a:p>
          <a:p>
            <a:r>
              <a:rPr lang="en-US" altLang="zh-CN" sz="1600" b="0" dirty="0">
                <a:effectLst/>
                <a:latin typeface="Consolas" panose="020B0609020204030204" pitchFamily="49" charset="0"/>
              </a:rPr>
              <a:t>)</a:t>
            </a:r>
          </a:p>
          <a:p>
            <a:br>
              <a:rPr lang="en-US" altLang="zh-CN" sz="1600" b="0" dirty="0">
                <a:effectLst/>
                <a:latin typeface="Consolas" panose="020B0609020204030204" pitchFamily="49" charset="0"/>
              </a:rPr>
            </a:br>
            <a:r>
              <a:rPr lang="en-US" altLang="zh-CN" sz="1600" b="0" dirty="0">
                <a:effectLst/>
                <a:latin typeface="Consolas" panose="020B0609020204030204" pitchFamily="49" charset="0"/>
              </a:rPr>
              <a:t>// </a:t>
            </a:r>
            <a:r>
              <a:rPr lang="en-US" altLang="zh-CN" sz="1600" b="0" dirty="0" err="1">
                <a:effectLst/>
                <a:latin typeface="Consolas" panose="020B0609020204030204" pitchFamily="49" charset="0"/>
              </a:rPr>
              <a:t>init</a:t>
            </a:r>
            <a:r>
              <a:rPr lang="en-US" altLang="zh-CN" sz="1600" b="0" dirty="0">
                <a:effectLst/>
                <a:latin typeface="Consolas" panose="020B0609020204030204" pitchFamily="49" charset="0"/>
              </a:rPr>
              <a:t> sets command line arguments</a:t>
            </a:r>
          </a:p>
          <a:p>
            <a:r>
              <a:rPr lang="en-US" altLang="zh-CN" sz="1600" b="0" dirty="0" err="1">
                <a:effectLst/>
                <a:latin typeface="Consolas" panose="020B0609020204030204" pitchFamily="49" charset="0"/>
              </a:rPr>
              <a:t>func</a:t>
            </a:r>
            <a:r>
              <a:rPr lang="en-US" altLang="zh-CN" sz="1600" b="0" dirty="0"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600" b="0" dirty="0" err="1">
                <a:effectLst/>
                <a:latin typeface="Consolas" panose="020B0609020204030204" pitchFamily="49" charset="0"/>
              </a:rPr>
              <a:t>init</a:t>
            </a:r>
            <a:r>
              <a:rPr lang="en-US" altLang="zh-CN" sz="1600" b="0" dirty="0">
                <a:effectLst/>
                <a:latin typeface="Consolas" panose="020B0609020204030204" pitchFamily="49" charset="0"/>
              </a:rPr>
              <a:t>() {</a:t>
            </a:r>
          </a:p>
          <a:p>
            <a:r>
              <a:rPr lang="en-US" altLang="zh-CN" sz="1600" b="0" dirty="0">
                <a:effectLst/>
                <a:latin typeface="Consolas" panose="020B0609020204030204" pitchFamily="49" charset="0"/>
              </a:rPr>
              <a:t>    // DON'T modify this function!!!</a:t>
            </a:r>
          </a:p>
          <a:p>
            <a:r>
              <a:rPr lang="en-US" altLang="zh-CN" sz="1600" b="0" dirty="0"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600" b="0" dirty="0" err="1">
                <a:effectLst/>
                <a:latin typeface="Consolas" panose="020B0609020204030204" pitchFamily="49" charset="0"/>
              </a:rPr>
              <a:t>flag.StringVar</a:t>
            </a:r>
            <a:r>
              <a:rPr lang="en-US" altLang="zh-CN" sz="1600" b="0" dirty="0"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1600" b="1" dirty="0">
                <a:solidFill>
                  <a:srgbClr val="FF0000"/>
                </a:solidFill>
                <a:effectLst/>
                <a:latin typeface="Consolas" panose="020B0609020204030204" pitchFamily="49" charset="0"/>
              </a:rPr>
              <a:t>&amp;</a:t>
            </a:r>
            <a:r>
              <a:rPr lang="en-US" altLang="zh-CN" sz="1600" b="0" dirty="0" err="1">
                <a:effectLst/>
                <a:latin typeface="Consolas" panose="020B0609020204030204" pitchFamily="49" charset="0"/>
              </a:rPr>
              <a:t>srcImage</a:t>
            </a:r>
            <a:r>
              <a:rPr lang="en-US" altLang="zh-CN" sz="1600" b="0" dirty="0">
                <a:effectLst/>
                <a:latin typeface="Consolas" panose="020B0609020204030204" pitchFamily="49" charset="0"/>
              </a:rPr>
              <a:t>, "</a:t>
            </a:r>
            <a:r>
              <a:rPr lang="en-US" altLang="zh-CN" sz="1600" b="0" dirty="0" err="1">
                <a:effectLst/>
                <a:latin typeface="Consolas" panose="020B0609020204030204" pitchFamily="49" charset="0"/>
              </a:rPr>
              <a:t>i</a:t>
            </a:r>
            <a:r>
              <a:rPr lang="en-US" altLang="zh-CN" sz="1600" b="0" dirty="0">
                <a:effectLst/>
                <a:latin typeface="Consolas" panose="020B0609020204030204" pitchFamily="49" charset="0"/>
              </a:rPr>
              <a:t>", "", "input image name.")</a:t>
            </a:r>
          </a:p>
          <a:p>
            <a:r>
              <a:rPr lang="en-US" altLang="zh-CN" sz="1600" b="0" dirty="0"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600" b="0" dirty="0" err="1">
                <a:effectLst/>
                <a:latin typeface="Consolas" panose="020B0609020204030204" pitchFamily="49" charset="0"/>
              </a:rPr>
              <a:t>flag.StringVar</a:t>
            </a:r>
            <a:r>
              <a:rPr lang="en-US" altLang="zh-CN" sz="1600" b="0" dirty="0"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1600" b="1" dirty="0">
                <a:solidFill>
                  <a:srgbClr val="FF0000"/>
                </a:solidFill>
                <a:effectLst/>
                <a:latin typeface="Consolas" panose="020B0609020204030204" pitchFamily="49" charset="0"/>
              </a:rPr>
              <a:t>&amp;</a:t>
            </a:r>
            <a:r>
              <a:rPr lang="en-US" altLang="zh-CN" sz="1600" b="0" dirty="0" err="1">
                <a:effectLst/>
                <a:latin typeface="Consolas" panose="020B0609020204030204" pitchFamily="49" charset="0"/>
              </a:rPr>
              <a:t>srcTxt</a:t>
            </a:r>
            <a:r>
              <a:rPr lang="en-US" altLang="zh-CN" sz="1600" b="0" dirty="0">
                <a:effectLst/>
                <a:latin typeface="Consolas" panose="020B0609020204030204" pitchFamily="49" charset="0"/>
              </a:rPr>
              <a:t>, "t", "", "input text name.")</a:t>
            </a:r>
          </a:p>
          <a:p>
            <a:r>
              <a:rPr lang="en-US" altLang="zh-CN" sz="1600" b="0" dirty="0"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600" b="0" dirty="0" err="1">
                <a:effectLst/>
                <a:latin typeface="Consolas" panose="020B0609020204030204" pitchFamily="49" charset="0"/>
              </a:rPr>
              <a:t>flag.StringVar</a:t>
            </a:r>
            <a:r>
              <a:rPr lang="en-US" altLang="zh-CN" sz="1600" b="0" dirty="0"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1600" b="1" dirty="0">
                <a:solidFill>
                  <a:srgbClr val="FF0000"/>
                </a:solidFill>
                <a:effectLst/>
                <a:latin typeface="Consolas" panose="020B0609020204030204" pitchFamily="49" charset="0"/>
              </a:rPr>
              <a:t>&amp;</a:t>
            </a:r>
            <a:r>
              <a:rPr lang="en-US" altLang="zh-CN" sz="1600" b="0" dirty="0" err="1">
                <a:effectLst/>
                <a:latin typeface="Consolas" panose="020B0609020204030204" pitchFamily="49" charset="0"/>
              </a:rPr>
              <a:t>destImage</a:t>
            </a:r>
            <a:r>
              <a:rPr lang="en-US" altLang="zh-CN" sz="1600" b="0" dirty="0">
                <a:effectLst/>
                <a:latin typeface="Consolas" panose="020B0609020204030204" pitchFamily="49" charset="0"/>
              </a:rPr>
              <a:t>, "d", "", "output doctored image name.")</a:t>
            </a:r>
          </a:p>
          <a:p>
            <a:r>
              <a:rPr lang="en-US" altLang="zh-CN" sz="1600" b="0" dirty="0">
                <a:effectLst/>
                <a:latin typeface="Consolas" panose="020B0609020204030204" pitchFamily="49" charset="0"/>
              </a:rPr>
              <a:t>}</a:t>
            </a:r>
          </a:p>
          <a:p>
            <a:r>
              <a:rPr lang="en-US" altLang="zh-CN" sz="1600" b="0" dirty="0" err="1">
                <a:effectLst/>
                <a:latin typeface="Consolas" panose="020B0609020204030204" pitchFamily="49" charset="0"/>
              </a:rPr>
              <a:t>func</a:t>
            </a:r>
            <a:r>
              <a:rPr lang="en-US" altLang="zh-CN" sz="1600" b="0" dirty="0">
                <a:effectLst/>
                <a:latin typeface="Consolas" panose="020B0609020204030204" pitchFamily="49" charset="0"/>
              </a:rPr>
              <a:t> main() {</a:t>
            </a:r>
          </a:p>
          <a:p>
            <a:r>
              <a:rPr lang="en-US" altLang="zh-CN" sz="1600" b="0" dirty="0">
                <a:effectLst/>
                <a:latin typeface="Consolas" panose="020B0609020204030204" pitchFamily="49" charset="0"/>
              </a:rPr>
              <a:t>    // parse command line arguments</a:t>
            </a:r>
          </a:p>
          <a:p>
            <a:r>
              <a:rPr lang="en-US" altLang="zh-CN" sz="1600" b="0" dirty="0"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600" b="0" dirty="0" err="1">
                <a:effectLst/>
                <a:latin typeface="Consolas" panose="020B0609020204030204" pitchFamily="49" charset="0"/>
              </a:rPr>
              <a:t>flag.Parse</a:t>
            </a:r>
            <a:r>
              <a:rPr lang="en-US" altLang="zh-CN" sz="1600" b="0" dirty="0">
                <a:effectLst/>
                <a:latin typeface="Consolas" panose="020B0609020204030204" pitchFamily="49" charset="0"/>
              </a:rPr>
              <a:t>()</a:t>
            </a:r>
          </a:p>
          <a:p>
            <a:r>
              <a:rPr lang="en-US" altLang="zh-CN" sz="1600" b="0" dirty="0">
                <a:effectLst/>
                <a:latin typeface="Consolas" panose="020B0609020204030204" pitchFamily="49" charset="0"/>
              </a:rPr>
              <a:t>    if </a:t>
            </a:r>
            <a:r>
              <a:rPr lang="en-US" altLang="zh-CN" sz="1600" b="0" dirty="0" err="1">
                <a:effectLst/>
                <a:latin typeface="Consolas" panose="020B0609020204030204" pitchFamily="49" charset="0"/>
              </a:rPr>
              <a:t>srcImage</a:t>
            </a:r>
            <a:r>
              <a:rPr lang="en-US" altLang="zh-CN" sz="1600" b="0" dirty="0">
                <a:effectLst/>
                <a:latin typeface="Consolas" panose="020B0609020204030204" pitchFamily="49" charset="0"/>
              </a:rPr>
              <a:t> == "" || </a:t>
            </a:r>
            <a:r>
              <a:rPr lang="en-US" altLang="zh-CN" sz="1600" b="0" dirty="0" err="1">
                <a:effectLst/>
                <a:latin typeface="Consolas" panose="020B0609020204030204" pitchFamily="49" charset="0"/>
              </a:rPr>
              <a:t>srcTxt</a:t>
            </a:r>
            <a:r>
              <a:rPr lang="en-US" altLang="zh-CN" sz="1600" b="0" dirty="0">
                <a:effectLst/>
                <a:latin typeface="Consolas" panose="020B0609020204030204" pitchFamily="49" charset="0"/>
              </a:rPr>
              <a:t> == "" || </a:t>
            </a:r>
            <a:r>
              <a:rPr lang="en-US" altLang="zh-CN" sz="1600" b="0" dirty="0" err="1">
                <a:effectLst/>
                <a:latin typeface="Consolas" panose="020B0609020204030204" pitchFamily="49" charset="0"/>
              </a:rPr>
              <a:t>destImage</a:t>
            </a:r>
            <a:r>
              <a:rPr lang="en-US" altLang="zh-CN" sz="1600" b="0" dirty="0">
                <a:effectLst/>
                <a:latin typeface="Consolas" panose="020B0609020204030204" pitchFamily="49" charset="0"/>
              </a:rPr>
              <a:t> == "" {</a:t>
            </a:r>
          </a:p>
          <a:p>
            <a:r>
              <a:rPr lang="en-US" altLang="zh-CN" sz="1600" b="0" dirty="0"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600" b="0" dirty="0" err="1">
                <a:effectLst/>
                <a:latin typeface="Consolas" panose="020B0609020204030204" pitchFamily="49" charset="0"/>
              </a:rPr>
              <a:t>flag.PrintDefaults</a:t>
            </a:r>
            <a:r>
              <a:rPr lang="en-US" altLang="zh-CN" sz="1600" b="0" dirty="0">
                <a:effectLst/>
                <a:latin typeface="Consolas" panose="020B0609020204030204" pitchFamily="49" charset="0"/>
              </a:rPr>
              <a:t>()</a:t>
            </a:r>
          </a:p>
          <a:p>
            <a:r>
              <a:rPr lang="en-US" altLang="zh-CN" sz="1600" b="0" dirty="0"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600" b="0" dirty="0" err="1">
                <a:effectLst/>
                <a:latin typeface="Consolas" panose="020B0609020204030204" pitchFamily="49" charset="0"/>
              </a:rPr>
              <a:t>os.Exit</a:t>
            </a:r>
            <a:r>
              <a:rPr lang="en-US" altLang="zh-CN" sz="1600" b="0" dirty="0">
                <a:effectLst/>
                <a:latin typeface="Consolas" panose="020B0609020204030204" pitchFamily="49" charset="0"/>
              </a:rPr>
              <a:t>(1)</a:t>
            </a:r>
          </a:p>
          <a:p>
            <a:r>
              <a:rPr lang="en-US" altLang="zh-CN" sz="1600" b="0" dirty="0">
                <a:effectLst/>
                <a:latin typeface="Consolas" panose="020B0609020204030204" pitchFamily="49" charset="0"/>
              </a:rPr>
              <a:t>    }</a:t>
            </a:r>
          </a:p>
        </p:txBody>
      </p:sp>
      <p:cxnSp>
        <p:nvCxnSpPr>
          <p:cNvPr id="6" name="直接箭头连接符 5">
            <a:extLst>
              <a:ext uri="{FF2B5EF4-FFF2-40B4-BE49-F238E27FC236}">
                <a16:creationId xmlns:a16="http://schemas.microsoft.com/office/drawing/2014/main" id="{EF4E4244-8130-4138-B637-BFE5A41445C7}"/>
              </a:ext>
            </a:extLst>
          </p:cNvPr>
          <p:cNvCxnSpPr>
            <a:cxnSpLocks/>
          </p:cNvCxnSpPr>
          <p:nvPr/>
        </p:nvCxnSpPr>
        <p:spPr>
          <a:xfrm flipH="1">
            <a:off x="3252461" y="1418237"/>
            <a:ext cx="1241355" cy="235019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直接箭头连接符 6">
            <a:extLst>
              <a:ext uri="{FF2B5EF4-FFF2-40B4-BE49-F238E27FC236}">
                <a16:creationId xmlns:a16="http://schemas.microsoft.com/office/drawing/2014/main" id="{2ACCD348-D657-4D7C-B588-3B25EF979FBD}"/>
              </a:ext>
            </a:extLst>
          </p:cNvPr>
          <p:cNvCxnSpPr>
            <a:cxnSpLocks/>
          </p:cNvCxnSpPr>
          <p:nvPr/>
        </p:nvCxnSpPr>
        <p:spPr>
          <a:xfrm flipH="1">
            <a:off x="3319549" y="1410133"/>
            <a:ext cx="2715034" cy="270189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直接箭头连接符 7">
            <a:extLst>
              <a:ext uri="{FF2B5EF4-FFF2-40B4-BE49-F238E27FC236}">
                <a16:creationId xmlns:a16="http://schemas.microsoft.com/office/drawing/2014/main" id="{AF44C87D-552C-415B-98C4-1E60CA08466B}"/>
              </a:ext>
            </a:extLst>
          </p:cNvPr>
          <p:cNvCxnSpPr>
            <a:cxnSpLocks/>
          </p:cNvCxnSpPr>
          <p:nvPr/>
        </p:nvCxnSpPr>
        <p:spPr>
          <a:xfrm flipH="1">
            <a:off x="3736124" y="1410133"/>
            <a:ext cx="3987241" cy="294573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文本框 11">
            <a:extLst>
              <a:ext uri="{FF2B5EF4-FFF2-40B4-BE49-F238E27FC236}">
                <a16:creationId xmlns:a16="http://schemas.microsoft.com/office/drawing/2014/main" id="{95D7CDC9-49B2-4A8B-8DC0-955DCD050496}"/>
              </a:ext>
            </a:extLst>
          </p:cNvPr>
          <p:cNvSpPr txBox="1"/>
          <p:nvPr/>
        </p:nvSpPr>
        <p:spPr>
          <a:xfrm>
            <a:off x="232756" y="6511529"/>
            <a:ext cx="87296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>
                <a:latin typeface="Arial" panose="020B0604020202020204" pitchFamily="34" charset="0"/>
                <a:cs typeface="Arial" panose="020B0604020202020204" pitchFamily="34" charset="0"/>
              </a:rPr>
              <a:t>Get command line arguments using “flag” package (</a:t>
            </a:r>
            <a:r>
              <a:rPr lang="en-US" altLang="zh-CN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Don’t modify the code</a:t>
            </a:r>
            <a:r>
              <a:rPr lang="en-US" altLang="zh-CN" sz="1600" b="1" dirty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</p:txBody>
      </p:sp>
      <p:sp>
        <p:nvSpPr>
          <p:cNvPr id="13" name="文本框 36">
            <a:extLst>
              <a:ext uri="{FF2B5EF4-FFF2-40B4-BE49-F238E27FC236}">
                <a16:creationId xmlns:a16="http://schemas.microsoft.com/office/drawing/2014/main" id="{EBD4067A-F946-4342-A9A8-C10C3288C56C}"/>
              </a:ext>
            </a:extLst>
          </p:cNvPr>
          <p:cNvSpPr txBox="1"/>
          <p:nvPr/>
        </p:nvSpPr>
        <p:spPr>
          <a:xfrm>
            <a:off x="1426781" y="1061549"/>
            <a:ext cx="77855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600" b="1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  go run </a:t>
            </a:r>
            <a:r>
              <a:rPr lang="en-US" altLang="zh-CN" sz="1600" b="1" dirty="0" err="1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hide.go</a:t>
            </a:r>
            <a:r>
              <a:rPr lang="en-US" altLang="zh-CN" sz="1600" b="1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-</a:t>
            </a:r>
            <a:r>
              <a:rPr lang="en-US" altLang="zh-CN" sz="1600" b="1" dirty="0" err="1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i</a:t>
            </a:r>
            <a:r>
              <a:rPr lang="en-US" altLang="zh-CN" sz="1600" b="1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zh-CN" altLang="zh-CN" sz="1600" b="1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Autumn.bmp</a:t>
            </a:r>
            <a:r>
              <a:rPr lang="en-US" altLang="zh-CN" sz="1600" b="1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</a:t>
            </a:r>
            <a:r>
              <a:rPr lang="zh-CN" altLang="en-US" sz="1600" b="1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600" b="1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-t </a:t>
            </a:r>
            <a:r>
              <a:rPr lang="en-US" altLang="zh-CN" sz="1600" b="1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HungLouMeng.txt -o doctoredAutumn.bmp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55975E63-957D-41B2-92FA-202AE2510069}"/>
              </a:ext>
            </a:extLst>
          </p:cNvPr>
          <p:cNvSpPr/>
          <p:nvPr/>
        </p:nvSpPr>
        <p:spPr>
          <a:xfrm>
            <a:off x="3164625" y="1113715"/>
            <a:ext cx="1515384" cy="29044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8AC334B9-3B80-451C-AD8B-A57482E3A94B}"/>
              </a:ext>
            </a:extLst>
          </p:cNvPr>
          <p:cNvSpPr/>
          <p:nvPr/>
        </p:nvSpPr>
        <p:spPr>
          <a:xfrm>
            <a:off x="4680009" y="1106870"/>
            <a:ext cx="1982249" cy="28918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1E8DA2E5-CCE0-49F4-A771-FBDA6640889E}"/>
              </a:ext>
            </a:extLst>
          </p:cNvPr>
          <p:cNvSpPr/>
          <p:nvPr/>
        </p:nvSpPr>
        <p:spPr>
          <a:xfrm>
            <a:off x="6670647" y="1105611"/>
            <a:ext cx="2410238" cy="29044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1791143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A4074F7-4C53-433C-81D9-747746923E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200" dirty="0">
                <a:latin typeface="Arial" panose="020B0604020202020204" pitchFamily="34" charset="0"/>
                <a:cs typeface="Arial" panose="020B0604020202020204" pitchFamily="34" charset="0"/>
              </a:rPr>
              <a:t>Hide algorithm: Hide text in a BMP image</a:t>
            </a:r>
            <a:endParaRPr lang="zh-CN" altLang="en-US" dirty="0"/>
          </a:p>
        </p:txBody>
      </p:sp>
      <p:cxnSp>
        <p:nvCxnSpPr>
          <p:cNvPr id="4" name="直接箭头连接符 3">
            <a:extLst>
              <a:ext uri="{FF2B5EF4-FFF2-40B4-BE49-F238E27FC236}">
                <a16:creationId xmlns:a16="http://schemas.microsoft.com/office/drawing/2014/main" id="{34FE2666-4807-4CB5-B19B-0DA7B4A65EB5}"/>
              </a:ext>
            </a:extLst>
          </p:cNvPr>
          <p:cNvCxnSpPr>
            <a:cxnSpLocks/>
          </p:cNvCxnSpPr>
          <p:nvPr/>
        </p:nvCxnSpPr>
        <p:spPr>
          <a:xfrm>
            <a:off x="4012276" y="3474720"/>
            <a:ext cx="903317" cy="1783714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文本框 4">
            <a:extLst>
              <a:ext uri="{FF2B5EF4-FFF2-40B4-BE49-F238E27FC236}">
                <a16:creationId xmlns:a16="http://schemas.microsoft.com/office/drawing/2014/main" id="{43294A92-E57B-4B3D-8884-8132CDBE29C5}"/>
              </a:ext>
            </a:extLst>
          </p:cNvPr>
          <p:cNvSpPr txBox="1"/>
          <p:nvPr/>
        </p:nvSpPr>
        <p:spPr>
          <a:xfrm>
            <a:off x="546788" y="5258434"/>
            <a:ext cx="8417700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altLang="zh-CN" b="0" dirty="0">
                <a:effectLst/>
                <a:latin typeface="Consolas" panose="020B0609020204030204" pitchFamily="49" charset="0"/>
              </a:rPr>
              <a:t>    p, err := </a:t>
            </a:r>
            <a:r>
              <a:rPr lang="en-US" altLang="zh-CN" b="0" dirty="0" err="1">
                <a:effectLst/>
                <a:latin typeface="Consolas" panose="020B0609020204030204" pitchFamily="49" charset="0"/>
              </a:rPr>
              <a:t>ioutil.ReadFile</a:t>
            </a:r>
            <a:r>
              <a:rPr lang="en-US" altLang="zh-CN" b="0" dirty="0"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 err="1">
                <a:effectLst/>
                <a:latin typeface="Consolas" panose="020B0609020204030204" pitchFamily="49" charset="0"/>
              </a:rPr>
              <a:t>srcImage</a:t>
            </a:r>
            <a:r>
              <a:rPr lang="en-US" altLang="zh-CN" b="0" dirty="0"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b="0" dirty="0">
                <a:effectLst/>
                <a:latin typeface="Consolas" panose="020B0609020204030204" pitchFamily="49" charset="0"/>
              </a:rPr>
              <a:t>    if err != nil {</a:t>
            </a:r>
          </a:p>
          <a:p>
            <a:r>
              <a:rPr lang="en-US" altLang="zh-CN" b="0" dirty="0"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b="0" dirty="0" err="1">
                <a:effectLst/>
                <a:latin typeface="Consolas" panose="020B0609020204030204" pitchFamily="49" charset="0"/>
              </a:rPr>
              <a:t>fmt.Printf</a:t>
            </a:r>
            <a:r>
              <a:rPr lang="en-US" altLang="zh-CN" b="0" dirty="0">
                <a:effectLst/>
                <a:latin typeface="Consolas" panose="020B0609020204030204" pitchFamily="49" charset="0"/>
              </a:rPr>
              <a:t>(“Read image file failed, err = %v\n", err)</a:t>
            </a:r>
          </a:p>
          <a:p>
            <a:r>
              <a:rPr lang="en-US" altLang="zh-CN" b="0" dirty="0"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b="0" dirty="0" err="1">
                <a:effectLst/>
                <a:latin typeface="Consolas" panose="020B0609020204030204" pitchFamily="49" charset="0"/>
              </a:rPr>
              <a:t>os.Exit</a:t>
            </a:r>
            <a:r>
              <a:rPr lang="en-US" altLang="zh-CN" b="0" dirty="0">
                <a:effectLst/>
                <a:latin typeface="Consolas" panose="020B0609020204030204" pitchFamily="49" charset="0"/>
              </a:rPr>
              <a:t>(1)</a:t>
            </a:r>
          </a:p>
          <a:p>
            <a:r>
              <a:rPr lang="en-US" altLang="zh-CN" b="0" dirty="0">
                <a:effectLst/>
                <a:latin typeface="Consolas" panose="020B0609020204030204" pitchFamily="49" charset="0"/>
              </a:rPr>
              <a:t>    }</a:t>
            </a:r>
            <a:endParaRPr lang="zh-CN" altLang="en-US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内容占位符 6">
            <a:extLst>
              <a:ext uri="{FF2B5EF4-FFF2-40B4-BE49-F238E27FC236}">
                <a16:creationId xmlns:a16="http://schemas.microsoft.com/office/drawing/2014/main" id="{DD30250C-771E-40C1-A70B-6E54FAEC0B9D}"/>
              </a:ext>
            </a:extLst>
          </p:cNvPr>
          <p:cNvSpPr txBox="1">
            <a:spLocks/>
          </p:cNvSpPr>
          <p:nvPr/>
        </p:nvSpPr>
        <p:spPr bwMode="auto">
          <a:xfrm>
            <a:off x="287016" y="1385210"/>
            <a:ext cx="8856984" cy="3014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2150" indent="-3476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987425" indent="-2936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900CC"/>
              </a:buClr>
              <a:buSzPct val="7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281113" indent="-2921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+mn-lt"/>
                <a:ea typeface="+mn-ea"/>
              </a:defRPr>
            </a:lvl4pPr>
            <a:lvl5pPr marL="1598613" indent="-3159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+mn-lt"/>
                <a:ea typeface="+mn-ea"/>
              </a:defRPr>
            </a:lvl5pPr>
            <a:lvl6pPr marL="2055813" indent="-3159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513013" indent="-3159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2970213" indent="-3159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427413" indent="-3159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algn="just" hangingPunct="0">
              <a:spcBef>
                <a:spcPts val="450"/>
              </a:spcBef>
              <a:buFont typeface="Symbol" panose="05050102010706020507" pitchFamily="18" charset="2"/>
              <a:buChar char=""/>
              <a:tabLst>
                <a:tab pos="113348" algn="l"/>
              </a:tabLst>
            </a:pPr>
            <a:r>
              <a:rPr lang="zh-CN" altLang="zh-CN" sz="2000" b="1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Input</a:t>
            </a:r>
            <a:r>
              <a:rPr lang="zh-CN" altLang="zh-CN" sz="2000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: A text file</a:t>
            </a:r>
            <a:r>
              <a:rPr lang="en-US" altLang="zh-CN" sz="2000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and an image file.</a:t>
            </a:r>
            <a:endParaRPr lang="zh-CN" altLang="zh-CN" sz="2000" kern="0" dirty="0"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  <a:p>
            <a:pPr algn="just" hangingPunct="0">
              <a:buFont typeface="Symbol" panose="05050102010706020507" pitchFamily="18" charset="2"/>
              <a:buChar char=""/>
              <a:tabLst>
                <a:tab pos="113348" algn="l"/>
              </a:tabLst>
            </a:pPr>
            <a:r>
              <a:rPr lang="zh-CN" altLang="zh-CN" sz="2000" b="1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Output</a:t>
            </a:r>
            <a:r>
              <a:rPr lang="zh-CN" altLang="zh-CN" sz="2000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: A </a:t>
            </a:r>
            <a:r>
              <a:rPr lang="en-US" altLang="zh-CN" sz="2000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doctored image file.</a:t>
            </a:r>
            <a:endParaRPr lang="zh-CN" altLang="zh-CN" sz="2000" kern="0" dirty="0"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  <a:p>
            <a:pPr algn="just" hangingPunct="0">
              <a:spcAft>
                <a:spcPts val="450"/>
              </a:spcAft>
              <a:buFont typeface="Symbol" panose="05050102010706020507" pitchFamily="18" charset="2"/>
              <a:buChar char=""/>
              <a:tabLst>
                <a:tab pos="113348" algn="l"/>
              </a:tabLst>
            </a:pPr>
            <a:r>
              <a:rPr lang="en-US" altLang="zh-CN" sz="2000" b="1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Steps</a:t>
            </a:r>
            <a:r>
              <a:rPr lang="en-US" altLang="zh-CN" sz="2000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:</a:t>
            </a:r>
            <a:endParaRPr lang="zh-CN" altLang="zh-CN" sz="2000" kern="0" dirty="0"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  <a:p>
            <a:pPr marL="600075" lvl="1" indent="-257175" algn="just" hangingPunct="0">
              <a:buFont typeface="+mj-lt"/>
              <a:buAutoNum type="arabicPeriod"/>
              <a:tabLst>
                <a:tab pos="200025" algn="l"/>
                <a:tab pos="200025" algn="l"/>
              </a:tabLst>
            </a:pPr>
            <a:r>
              <a:rPr lang="en-US" altLang="zh-CN" sz="1800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Get command line arguments</a:t>
            </a:r>
          </a:p>
          <a:p>
            <a:pPr marL="923925" lvl="2" indent="-285750" algn="just" hangingPunct="0">
              <a:tabLst>
                <a:tab pos="200025" algn="l"/>
                <a:tab pos="200025" algn="l"/>
              </a:tabLst>
            </a:pPr>
            <a:r>
              <a:rPr lang="en-US" altLang="zh-CN" sz="1600" kern="0" dirty="0" err="1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srcImage</a:t>
            </a:r>
            <a:r>
              <a:rPr lang="en-US" altLang="zh-CN" sz="1600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: input image name; </a:t>
            </a:r>
            <a:r>
              <a:rPr lang="en-US" altLang="zh-CN" sz="1600" kern="0" dirty="0" err="1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srcTxt</a:t>
            </a:r>
            <a:r>
              <a:rPr lang="en-US" altLang="zh-CN" sz="1600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: input text name;</a:t>
            </a:r>
            <a:r>
              <a:rPr lang="zh-CN" altLang="en-US" sz="1600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600" kern="0" dirty="0" err="1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destImage</a:t>
            </a:r>
            <a:r>
              <a:rPr lang="en-US" altLang="zh-CN" sz="1600" i="1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:</a:t>
            </a:r>
            <a:r>
              <a:rPr lang="zh-CN" altLang="en-US" sz="1600" i="1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600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output</a:t>
            </a:r>
            <a:r>
              <a:rPr lang="zh-CN" altLang="en-US" sz="1600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600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image name</a:t>
            </a:r>
            <a:r>
              <a:rPr lang="en-US" altLang="zh-CN" sz="1600" i="1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</a:t>
            </a:r>
          </a:p>
          <a:p>
            <a:pPr marL="600075" lvl="1" indent="-257175" algn="just" hangingPunct="0">
              <a:buFont typeface="+mj-lt"/>
              <a:buAutoNum type="arabicPeriod"/>
              <a:tabLst>
                <a:tab pos="200025" algn="l"/>
                <a:tab pos="200025" algn="l"/>
              </a:tabLst>
            </a:pPr>
            <a:r>
              <a:rPr lang="zh-CN" altLang="zh-CN" sz="1800" kern="0" dirty="0">
                <a:highlight>
                  <a:srgbClr val="FFFF00"/>
                </a:highlight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Read </a:t>
            </a:r>
            <a:r>
              <a:rPr lang="en-US" altLang="zh-CN" sz="1800" kern="0" dirty="0">
                <a:highlight>
                  <a:srgbClr val="FFFF00"/>
                </a:highlight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the input image into variable p		                // p for picture</a:t>
            </a:r>
          </a:p>
          <a:p>
            <a:pPr marL="600075" lvl="1" indent="-257175" algn="just" hangingPunct="0">
              <a:buFont typeface="+mj-lt"/>
              <a:buAutoNum type="arabicPeriod"/>
              <a:tabLst>
                <a:tab pos="200025" algn="l"/>
                <a:tab pos="200025" algn="l"/>
              </a:tabLst>
            </a:pPr>
            <a:r>
              <a:rPr lang="zh-CN" altLang="zh-CN" sz="1800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Read</a:t>
            </a:r>
            <a:r>
              <a:rPr lang="en-US" altLang="zh-CN" sz="1800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the input text into variable t		                // t for text</a:t>
            </a:r>
            <a:endParaRPr lang="zh-CN" altLang="zh-CN" sz="1800" kern="0" dirty="0"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  <a:p>
            <a:pPr marL="600075" lvl="1" indent="-257175" algn="just" hangingPunct="0">
              <a:buFont typeface="+mj-lt"/>
              <a:buAutoNum type="arabicPeriod"/>
              <a:tabLst>
                <a:tab pos="200025" algn="l"/>
                <a:tab pos="200025" algn="l"/>
              </a:tabLst>
            </a:pPr>
            <a:r>
              <a:rPr lang="en-US" altLang="zh-CN" sz="1800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Hide the length of the input text in the first 32 bytes of Pixel Array</a:t>
            </a:r>
            <a:endParaRPr lang="zh-CN" altLang="zh-CN" sz="1800" kern="0" dirty="0"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  <a:p>
            <a:pPr marL="600075" lvl="1" indent="-257175" algn="just" hangingPunct="0">
              <a:buFont typeface="+mj-lt"/>
              <a:buAutoNum type="arabicPeriod"/>
              <a:tabLst>
                <a:tab pos="200025" algn="l"/>
                <a:tab pos="200025" algn="l"/>
              </a:tabLst>
            </a:pPr>
            <a:r>
              <a:rPr lang="en-US" altLang="zh-CN" sz="1800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Hide the input text in variable p in the remaining bytes of the Pixel Array</a:t>
            </a:r>
            <a:endParaRPr lang="zh-CN" altLang="zh-CN" sz="1800" kern="0" dirty="0"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  <a:p>
            <a:pPr marL="600075" lvl="1" indent="-257175" algn="just" hangingPunct="0">
              <a:buFont typeface="+mj-lt"/>
              <a:buAutoNum type="arabicPeriod"/>
              <a:tabLst>
                <a:tab pos="200025" algn="l"/>
                <a:tab pos="200025" algn="l"/>
              </a:tabLst>
            </a:pPr>
            <a:r>
              <a:rPr lang="en-US" altLang="zh-CN" sz="1800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Write p to the output image</a:t>
            </a:r>
            <a:endParaRPr lang="zh-CN" altLang="zh-CN" sz="1800" i="1" kern="0" dirty="0"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  <a:p>
            <a:endParaRPr lang="zh-CN" altLang="en-US" kern="0" dirty="0"/>
          </a:p>
        </p:txBody>
      </p:sp>
    </p:spTree>
    <p:extLst>
      <p:ext uri="{BB962C8B-B14F-4D97-AF65-F5344CB8AC3E}">
        <p14:creationId xmlns:p14="http://schemas.microsoft.com/office/powerpoint/2010/main" val="896890920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4BFFBD4-7FA4-4202-90DB-628DAE74C1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200" dirty="0">
                <a:latin typeface="Arial" panose="020B0604020202020204" pitchFamily="34" charset="0"/>
                <a:cs typeface="Arial" panose="020B0604020202020204" pitchFamily="34" charset="0"/>
              </a:rPr>
              <a:t>Hide algorithm: Hide text in a BMP image</a:t>
            </a:r>
            <a:endParaRPr lang="zh-CN" altLang="en-US" dirty="0"/>
          </a:p>
        </p:txBody>
      </p:sp>
      <p:cxnSp>
        <p:nvCxnSpPr>
          <p:cNvPr id="4" name="直接箭头连接符 3">
            <a:extLst>
              <a:ext uri="{FF2B5EF4-FFF2-40B4-BE49-F238E27FC236}">
                <a16:creationId xmlns:a16="http://schemas.microsoft.com/office/drawing/2014/main" id="{2DA1E2C2-7E07-4824-9D2C-CE78EA0D902A}"/>
              </a:ext>
            </a:extLst>
          </p:cNvPr>
          <p:cNvCxnSpPr>
            <a:cxnSpLocks/>
          </p:cNvCxnSpPr>
          <p:nvPr/>
        </p:nvCxnSpPr>
        <p:spPr>
          <a:xfrm>
            <a:off x="3879273" y="3862647"/>
            <a:ext cx="692727" cy="146858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内容占位符 6">
            <a:extLst>
              <a:ext uri="{FF2B5EF4-FFF2-40B4-BE49-F238E27FC236}">
                <a16:creationId xmlns:a16="http://schemas.microsoft.com/office/drawing/2014/main" id="{9732A4E1-14B4-4221-A2E3-3850DB3ADBF1}"/>
              </a:ext>
            </a:extLst>
          </p:cNvPr>
          <p:cNvSpPr txBox="1">
            <a:spLocks/>
          </p:cNvSpPr>
          <p:nvPr/>
        </p:nvSpPr>
        <p:spPr bwMode="auto">
          <a:xfrm>
            <a:off x="287016" y="1385210"/>
            <a:ext cx="8856984" cy="3014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2150" indent="-3476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987425" indent="-2936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900CC"/>
              </a:buClr>
              <a:buSzPct val="7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281113" indent="-2921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+mn-lt"/>
                <a:ea typeface="+mn-ea"/>
              </a:defRPr>
            </a:lvl4pPr>
            <a:lvl5pPr marL="1598613" indent="-3159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+mn-lt"/>
                <a:ea typeface="+mn-ea"/>
              </a:defRPr>
            </a:lvl5pPr>
            <a:lvl6pPr marL="2055813" indent="-3159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513013" indent="-3159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2970213" indent="-3159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427413" indent="-3159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algn="just" hangingPunct="0">
              <a:spcBef>
                <a:spcPts val="450"/>
              </a:spcBef>
              <a:buFont typeface="Symbol" panose="05050102010706020507" pitchFamily="18" charset="2"/>
              <a:buChar char=""/>
              <a:tabLst>
                <a:tab pos="113348" algn="l"/>
              </a:tabLst>
            </a:pPr>
            <a:r>
              <a:rPr lang="zh-CN" altLang="zh-CN" sz="2000" b="1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Input</a:t>
            </a:r>
            <a:r>
              <a:rPr lang="zh-CN" altLang="zh-CN" sz="2000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: A text file</a:t>
            </a:r>
            <a:r>
              <a:rPr lang="en-US" altLang="zh-CN" sz="2000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and an image file.</a:t>
            </a:r>
            <a:endParaRPr lang="zh-CN" altLang="zh-CN" sz="2000" kern="0" dirty="0"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  <a:p>
            <a:pPr algn="just" hangingPunct="0">
              <a:buFont typeface="Symbol" panose="05050102010706020507" pitchFamily="18" charset="2"/>
              <a:buChar char=""/>
              <a:tabLst>
                <a:tab pos="113348" algn="l"/>
              </a:tabLst>
            </a:pPr>
            <a:r>
              <a:rPr lang="zh-CN" altLang="zh-CN" sz="2000" b="1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Output</a:t>
            </a:r>
            <a:r>
              <a:rPr lang="zh-CN" altLang="zh-CN" sz="2000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: A </a:t>
            </a:r>
            <a:r>
              <a:rPr lang="en-US" altLang="zh-CN" sz="2000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doctored image file.</a:t>
            </a:r>
            <a:endParaRPr lang="zh-CN" altLang="zh-CN" sz="2000" kern="0" dirty="0"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  <a:p>
            <a:pPr algn="just" hangingPunct="0">
              <a:spcAft>
                <a:spcPts val="450"/>
              </a:spcAft>
              <a:buFont typeface="Symbol" panose="05050102010706020507" pitchFamily="18" charset="2"/>
              <a:buChar char=""/>
              <a:tabLst>
                <a:tab pos="113348" algn="l"/>
              </a:tabLst>
            </a:pPr>
            <a:r>
              <a:rPr lang="en-US" altLang="zh-CN" sz="2000" b="1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Steps</a:t>
            </a:r>
            <a:r>
              <a:rPr lang="en-US" altLang="zh-CN" sz="2000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:</a:t>
            </a:r>
            <a:endParaRPr lang="zh-CN" altLang="zh-CN" sz="2000" kern="0" dirty="0"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  <a:p>
            <a:pPr marL="600075" lvl="1" indent="-257175" algn="just" hangingPunct="0">
              <a:buFont typeface="+mj-lt"/>
              <a:buAutoNum type="arabicPeriod"/>
              <a:tabLst>
                <a:tab pos="200025" algn="l"/>
                <a:tab pos="200025" algn="l"/>
              </a:tabLst>
            </a:pPr>
            <a:r>
              <a:rPr lang="en-US" altLang="zh-CN" sz="1800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Get command line arguments</a:t>
            </a:r>
          </a:p>
          <a:p>
            <a:pPr marL="923925" lvl="2" indent="-285750" algn="just" hangingPunct="0">
              <a:tabLst>
                <a:tab pos="200025" algn="l"/>
                <a:tab pos="200025" algn="l"/>
              </a:tabLst>
            </a:pPr>
            <a:r>
              <a:rPr lang="en-US" altLang="zh-CN" sz="1600" kern="0" dirty="0" err="1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srcImage</a:t>
            </a:r>
            <a:r>
              <a:rPr lang="en-US" altLang="zh-CN" sz="1600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: input image name; </a:t>
            </a:r>
            <a:r>
              <a:rPr lang="en-US" altLang="zh-CN" sz="1600" kern="0" dirty="0" err="1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srcTxt</a:t>
            </a:r>
            <a:r>
              <a:rPr lang="en-US" altLang="zh-CN" sz="1600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: input text name;</a:t>
            </a:r>
            <a:r>
              <a:rPr lang="zh-CN" altLang="en-US" sz="1600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600" kern="0" dirty="0" err="1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destImage</a:t>
            </a:r>
            <a:r>
              <a:rPr lang="en-US" altLang="zh-CN" sz="1600" i="1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:</a:t>
            </a:r>
            <a:r>
              <a:rPr lang="zh-CN" altLang="en-US" sz="1600" i="1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600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output</a:t>
            </a:r>
            <a:r>
              <a:rPr lang="zh-CN" altLang="en-US" sz="1600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600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image name</a:t>
            </a:r>
            <a:r>
              <a:rPr lang="en-US" altLang="zh-CN" sz="1600" i="1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</a:t>
            </a:r>
          </a:p>
          <a:p>
            <a:pPr marL="600075" lvl="1" indent="-257175" algn="just" hangingPunct="0">
              <a:buFont typeface="+mj-lt"/>
              <a:buAutoNum type="arabicPeriod"/>
              <a:tabLst>
                <a:tab pos="200025" algn="l"/>
                <a:tab pos="200025" algn="l"/>
              </a:tabLst>
            </a:pPr>
            <a:r>
              <a:rPr lang="zh-CN" altLang="zh-CN" sz="1800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Read </a:t>
            </a:r>
            <a:r>
              <a:rPr lang="en-US" altLang="zh-CN" sz="1800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the input image into variable p		                // p for picture</a:t>
            </a:r>
          </a:p>
          <a:p>
            <a:pPr marL="600075" lvl="1" indent="-257175" algn="just" hangingPunct="0">
              <a:buFont typeface="+mj-lt"/>
              <a:buAutoNum type="arabicPeriod"/>
              <a:tabLst>
                <a:tab pos="200025" algn="l"/>
                <a:tab pos="200025" algn="l"/>
              </a:tabLst>
            </a:pPr>
            <a:r>
              <a:rPr lang="zh-CN" altLang="zh-CN" sz="1800" kern="0" dirty="0">
                <a:highlight>
                  <a:srgbClr val="FFFF00"/>
                </a:highlight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Read</a:t>
            </a:r>
            <a:r>
              <a:rPr lang="en-US" altLang="zh-CN" sz="1800" kern="0" dirty="0">
                <a:highlight>
                  <a:srgbClr val="FFFF00"/>
                </a:highlight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the input text into variable t		                // t for text</a:t>
            </a:r>
            <a:endParaRPr lang="zh-CN" altLang="zh-CN" sz="1800" kern="0" dirty="0">
              <a:highlight>
                <a:srgbClr val="FFFF00"/>
              </a:highlight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  <a:p>
            <a:pPr marL="600075" lvl="1" indent="-257175" algn="just" hangingPunct="0">
              <a:buFont typeface="+mj-lt"/>
              <a:buAutoNum type="arabicPeriod"/>
              <a:tabLst>
                <a:tab pos="200025" algn="l"/>
                <a:tab pos="200025" algn="l"/>
              </a:tabLst>
            </a:pPr>
            <a:r>
              <a:rPr lang="en-US" altLang="zh-CN" sz="1800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Hide the length of the input text in the first 32 bytes of Pixel Array</a:t>
            </a:r>
            <a:endParaRPr lang="zh-CN" altLang="zh-CN" sz="1800" kern="0" dirty="0"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  <a:p>
            <a:pPr marL="600075" lvl="1" indent="-257175" algn="just" hangingPunct="0">
              <a:buFont typeface="+mj-lt"/>
              <a:buAutoNum type="arabicPeriod"/>
              <a:tabLst>
                <a:tab pos="200025" algn="l"/>
                <a:tab pos="200025" algn="l"/>
              </a:tabLst>
            </a:pPr>
            <a:r>
              <a:rPr lang="en-US" altLang="zh-CN" sz="1800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Hide the input text in variable p in the remaining bytes of the Pixel Array</a:t>
            </a:r>
            <a:endParaRPr lang="zh-CN" altLang="zh-CN" sz="1800" kern="0" dirty="0"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  <a:p>
            <a:pPr marL="600075" lvl="1" indent="-257175" algn="just" hangingPunct="0">
              <a:buFont typeface="+mj-lt"/>
              <a:buAutoNum type="arabicPeriod"/>
              <a:tabLst>
                <a:tab pos="200025" algn="l"/>
                <a:tab pos="200025" algn="l"/>
              </a:tabLst>
            </a:pPr>
            <a:r>
              <a:rPr lang="en-US" altLang="zh-CN" sz="1800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Write p to the output image</a:t>
            </a:r>
            <a:endParaRPr lang="zh-CN" altLang="zh-CN" sz="1800" i="1" kern="0" dirty="0"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  <a:p>
            <a:endParaRPr lang="zh-CN" altLang="en-US" kern="0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808EFCB6-60E6-426E-B04D-6B4AB4E2C43F}"/>
              </a:ext>
            </a:extLst>
          </p:cNvPr>
          <p:cNvSpPr txBox="1"/>
          <p:nvPr/>
        </p:nvSpPr>
        <p:spPr>
          <a:xfrm>
            <a:off x="546788" y="5258434"/>
            <a:ext cx="8417700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1"/>
            <a:r>
              <a:rPr lang="en-US" altLang="zh-CN" b="0" dirty="0">
                <a:effectLst/>
                <a:latin typeface="Consolas" panose="020B0609020204030204" pitchFamily="49" charset="0"/>
              </a:rPr>
              <a:t>t, err := </a:t>
            </a:r>
            <a:r>
              <a:rPr lang="en-US" altLang="zh-CN" b="0" dirty="0" err="1">
                <a:effectLst/>
                <a:latin typeface="Consolas" panose="020B0609020204030204" pitchFamily="49" charset="0"/>
              </a:rPr>
              <a:t>ioutil.ReadFile</a:t>
            </a:r>
            <a:r>
              <a:rPr lang="en-US" altLang="zh-CN" b="0" dirty="0"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 err="1">
                <a:effectLst/>
                <a:latin typeface="Consolas" panose="020B0609020204030204" pitchFamily="49" charset="0"/>
              </a:rPr>
              <a:t>srcTxt</a:t>
            </a:r>
            <a:r>
              <a:rPr lang="en-US" altLang="zh-CN" b="0" dirty="0">
                <a:effectLst/>
                <a:latin typeface="Consolas" panose="020B0609020204030204" pitchFamily="49" charset="0"/>
              </a:rPr>
              <a:t>)</a:t>
            </a:r>
          </a:p>
          <a:p>
            <a:pPr lvl="1"/>
            <a:r>
              <a:rPr lang="en-US" altLang="zh-CN" b="0" dirty="0">
                <a:effectLst/>
                <a:latin typeface="Consolas" panose="020B0609020204030204" pitchFamily="49" charset="0"/>
              </a:rPr>
              <a:t>if err != nil {</a:t>
            </a:r>
          </a:p>
          <a:p>
            <a:pPr lvl="1"/>
            <a:r>
              <a:rPr lang="en-US" altLang="zh-CN" b="0" dirty="0">
                <a:effectLst/>
                <a:latin typeface="Consolas" panose="020B0609020204030204" pitchFamily="49" charset="0"/>
              </a:rPr>
              <a:t>	</a:t>
            </a:r>
            <a:r>
              <a:rPr lang="en-US" altLang="zh-CN" b="0" dirty="0" err="1">
                <a:effectLst/>
                <a:latin typeface="Consolas" panose="020B0609020204030204" pitchFamily="49" charset="0"/>
              </a:rPr>
              <a:t>fmt.Printf</a:t>
            </a:r>
            <a:r>
              <a:rPr lang="en-US" altLang="zh-CN" b="0" dirty="0">
                <a:effectLst/>
                <a:latin typeface="Consolas" panose="020B0609020204030204" pitchFamily="49" charset="0"/>
              </a:rPr>
              <a:t>(“Read text file failed, err = %v\n", err)</a:t>
            </a:r>
          </a:p>
          <a:p>
            <a:r>
              <a:rPr lang="en-US" altLang="zh-CN" b="0" dirty="0">
                <a:effectLst/>
                <a:latin typeface="Consolas" panose="020B0609020204030204" pitchFamily="49" charset="0"/>
              </a:rPr>
              <a:t>	</a:t>
            </a:r>
            <a:r>
              <a:rPr lang="en-US" altLang="zh-CN" b="0" dirty="0" err="1">
                <a:effectLst/>
                <a:latin typeface="Consolas" panose="020B0609020204030204" pitchFamily="49" charset="0"/>
              </a:rPr>
              <a:t>os.Exit</a:t>
            </a:r>
            <a:r>
              <a:rPr lang="en-US" altLang="zh-CN" b="0" dirty="0">
                <a:effectLst/>
                <a:latin typeface="Consolas" panose="020B0609020204030204" pitchFamily="49" charset="0"/>
              </a:rPr>
              <a:t>(1)</a:t>
            </a:r>
          </a:p>
          <a:p>
            <a:pPr lvl="1"/>
            <a:r>
              <a:rPr lang="en-US" altLang="zh-CN" b="0" dirty="0">
                <a:effectLst/>
                <a:latin typeface="Consolas" panose="020B06090202040302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371279402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4BFFBD4-7FA4-4202-90DB-628DAE74C1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200" dirty="0">
                <a:latin typeface="Arial" panose="020B0604020202020204" pitchFamily="34" charset="0"/>
                <a:cs typeface="Arial" panose="020B0604020202020204" pitchFamily="34" charset="0"/>
              </a:rPr>
              <a:t>Hide algorithm: Hide text in a BMP image</a:t>
            </a:r>
            <a:endParaRPr lang="zh-CN" altLang="en-US" dirty="0"/>
          </a:p>
        </p:txBody>
      </p:sp>
      <p:sp>
        <p:nvSpPr>
          <p:cNvPr id="6" name="内容占位符 6">
            <a:extLst>
              <a:ext uri="{FF2B5EF4-FFF2-40B4-BE49-F238E27FC236}">
                <a16:creationId xmlns:a16="http://schemas.microsoft.com/office/drawing/2014/main" id="{ED7E4CE7-1EC7-491D-A1AB-DE584BE21976}"/>
              </a:ext>
            </a:extLst>
          </p:cNvPr>
          <p:cNvSpPr txBox="1">
            <a:spLocks/>
          </p:cNvSpPr>
          <p:nvPr/>
        </p:nvSpPr>
        <p:spPr bwMode="auto">
          <a:xfrm>
            <a:off x="287016" y="1385210"/>
            <a:ext cx="8856984" cy="3702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2150" indent="-3476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987425" indent="-2936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900CC"/>
              </a:buClr>
              <a:buSzPct val="7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281113" indent="-2921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+mn-lt"/>
                <a:ea typeface="+mn-ea"/>
              </a:defRPr>
            </a:lvl4pPr>
            <a:lvl5pPr marL="1598613" indent="-3159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+mn-lt"/>
                <a:ea typeface="+mn-ea"/>
              </a:defRPr>
            </a:lvl5pPr>
            <a:lvl6pPr marL="2055813" indent="-3159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513013" indent="-3159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2970213" indent="-3159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427413" indent="-3159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algn="just" hangingPunct="0">
              <a:spcBef>
                <a:spcPts val="450"/>
              </a:spcBef>
              <a:buFont typeface="Symbol" panose="05050102010706020507" pitchFamily="18" charset="2"/>
              <a:buChar char=""/>
              <a:tabLst>
                <a:tab pos="113348" algn="l"/>
              </a:tabLst>
            </a:pPr>
            <a:r>
              <a:rPr lang="zh-CN" altLang="zh-CN" sz="2000" b="1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Input</a:t>
            </a:r>
            <a:r>
              <a:rPr lang="zh-CN" altLang="zh-CN" sz="2000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: A text file</a:t>
            </a:r>
            <a:r>
              <a:rPr lang="en-US" altLang="zh-CN" sz="2000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and an image file.</a:t>
            </a:r>
            <a:endParaRPr lang="zh-CN" altLang="zh-CN" sz="2000" kern="0" dirty="0"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  <a:p>
            <a:pPr algn="just" hangingPunct="0">
              <a:buFont typeface="Symbol" panose="05050102010706020507" pitchFamily="18" charset="2"/>
              <a:buChar char=""/>
              <a:tabLst>
                <a:tab pos="113348" algn="l"/>
              </a:tabLst>
            </a:pPr>
            <a:r>
              <a:rPr lang="zh-CN" altLang="zh-CN" sz="2000" b="1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Output</a:t>
            </a:r>
            <a:r>
              <a:rPr lang="zh-CN" altLang="zh-CN" sz="2000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: A </a:t>
            </a:r>
            <a:r>
              <a:rPr lang="en-US" altLang="zh-CN" sz="2000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doctored image file.</a:t>
            </a:r>
            <a:endParaRPr lang="zh-CN" altLang="zh-CN" sz="2000" kern="0" dirty="0"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  <a:p>
            <a:pPr algn="just" hangingPunct="0">
              <a:spcAft>
                <a:spcPts val="450"/>
              </a:spcAft>
              <a:buFont typeface="Symbol" panose="05050102010706020507" pitchFamily="18" charset="2"/>
              <a:buChar char=""/>
              <a:tabLst>
                <a:tab pos="113348" algn="l"/>
              </a:tabLst>
            </a:pPr>
            <a:r>
              <a:rPr lang="en-US" altLang="zh-CN" sz="2000" b="1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Steps</a:t>
            </a:r>
            <a:r>
              <a:rPr lang="en-US" altLang="zh-CN" sz="2000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:</a:t>
            </a:r>
            <a:endParaRPr lang="zh-CN" altLang="zh-CN" sz="2000" kern="0" dirty="0"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  <a:p>
            <a:pPr marL="600075" lvl="1" indent="-257175" algn="just" hangingPunct="0">
              <a:buFont typeface="+mj-lt"/>
              <a:buAutoNum type="arabicPeriod"/>
              <a:tabLst>
                <a:tab pos="200025" algn="l"/>
                <a:tab pos="200025" algn="l"/>
              </a:tabLst>
            </a:pPr>
            <a:r>
              <a:rPr lang="en-US" altLang="zh-CN" sz="1800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Get command line arguments</a:t>
            </a:r>
          </a:p>
          <a:p>
            <a:pPr marL="923925" lvl="2" indent="-285750" algn="just" hangingPunct="0">
              <a:tabLst>
                <a:tab pos="200025" algn="l"/>
                <a:tab pos="200025" algn="l"/>
              </a:tabLst>
            </a:pPr>
            <a:r>
              <a:rPr lang="en-US" altLang="zh-CN" sz="1600" kern="0" dirty="0" err="1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srcImage</a:t>
            </a:r>
            <a:r>
              <a:rPr lang="en-US" altLang="zh-CN" sz="1600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: input image name; </a:t>
            </a:r>
            <a:r>
              <a:rPr lang="en-US" altLang="zh-CN" sz="1600" kern="0" dirty="0" err="1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srcTxt</a:t>
            </a:r>
            <a:r>
              <a:rPr lang="en-US" altLang="zh-CN" sz="1600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: input text name;</a:t>
            </a:r>
            <a:r>
              <a:rPr lang="zh-CN" altLang="en-US" sz="1600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600" kern="0" dirty="0" err="1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destImage</a:t>
            </a:r>
            <a:r>
              <a:rPr lang="en-US" altLang="zh-CN" sz="1600" i="1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:</a:t>
            </a:r>
            <a:r>
              <a:rPr lang="zh-CN" altLang="en-US" sz="1600" i="1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600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output</a:t>
            </a:r>
            <a:r>
              <a:rPr lang="zh-CN" altLang="en-US" sz="1600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600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image name</a:t>
            </a:r>
            <a:r>
              <a:rPr lang="en-US" altLang="zh-CN" sz="1600" i="1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</a:t>
            </a:r>
          </a:p>
          <a:p>
            <a:pPr marL="600075" lvl="1" indent="-257175" algn="just" hangingPunct="0">
              <a:buFont typeface="+mj-lt"/>
              <a:buAutoNum type="arabicPeriod"/>
              <a:tabLst>
                <a:tab pos="200025" algn="l"/>
                <a:tab pos="200025" algn="l"/>
              </a:tabLst>
            </a:pPr>
            <a:r>
              <a:rPr lang="zh-CN" altLang="zh-CN" sz="1800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Read </a:t>
            </a:r>
            <a:r>
              <a:rPr lang="en-US" altLang="zh-CN" sz="1800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the input image into variable p		                // p for picture</a:t>
            </a:r>
          </a:p>
          <a:p>
            <a:pPr marL="600075" lvl="1" indent="-257175" algn="just" hangingPunct="0">
              <a:buFont typeface="+mj-lt"/>
              <a:buAutoNum type="arabicPeriod"/>
              <a:tabLst>
                <a:tab pos="200025" algn="l"/>
                <a:tab pos="200025" algn="l"/>
              </a:tabLst>
            </a:pPr>
            <a:r>
              <a:rPr lang="zh-CN" altLang="zh-CN" sz="1800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Read</a:t>
            </a:r>
            <a:r>
              <a:rPr lang="en-US" altLang="zh-CN" sz="1800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the input text into variable t		                // t for text</a:t>
            </a:r>
            <a:endParaRPr lang="zh-CN" altLang="zh-CN" sz="1800" kern="0" dirty="0"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  <a:p>
            <a:pPr marL="600075" lvl="1" indent="-257175" algn="just" hangingPunct="0">
              <a:buFont typeface="+mj-lt"/>
              <a:buAutoNum type="arabicPeriod"/>
              <a:tabLst>
                <a:tab pos="200025" algn="l"/>
                <a:tab pos="200025" algn="l"/>
              </a:tabLst>
            </a:pPr>
            <a:r>
              <a:rPr lang="en-US" altLang="zh-CN" sz="1800" kern="0" dirty="0">
                <a:highlight>
                  <a:srgbClr val="FFFF00"/>
                </a:highlight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Hide the length of the input text in the first 32 bytes of Pixel Array</a:t>
            </a:r>
            <a:endParaRPr lang="zh-CN" altLang="zh-CN" sz="1800" kern="0" dirty="0">
              <a:highlight>
                <a:srgbClr val="FFFF00"/>
              </a:highlight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  <a:p>
            <a:pPr marL="600075" lvl="1" indent="-257175" algn="just" hangingPunct="0">
              <a:buFont typeface="+mj-lt"/>
              <a:buAutoNum type="arabicPeriod"/>
              <a:tabLst>
                <a:tab pos="200025" algn="l"/>
                <a:tab pos="200025" algn="l"/>
              </a:tabLst>
            </a:pPr>
            <a:r>
              <a:rPr lang="en-US" altLang="zh-CN" sz="1800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Hide the input text in variable p in the remaining bytes of the Pixel Array</a:t>
            </a:r>
            <a:endParaRPr lang="zh-CN" altLang="zh-CN" sz="1800" kern="0" dirty="0"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  <a:p>
            <a:pPr marL="600075" lvl="1" indent="-257175" algn="just" hangingPunct="0">
              <a:buFont typeface="+mj-lt"/>
              <a:buAutoNum type="arabicPeriod"/>
              <a:tabLst>
                <a:tab pos="200025" algn="l"/>
                <a:tab pos="200025" algn="l"/>
              </a:tabLst>
            </a:pPr>
            <a:r>
              <a:rPr lang="en-US" altLang="zh-CN" sz="1800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Write p to the output image</a:t>
            </a:r>
            <a:endParaRPr lang="zh-CN" altLang="zh-CN" sz="1800" i="1" kern="0" dirty="0"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  <a:p>
            <a:endParaRPr lang="zh-CN" altLang="en-US" kern="0" dirty="0"/>
          </a:p>
        </p:txBody>
      </p:sp>
    </p:spTree>
    <p:extLst>
      <p:ext uri="{BB962C8B-B14F-4D97-AF65-F5344CB8AC3E}">
        <p14:creationId xmlns:p14="http://schemas.microsoft.com/office/powerpoint/2010/main" val="3552581280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D4CED7F-34C9-4D5D-853C-600DF21027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0300" y="1415627"/>
            <a:ext cx="7886700" cy="4673600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zh-CN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How to represent an image in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computer (in memory or in a file)</a:t>
            </a:r>
            <a:r>
              <a:rPr lang="en-US" altLang="zh-CN" dirty="0">
                <a:latin typeface="Arial" panose="020B0604020202020204" pitchFamily="34" charset="0"/>
                <a:ea typeface="黑体" panose="02010609060101010101" pitchFamily="49" charset="-122"/>
              </a:rPr>
              <a:t>?</a:t>
            </a:r>
            <a:br>
              <a:rPr lang="en-US" altLang="zh-CN" dirty="0">
                <a:latin typeface="Arial" panose="020B0604020202020204" pitchFamily="34" charset="0"/>
                <a:ea typeface="黑体" panose="02010609060101010101" pitchFamily="49" charset="-122"/>
              </a:rPr>
            </a:br>
            <a:br>
              <a:rPr lang="en-US" altLang="zh-CN" dirty="0">
                <a:latin typeface="Arial" panose="020B0604020202020204" pitchFamily="34" charset="0"/>
                <a:ea typeface="黑体" panose="02010609060101010101" pitchFamily="49" charset="-122"/>
              </a:rPr>
            </a:br>
            <a:r>
              <a:rPr lang="en-US" altLang="zh-CN" b="0" dirty="0">
                <a:latin typeface="Arial" panose="020B0604020202020204" pitchFamily="34" charset="0"/>
                <a:ea typeface="黑体" panose="02010609060101010101" pitchFamily="49" charset="-122"/>
              </a:rPr>
              <a:t>As a byte slice:</a:t>
            </a:r>
            <a:br>
              <a:rPr lang="en-US" altLang="zh-CN" b="0" dirty="0">
                <a:latin typeface="Arial" panose="020B0604020202020204" pitchFamily="34" charset="0"/>
                <a:ea typeface="黑体" panose="02010609060101010101" pitchFamily="49" charset="-122"/>
              </a:rPr>
            </a:br>
            <a:r>
              <a:rPr lang="en-US" altLang="zh-CN" b="0" dirty="0">
                <a:latin typeface="Arial" panose="020B0604020202020204" pitchFamily="34" charset="0"/>
                <a:ea typeface="黑体" panose="02010609060101010101" pitchFamily="49" charset="-122"/>
              </a:rPr>
              <a:t>a slice of elements, where each element is of byte type, i.e., uint8</a:t>
            </a:r>
            <a:br>
              <a:rPr lang="en-US" altLang="zh-CN" b="0" dirty="0">
                <a:latin typeface="Arial" panose="020B0604020202020204" pitchFamily="34" charset="0"/>
                <a:ea typeface="黑体" panose="02010609060101010101" pitchFamily="49" charset="-122"/>
              </a:rPr>
            </a:br>
            <a:br>
              <a:rPr lang="en-US" altLang="zh-CN" b="0" dirty="0">
                <a:latin typeface="Arial" panose="020B0604020202020204" pitchFamily="34" charset="0"/>
                <a:ea typeface="黑体" panose="02010609060101010101" pitchFamily="49" charset="-122"/>
              </a:rPr>
            </a:br>
            <a:r>
              <a:rPr lang="en-US" altLang="zh-CN" b="0" dirty="0">
                <a:latin typeface="Arial" panose="020B0604020202020204" pitchFamily="34" charset="0"/>
                <a:ea typeface="黑体" panose="02010609060101010101" pitchFamily="49" charset="-122"/>
              </a:rPr>
              <a:t>The byte slice contains metadata and pixels</a:t>
            </a:r>
            <a:br>
              <a:rPr lang="en-US" altLang="zh-CN" dirty="0">
                <a:latin typeface="Arial" panose="020B0604020202020204" pitchFamily="34" charset="0"/>
                <a:ea typeface="黑体" panose="02010609060101010101" pitchFamily="49" charset="-122"/>
              </a:rPr>
            </a:b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42373265"/>
      </p:ext>
    </p:extLst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31886"/>
            <a:ext cx="5544616" cy="1024155"/>
          </a:xfrm>
        </p:spPr>
        <p:txBody>
          <a:bodyPr/>
          <a:lstStyle/>
          <a:p>
            <a:r>
              <a:rPr lang="en-US" altLang="zh-CN" sz="2800" dirty="0"/>
              <a:t>How to hide the length of a text file in a picture?</a:t>
            </a:r>
            <a:endParaRPr lang="zh-CN" altLang="en-US" sz="28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62270" y="1088865"/>
            <a:ext cx="5544616" cy="3024975"/>
          </a:xfrm>
        </p:spPr>
        <p:txBody>
          <a:bodyPr/>
          <a:lstStyle/>
          <a:p>
            <a:r>
              <a:rPr lang="en-US" altLang="zh-CN" sz="2400" dirty="0"/>
              <a:t>t is the byte array of the input text</a:t>
            </a:r>
          </a:p>
          <a:p>
            <a:r>
              <a:rPr lang="en-US" altLang="zh-CN" sz="2400" dirty="0"/>
              <a:t>p is the byte array of the input image</a:t>
            </a:r>
          </a:p>
          <a:p>
            <a:r>
              <a:rPr lang="en-US" altLang="zh-CN" sz="2400" dirty="0"/>
              <a:t>Length </a:t>
            </a:r>
            <a:r>
              <a:rPr lang="en-US" altLang="zh-CN" sz="2400" dirty="0" err="1"/>
              <a:t>len</a:t>
            </a:r>
            <a:r>
              <a:rPr lang="en-US" altLang="zh-CN" sz="2400" dirty="0"/>
              <a:t>(t) is a 64-bit integer</a:t>
            </a:r>
          </a:p>
          <a:p>
            <a:pPr lvl="1"/>
            <a:r>
              <a:rPr lang="en-US" altLang="zh-CN" sz="1800" dirty="0"/>
              <a:t>Hide every 2 bits in a byte of p</a:t>
            </a:r>
          </a:p>
          <a:p>
            <a:pPr lvl="1"/>
            <a:r>
              <a:rPr lang="en-US" altLang="zh-CN" sz="1800" dirty="0"/>
              <a:t>Need 32 bytes</a:t>
            </a:r>
          </a:p>
          <a:p>
            <a:pPr lvl="1"/>
            <a:r>
              <a:rPr lang="en-US" altLang="zh-CN" sz="1800" dirty="0"/>
              <a:t>S = 54, T = 32</a:t>
            </a:r>
          </a:p>
          <a:p>
            <a:r>
              <a:rPr lang="en-US" altLang="zh-CN" sz="2400" dirty="0"/>
              <a:t>modify(</a:t>
            </a:r>
            <a:r>
              <a:rPr lang="en-US" altLang="zh-CN" sz="2400" dirty="0" err="1"/>
              <a:t>len</a:t>
            </a:r>
            <a:r>
              <a:rPr lang="en-US" altLang="zh-CN" sz="2400" dirty="0"/>
              <a:t>(t), p[S:S+T], T)</a:t>
            </a:r>
            <a:br>
              <a:rPr lang="en-US" altLang="zh-CN" sz="2400" dirty="0"/>
            </a:br>
            <a:r>
              <a:rPr lang="en-US" altLang="zh-CN" sz="2400" dirty="0"/>
              <a:t>to hide </a:t>
            </a:r>
            <a:r>
              <a:rPr lang="en-US" altLang="zh-CN" sz="2400" dirty="0" err="1"/>
              <a:t>len</a:t>
            </a:r>
            <a:r>
              <a:rPr lang="en-US" altLang="zh-CN" sz="2400" dirty="0"/>
              <a:t>(t) in p[54:86]</a:t>
            </a:r>
          </a:p>
          <a:p>
            <a:pPr marL="938213" lvl="3" indent="0">
              <a:buNone/>
            </a:pPr>
            <a:endParaRPr lang="en-US" altLang="zh-CN" sz="1050" b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4FEA1-8D4F-4C27-B315-433CCAC1694E}" type="slidenum">
              <a:rPr lang="en-US" altLang="zh-CN" smtClean="0"/>
              <a:pPr/>
              <a:t>30</a:t>
            </a:fld>
            <a:endParaRPr lang="en-US" altLang="zh-CN"/>
          </a:p>
        </p:txBody>
      </p:sp>
      <p:pic>
        <p:nvPicPr>
          <p:cNvPr id="7" name="图片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9058" y="20976"/>
            <a:ext cx="3254598" cy="2394702"/>
          </a:xfrm>
          <a:prstGeom prst="rect">
            <a:avLst/>
          </a:prstGeom>
        </p:spPr>
      </p:pic>
      <p:cxnSp>
        <p:nvCxnSpPr>
          <p:cNvPr id="16" name="直接箭头连接符 15"/>
          <p:cNvCxnSpPr>
            <a:cxnSpLocks/>
          </p:cNvCxnSpPr>
          <p:nvPr/>
        </p:nvCxnSpPr>
        <p:spPr>
          <a:xfrm>
            <a:off x="3879273" y="3848455"/>
            <a:ext cx="2968925" cy="775564"/>
          </a:xfrm>
          <a:prstGeom prst="straightConnector1">
            <a:avLst/>
          </a:prstGeom>
          <a:ln w="38100">
            <a:solidFill>
              <a:srgbClr val="3333FF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左大括号 9">
            <a:extLst>
              <a:ext uri="{FF2B5EF4-FFF2-40B4-BE49-F238E27FC236}">
                <a16:creationId xmlns:a16="http://schemas.microsoft.com/office/drawing/2014/main" id="{FE5EAE20-A2BF-416A-A204-D64B4FEA1787}"/>
              </a:ext>
            </a:extLst>
          </p:cNvPr>
          <p:cNvSpPr/>
          <p:nvPr/>
        </p:nvSpPr>
        <p:spPr>
          <a:xfrm>
            <a:off x="6906076" y="4413720"/>
            <a:ext cx="310736" cy="682097"/>
          </a:xfrm>
          <a:prstGeom prst="leftBrac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dirty="0">
              <a:ln>
                <a:solidFill>
                  <a:srgbClr val="FF0000"/>
                </a:solidFill>
              </a:ln>
              <a:solidFill>
                <a:srgbClr val="0000CC"/>
              </a:solidFill>
            </a:endParaRPr>
          </a:p>
        </p:txBody>
      </p:sp>
      <p:grpSp>
        <p:nvGrpSpPr>
          <p:cNvPr id="39" name="组合 38">
            <a:extLst>
              <a:ext uri="{FF2B5EF4-FFF2-40B4-BE49-F238E27FC236}">
                <a16:creationId xmlns:a16="http://schemas.microsoft.com/office/drawing/2014/main" id="{DB4A65C3-EAF3-460D-B393-97D4E48F6B82}"/>
              </a:ext>
            </a:extLst>
          </p:cNvPr>
          <p:cNvGrpSpPr/>
          <p:nvPr/>
        </p:nvGrpSpPr>
        <p:grpSpPr>
          <a:xfrm>
            <a:off x="4708252" y="2678667"/>
            <a:ext cx="4359569" cy="3800961"/>
            <a:chOff x="4839631" y="2652391"/>
            <a:chExt cx="4359569" cy="3800961"/>
          </a:xfrm>
        </p:grpSpPr>
        <p:grpSp>
          <p:nvGrpSpPr>
            <p:cNvPr id="26" name="组合 25">
              <a:extLst>
                <a:ext uri="{FF2B5EF4-FFF2-40B4-BE49-F238E27FC236}">
                  <a16:creationId xmlns:a16="http://schemas.microsoft.com/office/drawing/2014/main" id="{0B433398-1C21-43DE-9DEB-726B1677A445}"/>
                </a:ext>
              </a:extLst>
            </p:cNvPr>
            <p:cNvGrpSpPr/>
            <p:nvPr/>
          </p:nvGrpSpPr>
          <p:grpSpPr>
            <a:xfrm>
              <a:off x="5174479" y="2652391"/>
              <a:ext cx="4024721" cy="3800961"/>
              <a:chOff x="307001" y="200214"/>
              <a:chExt cx="3970613" cy="3428218"/>
            </a:xfrm>
          </p:grpSpPr>
          <p:sp>
            <p:nvSpPr>
              <p:cNvPr id="27" name="文本框 48">
                <a:extLst>
                  <a:ext uri="{FF2B5EF4-FFF2-40B4-BE49-F238E27FC236}">
                    <a16:creationId xmlns:a16="http://schemas.microsoft.com/office/drawing/2014/main" id="{2E59CE5D-5320-477D-BFDE-1A4840092FF5}"/>
                  </a:ext>
                </a:extLst>
              </p:cNvPr>
              <p:cNvSpPr txBox="1"/>
              <p:nvPr/>
            </p:nvSpPr>
            <p:spPr>
              <a:xfrm>
                <a:off x="560959" y="200214"/>
                <a:ext cx="3716655" cy="7334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noAutofit/>
              </a:bodyPr>
              <a:lstStyle/>
              <a:p>
                <a:pPr hangingPunct="0">
                  <a:lnSpc>
                    <a:spcPts val="1200"/>
                  </a:lnSpc>
                </a:pPr>
                <a:r>
                  <a:rPr lang="en-US" sz="1100" b="1" dirty="0">
                    <a:effectLst/>
                    <a:latin typeface="Arial" panose="020B0604020202020204" pitchFamily="34" charset="0"/>
                    <a:ea typeface="宋体" panose="02010600030101010101" pitchFamily="2" charset="-122"/>
                    <a:cs typeface="宋体" panose="02010600030101010101" pitchFamily="2" charset="-122"/>
                  </a:rPr>
                  <a:t>Autumn.bmp	                            doctoredAutumn.bmp</a:t>
                </a:r>
                <a:endParaRPr lang="zh-CN" sz="16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endParaRPr>
              </a:p>
              <a:p>
                <a:pPr hangingPunct="0">
                  <a:lnSpc>
                    <a:spcPts val="1200"/>
                  </a:lnSpc>
                </a:pPr>
                <a:r>
                  <a:rPr lang="en-US" sz="1100" b="1" dirty="0">
                    <a:effectLst/>
                    <a:latin typeface="Arial" panose="020B0604020202020204" pitchFamily="34" charset="0"/>
                    <a:ea typeface="宋体" panose="02010600030101010101" pitchFamily="2" charset="-122"/>
                    <a:cs typeface="宋体" panose="02010600030101010101" pitchFamily="2" charset="-122"/>
                  </a:rPr>
                  <a:t>Original p		          Modified p</a:t>
                </a:r>
                <a:endParaRPr lang="zh-CN" sz="16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endParaRPr>
              </a:p>
            </p:txBody>
          </p:sp>
          <p:grpSp>
            <p:nvGrpSpPr>
              <p:cNvPr id="28" name="组合 27">
                <a:extLst>
                  <a:ext uri="{FF2B5EF4-FFF2-40B4-BE49-F238E27FC236}">
                    <a16:creationId xmlns:a16="http://schemas.microsoft.com/office/drawing/2014/main" id="{CCD7485A-E3BE-4102-8C89-D1B3F4F41430}"/>
                  </a:ext>
                </a:extLst>
              </p:cNvPr>
              <p:cNvGrpSpPr/>
              <p:nvPr/>
            </p:nvGrpSpPr>
            <p:grpSpPr>
              <a:xfrm>
                <a:off x="307001" y="593377"/>
                <a:ext cx="3813945" cy="3035055"/>
                <a:chOff x="288557" y="925191"/>
                <a:chExt cx="3584815" cy="4071341"/>
              </a:xfrm>
            </p:grpSpPr>
            <p:sp>
              <p:nvSpPr>
                <p:cNvPr id="33" name="文本框 12">
                  <a:extLst>
                    <a:ext uri="{FF2B5EF4-FFF2-40B4-BE49-F238E27FC236}">
                      <a16:creationId xmlns:a16="http://schemas.microsoft.com/office/drawing/2014/main" id="{26A555AC-9912-4A8B-ADDD-A3E55957AB76}"/>
                    </a:ext>
                  </a:extLst>
                </p:cNvPr>
                <p:cNvSpPr txBox="1"/>
                <p:nvPr/>
              </p:nvSpPr>
              <p:spPr>
                <a:xfrm>
                  <a:off x="2163631" y="925191"/>
                  <a:ext cx="360311" cy="38860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lstStyle/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0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1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…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13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14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15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…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dirty="0"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 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53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54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55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56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…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85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b="1" kern="1200" dirty="0">
                      <a:solidFill>
                        <a:srgbClr val="FF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86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87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88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89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90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91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92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93 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</p:txBody>
            </p:sp>
            <p:sp>
              <p:nvSpPr>
                <p:cNvPr id="34" name="文本框 23">
                  <a:extLst>
                    <a:ext uri="{FF2B5EF4-FFF2-40B4-BE49-F238E27FC236}">
                      <a16:creationId xmlns:a16="http://schemas.microsoft.com/office/drawing/2014/main" id="{F516E222-169E-4CFD-9C18-0D0860F24437}"/>
                    </a:ext>
                  </a:extLst>
                </p:cNvPr>
                <p:cNvSpPr txBox="1"/>
                <p:nvPr/>
              </p:nvSpPr>
              <p:spPr>
                <a:xfrm>
                  <a:off x="2505442" y="2449688"/>
                  <a:ext cx="1367930" cy="2546844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noAutofit/>
                </a:bodyPr>
                <a:lstStyle/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Hide 2 bits of </a:t>
                  </a:r>
                  <a:r>
                    <a:rPr lang="en-US" sz="1100" kern="1200" dirty="0" err="1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len</a:t>
                  </a: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(t) Hide 2 bits of </a:t>
                  </a:r>
                  <a:r>
                    <a:rPr lang="en-US" sz="1100" kern="1200" dirty="0" err="1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len</a:t>
                  </a: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(t) 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Hide 2 bits of </a:t>
                  </a:r>
                  <a:r>
                    <a:rPr lang="en-US" sz="1100" kern="1200" dirty="0" err="1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len</a:t>
                  </a: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(t)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…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Hide 2 bits of </a:t>
                  </a:r>
                  <a:r>
                    <a:rPr lang="en-US" sz="1100" kern="1200" dirty="0" err="1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len</a:t>
                  </a: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(t) 011110</a:t>
                  </a:r>
                  <a:r>
                    <a:rPr lang="en-US" sz="1100" b="1" kern="1200" dirty="0">
                      <a:solidFill>
                        <a:srgbClr val="FF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00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101110</a:t>
                  </a:r>
                  <a:r>
                    <a:rPr lang="en-US" sz="1100" b="1" kern="1200" dirty="0">
                      <a:solidFill>
                        <a:srgbClr val="FF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10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010110</a:t>
                  </a:r>
                  <a:r>
                    <a:rPr lang="en-US" sz="1100" b="1" kern="1200" dirty="0">
                      <a:solidFill>
                        <a:srgbClr val="FF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00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101001</a:t>
                  </a:r>
                  <a:r>
                    <a:rPr lang="en-US" sz="1100" b="1" kern="1200" dirty="0">
                      <a:solidFill>
                        <a:srgbClr val="FF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01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b="1" kern="1200" dirty="0">
                      <a:solidFill>
                        <a:srgbClr val="FF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 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b="1" kern="1200" dirty="0">
                      <a:solidFill>
                        <a:srgbClr val="FF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 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b="1" kern="1200" dirty="0">
                      <a:solidFill>
                        <a:srgbClr val="FF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Pixel Array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</p:txBody>
            </p:sp>
            <p:sp>
              <p:nvSpPr>
                <p:cNvPr id="36" name="文本框 48">
                  <a:extLst>
                    <a:ext uri="{FF2B5EF4-FFF2-40B4-BE49-F238E27FC236}">
                      <a16:creationId xmlns:a16="http://schemas.microsoft.com/office/drawing/2014/main" id="{7692B59B-3F04-4BC5-8727-A3EB0D4A3EC8}"/>
                    </a:ext>
                  </a:extLst>
                </p:cNvPr>
                <p:cNvSpPr txBox="1"/>
                <p:nvPr/>
              </p:nvSpPr>
              <p:spPr>
                <a:xfrm>
                  <a:off x="288557" y="2487269"/>
                  <a:ext cx="1367930" cy="2509263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noAutofit/>
                </a:bodyPr>
                <a:lstStyle/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0th Pixel-B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0th Pixel-G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0th Pixel-R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…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10th Pixel-G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011110</a:t>
                  </a:r>
                  <a:r>
                    <a:rPr lang="en-US" sz="1100" b="1" kern="1200" dirty="0">
                      <a:solidFill>
                        <a:srgbClr val="0066FF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11</a:t>
                  </a: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 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101110</a:t>
                  </a:r>
                  <a:r>
                    <a:rPr lang="en-US" sz="1100" b="1" kern="1200" dirty="0">
                      <a:solidFill>
                        <a:srgbClr val="0066FF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11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010110</a:t>
                  </a:r>
                  <a:r>
                    <a:rPr lang="en-US" sz="1100" b="1" kern="1200" dirty="0">
                      <a:solidFill>
                        <a:srgbClr val="0066FF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10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101001</a:t>
                  </a:r>
                  <a:r>
                    <a:rPr lang="en-US" sz="1100" b="1" kern="1200" dirty="0">
                      <a:solidFill>
                        <a:srgbClr val="0066FF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11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b="1" kern="1200" dirty="0">
                      <a:solidFill>
                        <a:srgbClr val="FF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 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b="1" kern="1200" dirty="0">
                      <a:solidFill>
                        <a:srgbClr val="FF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 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b="1" kern="1200" dirty="0">
                      <a:solidFill>
                        <a:srgbClr val="FF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Pixel Array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</p:txBody>
            </p:sp>
          </p:grpSp>
          <p:sp>
            <p:nvSpPr>
              <p:cNvPr id="29" name="文本框 48">
                <a:extLst>
                  <a:ext uri="{FF2B5EF4-FFF2-40B4-BE49-F238E27FC236}">
                    <a16:creationId xmlns:a16="http://schemas.microsoft.com/office/drawing/2014/main" id="{2E59CE5D-5320-477D-BFDE-1A4840092FF5}"/>
                  </a:ext>
                </a:extLst>
              </p:cNvPr>
              <p:cNvSpPr txBox="1"/>
              <p:nvPr/>
            </p:nvSpPr>
            <p:spPr>
              <a:xfrm>
                <a:off x="309205" y="1123179"/>
                <a:ext cx="1454785" cy="63246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noAutofit/>
              </a:bodyPr>
              <a:lstStyle/>
              <a:p>
                <a:pPr algn="ctr" hangingPunct="1"/>
                <a:r>
                  <a:rPr lang="en-US" sz="1100" kern="100">
                    <a:effectLst/>
                    <a:latin typeface="Arial" panose="020B0604020202020204" pitchFamily="34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 </a:t>
                </a:r>
                <a:endParaRPr lang="zh-CN" sz="1100" kern="1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ctr" hangingPunct="1"/>
                <a:r>
                  <a:rPr lang="en-US" sz="1100" kern="100">
                    <a:effectLst/>
                    <a:latin typeface="Arial" panose="020B0604020202020204" pitchFamily="34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BMP INFO </a:t>
                </a:r>
                <a:br>
                  <a:rPr lang="en-US" sz="1100" kern="100">
                    <a:effectLst/>
                    <a:latin typeface="Arial" panose="020B0604020202020204" pitchFamily="34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</a:br>
                <a:r>
                  <a:rPr lang="en-US" sz="1100" kern="100">
                    <a:effectLst/>
                    <a:latin typeface="Arial" panose="020B0604020202020204" pitchFamily="34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HEADER</a:t>
                </a:r>
                <a:endParaRPr lang="zh-CN" sz="1100" kern="1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30" name="文本框 48">
                <a:extLst>
                  <a:ext uri="{FF2B5EF4-FFF2-40B4-BE49-F238E27FC236}">
                    <a16:creationId xmlns:a16="http://schemas.microsoft.com/office/drawing/2014/main" id="{2E59CE5D-5320-477D-BFDE-1A4840092FF5}"/>
                  </a:ext>
                </a:extLst>
              </p:cNvPr>
              <p:cNvSpPr txBox="1"/>
              <p:nvPr/>
            </p:nvSpPr>
            <p:spPr>
              <a:xfrm>
                <a:off x="2663917" y="1123179"/>
                <a:ext cx="1460100" cy="61140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noAutofit/>
              </a:bodyPr>
              <a:lstStyle/>
              <a:p>
                <a:pPr algn="ctr" hangingPunct="1"/>
                <a:r>
                  <a:rPr lang="en-US" sz="1100" kern="100" dirty="0">
                    <a:effectLst/>
                    <a:latin typeface="Arial" panose="020B0604020202020204" pitchFamily="34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 </a:t>
                </a:r>
                <a:endParaRPr lang="zh-CN" sz="1100" kern="100" dirty="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ctr" hangingPunct="1"/>
                <a:r>
                  <a:rPr lang="en-US" sz="1100" kern="100" dirty="0">
                    <a:effectLst/>
                    <a:latin typeface="Arial" panose="020B0604020202020204" pitchFamily="34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BMP INFO </a:t>
                </a:r>
                <a:br>
                  <a:rPr lang="en-US" sz="1100" kern="100" dirty="0">
                    <a:effectLst/>
                    <a:latin typeface="Arial" panose="020B0604020202020204" pitchFamily="34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</a:br>
                <a:r>
                  <a:rPr lang="en-US" sz="1100" kern="100" dirty="0">
                    <a:effectLst/>
                    <a:latin typeface="Arial" panose="020B0604020202020204" pitchFamily="34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HEADER</a:t>
                </a:r>
                <a:endParaRPr lang="zh-CN" sz="1100" kern="100" dirty="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31" name="文本框 48">
                <a:extLst>
                  <a:ext uri="{FF2B5EF4-FFF2-40B4-BE49-F238E27FC236}">
                    <a16:creationId xmlns:a16="http://schemas.microsoft.com/office/drawing/2014/main" id="{2E59CE5D-5320-477D-BFDE-1A4840092FF5}"/>
                  </a:ext>
                </a:extLst>
              </p:cNvPr>
              <p:cNvSpPr txBox="1"/>
              <p:nvPr/>
            </p:nvSpPr>
            <p:spPr>
              <a:xfrm>
                <a:off x="2669202" y="636909"/>
                <a:ext cx="1454550" cy="486043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noAutofit/>
              </a:bodyPr>
              <a:lstStyle/>
              <a:p>
                <a:pPr algn="ctr" hangingPunct="1"/>
                <a:r>
                  <a:rPr lang="en-US" sz="1100" kern="100">
                    <a:effectLst/>
                    <a:latin typeface="Arial" panose="020B0604020202020204" pitchFamily="34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BMP FILE </a:t>
                </a:r>
                <a:endParaRPr lang="zh-CN" sz="1100" kern="1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ctr" hangingPunct="1"/>
                <a:r>
                  <a:rPr lang="en-US" sz="1100" kern="100">
                    <a:effectLst/>
                    <a:latin typeface="Arial" panose="020B0604020202020204" pitchFamily="34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HEADER</a:t>
                </a:r>
                <a:endParaRPr lang="zh-CN" sz="1100" kern="1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32" name="文本框 48">
                <a:extLst>
                  <a:ext uri="{FF2B5EF4-FFF2-40B4-BE49-F238E27FC236}">
                    <a16:creationId xmlns:a16="http://schemas.microsoft.com/office/drawing/2014/main" id="{F826A6CA-63BC-462C-81F5-8D9BEAAF48F8}"/>
                  </a:ext>
                </a:extLst>
              </p:cNvPr>
              <p:cNvSpPr txBox="1"/>
              <p:nvPr/>
            </p:nvSpPr>
            <p:spPr>
              <a:xfrm>
                <a:off x="309205" y="639551"/>
                <a:ext cx="1454550" cy="486043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noAutofit/>
              </a:bodyPr>
              <a:lstStyle/>
              <a:p>
                <a:pPr algn="ctr" hangingPunct="1"/>
                <a:r>
                  <a:rPr lang="en-US" sz="1100" kern="100">
                    <a:effectLst/>
                    <a:latin typeface="Arial" panose="020B0604020202020204" pitchFamily="34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BMP FILE </a:t>
                </a:r>
                <a:endParaRPr lang="zh-CN" sz="1100" kern="1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ctr" hangingPunct="1"/>
                <a:r>
                  <a:rPr lang="en-US" sz="1100" kern="100">
                    <a:effectLst/>
                    <a:latin typeface="Arial" panose="020B0604020202020204" pitchFamily="34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HEADER</a:t>
                </a:r>
                <a:endParaRPr lang="zh-CN" sz="1100" kern="1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38" name="文本框 12">
              <a:extLst>
                <a:ext uri="{FF2B5EF4-FFF2-40B4-BE49-F238E27FC236}">
                  <a16:creationId xmlns:a16="http://schemas.microsoft.com/office/drawing/2014/main" id="{0ABE6541-D065-4B4C-A33D-1F6919443133}"/>
                </a:ext>
              </a:extLst>
            </p:cNvPr>
            <p:cNvSpPr txBox="1"/>
            <p:nvPr/>
          </p:nvSpPr>
          <p:spPr>
            <a:xfrm>
              <a:off x="4839631" y="3098704"/>
              <a:ext cx="388565" cy="321187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r" hangingPunct="0">
                <a:lnSpc>
                  <a:spcPts val="1100"/>
                </a:lnSpc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0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1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…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13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14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15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…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dirty="0"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 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53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54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55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56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…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85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b="1" kern="1200" dirty="0">
                  <a:solidFill>
                    <a:srgbClr val="FF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86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87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88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89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90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91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92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93 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52410120"/>
      </p:ext>
    </p:extLst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31886"/>
            <a:ext cx="5544616" cy="1024155"/>
          </a:xfrm>
        </p:spPr>
        <p:txBody>
          <a:bodyPr/>
          <a:lstStyle/>
          <a:p>
            <a:r>
              <a:rPr lang="en-US" altLang="zh-CN" sz="2800" dirty="0"/>
              <a:t>How to hide the length of a text file in a picture?</a:t>
            </a:r>
            <a:endParaRPr lang="zh-CN" altLang="en-US" sz="28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62270" y="1088865"/>
            <a:ext cx="5544616" cy="5516871"/>
          </a:xfrm>
        </p:spPr>
        <p:txBody>
          <a:bodyPr/>
          <a:lstStyle/>
          <a:p>
            <a:r>
              <a:rPr lang="en-US" altLang="zh-CN" sz="2400" dirty="0"/>
              <a:t>t is the byte array of the input text</a:t>
            </a:r>
          </a:p>
          <a:p>
            <a:r>
              <a:rPr lang="en-US" altLang="zh-CN" sz="2400" dirty="0"/>
              <a:t>p is the byte array of the input image</a:t>
            </a:r>
          </a:p>
          <a:p>
            <a:r>
              <a:rPr lang="en-US" altLang="zh-CN" sz="2400" dirty="0"/>
              <a:t>Length </a:t>
            </a:r>
            <a:r>
              <a:rPr lang="en-US" altLang="zh-CN" sz="2400" dirty="0" err="1"/>
              <a:t>len</a:t>
            </a:r>
            <a:r>
              <a:rPr lang="en-US" altLang="zh-CN" sz="2400" dirty="0"/>
              <a:t>(t) is a 64-bit integer</a:t>
            </a:r>
          </a:p>
          <a:p>
            <a:pPr lvl="1"/>
            <a:r>
              <a:rPr lang="en-US" altLang="zh-CN" sz="1800" dirty="0"/>
              <a:t>Hide every 2 bits in a byte of p</a:t>
            </a:r>
          </a:p>
          <a:p>
            <a:pPr lvl="1"/>
            <a:r>
              <a:rPr lang="en-US" altLang="zh-CN" sz="1800" dirty="0"/>
              <a:t>Need 32 bytes</a:t>
            </a:r>
          </a:p>
          <a:p>
            <a:pPr lvl="1"/>
            <a:r>
              <a:rPr lang="en-US" altLang="zh-CN" sz="1800" dirty="0"/>
              <a:t>S = 54, T = 32</a:t>
            </a:r>
          </a:p>
          <a:p>
            <a:r>
              <a:rPr lang="en-US" altLang="zh-CN" sz="2400" dirty="0"/>
              <a:t>modify(</a:t>
            </a:r>
            <a:r>
              <a:rPr lang="en-US" altLang="zh-CN" sz="2400" dirty="0" err="1"/>
              <a:t>len</a:t>
            </a:r>
            <a:r>
              <a:rPr lang="en-US" altLang="zh-CN" sz="2400" dirty="0"/>
              <a:t>(t), p[S:S+T], T)</a:t>
            </a:r>
            <a:br>
              <a:rPr lang="en-US" altLang="zh-CN" sz="2400" dirty="0"/>
            </a:br>
            <a:r>
              <a:rPr lang="en-US" altLang="zh-CN" sz="2400" dirty="0"/>
              <a:t>to hide </a:t>
            </a:r>
            <a:r>
              <a:rPr lang="en-US" altLang="zh-CN" sz="2400" dirty="0" err="1"/>
              <a:t>len</a:t>
            </a:r>
            <a:r>
              <a:rPr lang="en-US" altLang="zh-CN" sz="2400" dirty="0"/>
              <a:t>(t) in p[54:86]</a:t>
            </a:r>
          </a:p>
          <a:p>
            <a:pPr marL="0" indent="0">
              <a:buNone/>
            </a:pPr>
            <a:r>
              <a:rPr lang="en-US" altLang="zh-CN" sz="1600" dirty="0" err="1"/>
              <a:t>func</a:t>
            </a:r>
            <a:r>
              <a:rPr lang="en-US" altLang="zh-CN" sz="1600" dirty="0"/>
              <a:t> modify(txt int, pix []byte, size int) {</a:t>
            </a:r>
          </a:p>
          <a:p>
            <a:pPr marL="0" indent="0">
              <a:buNone/>
            </a:pPr>
            <a:r>
              <a:rPr lang="en-US" altLang="zh-CN" sz="1600" dirty="0"/>
              <a:t>   for </a:t>
            </a:r>
            <a:r>
              <a:rPr lang="en-US" altLang="zh-CN" sz="1600" dirty="0" err="1"/>
              <a:t>i</a:t>
            </a:r>
            <a:r>
              <a:rPr lang="en-US" altLang="zh-CN" sz="1600" dirty="0"/>
              <a:t> := 0; </a:t>
            </a:r>
            <a:r>
              <a:rPr lang="en-US" altLang="zh-CN" sz="1600" dirty="0" err="1"/>
              <a:t>i</a:t>
            </a:r>
            <a:r>
              <a:rPr lang="en-US" altLang="zh-CN" sz="1600" dirty="0"/>
              <a:t> &lt; size; </a:t>
            </a:r>
            <a:r>
              <a:rPr lang="en-US" altLang="zh-CN" sz="1600" dirty="0" err="1"/>
              <a:t>i</a:t>
            </a:r>
            <a:r>
              <a:rPr lang="en-US" altLang="zh-CN" sz="1600" dirty="0"/>
              <a:t>++ {</a:t>
            </a:r>
          </a:p>
          <a:p>
            <a:pPr marL="0" indent="0">
              <a:buNone/>
            </a:pPr>
            <a:r>
              <a:rPr lang="en-US" altLang="zh-CN" sz="1600" dirty="0"/>
              <a:t>      replace last 2 bits of pix[</a:t>
            </a:r>
            <a:r>
              <a:rPr lang="en-US" altLang="zh-CN" sz="1600" dirty="0" err="1"/>
              <a:t>i</a:t>
            </a:r>
            <a:r>
              <a:rPr lang="en-US" altLang="zh-CN" sz="1600" dirty="0"/>
              <a:t>] </a:t>
            </a:r>
            <a:br>
              <a:rPr lang="en-US" altLang="zh-CN" sz="1600" dirty="0"/>
            </a:br>
            <a:r>
              <a:rPr lang="en-US" altLang="zh-CN" sz="1600" dirty="0"/>
              <a:t>           with the last 2 bits of txt</a:t>
            </a:r>
          </a:p>
          <a:p>
            <a:pPr marL="0" indent="0">
              <a:buNone/>
            </a:pPr>
            <a:r>
              <a:rPr lang="en-US" altLang="zh-CN" sz="1600" dirty="0"/>
              <a:t>      repeat with the next 2 bits of txt</a:t>
            </a:r>
          </a:p>
          <a:p>
            <a:pPr marL="0" indent="0">
              <a:buNone/>
            </a:pPr>
            <a:r>
              <a:rPr lang="en-US" altLang="zh-CN" sz="1600" dirty="0"/>
              <a:t>   }</a:t>
            </a:r>
          </a:p>
          <a:p>
            <a:pPr marL="0" indent="0">
              <a:buNone/>
            </a:pPr>
            <a:r>
              <a:rPr lang="en-US" altLang="zh-CN" sz="1600" dirty="0"/>
              <a:t>}</a:t>
            </a:r>
          </a:p>
          <a:p>
            <a:pPr marL="938213" lvl="3" indent="0">
              <a:buNone/>
            </a:pPr>
            <a:endParaRPr lang="en-US" altLang="zh-CN" sz="1050" b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4FEA1-8D4F-4C27-B315-433CCAC1694E}" type="slidenum">
              <a:rPr lang="en-US" altLang="zh-CN" smtClean="0"/>
              <a:pPr/>
              <a:t>31</a:t>
            </a:fld>
            <a:endParaRPr lang="en-US" altLang="zh-CN"/>
          </a:p>
        </p:txBody>
      </p:sp>
      <p:pic>
        <p:nvPicPr>
          <p:cNvPr id="7" name="图片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9058" y="20976"/>
            <a:ext cx="3254598" cy="2394702"/>
          </a:xfrm>
          <a:prstGeom prst="rect">
            <a:avLst/>
          </a:prstGeom>
        </p:spPr>
      </p:pic>
      <p:sp>
        <p:nvSpPr>
          <p:cNvPr id="13" name="椭圆 12">
            <a:extLst>
              <a:ext uri="{FF2B5EF4-FFF2-40B4-BE49-F238E27FC236}">
                <a16:creationId xmlns:a16="http://schemas.microsoft.com/office/drawing/2014/main" id="{0DFAD40F-CF6D-4311-B4A8-29D63D2EAF81}"/>
              </a:ext>
            </a:extLst>
          </p:cNvPr>
          <p:cNvSpPr/>
          <p:nvPr/>
        </p:nvSpPr>
        <p:spPr>
          <a:xfrm>
            <a:off x="52086" y="4709546"/>
            <a:ext cx="3600400" cy="674540"/>
          </a:xfrm>
          <a:prstGeom prst="ellipse">
            <a:avLst/>
          </a:prstGeom>
          <a:noFill/>
          <a:ln>
            <a:solidFill>
              <a:srgbClr val="33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1CB7F296-D9F5-4366-BAC0-E439412ED0A0}"/>
              </a:ext>
            </a:extLst>
          </p:cNvPr>
          <p:cNvSpPr txBox="1"/>
          <p:nvPr/>
        </p:nvSpPr>
        <p:spPr>
          <a:xfrm>
            <a:off x="28214" y="6201908"/>
            <a:ext cx="46357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altLang="zh-CN" sz="1800" dirty="0">
                <a:solidFill>
                  <a:srgbClr val="0000CC"/>
                </a:solidFill>
              </a:rPr>
              <a:t>                   </a:t>
            </a:r>
            <a:r>
              <a:rPr lang="en-US" altLang="zh-CN" sz="1800" b="1" dirty="0">
                <a:solidFill>
                  <a:srgbClr val="0000CC"/>
                </a:solidFill>
              </a:rPr>
              <a:t>See </a:t>
            </a:r>
            <a:r>
              <a:rPr lang="en-US" altLang="zh-CN" b="1" dirty="0">
                <a:solidFill>
                  <a:srgbClr val="0000CC"/>
                </a:solidFill>
              </a:rPr>
              <a:t>example 2</a:t>
            </a:r>
            <a:r>
              <a:rPr lang="en-US" altLang="zh-CN" sz="1800" b="1" dirty="0">
                <a:solidFill>
                  <a:srgbClr val="0000CC"/>
                </a:solidFill>
              </a:rPr>
              <a:t> in this lecture</a:t>
            </a:r>
            <a:endParaRPr lang="en-US" altLang="zh-CN" sz="2400" b="1" dirty="0">
              <a:solidFill>
                <a:srgbClr val="0000CC"/>
              </a:solidFill>
            </a:endParaRPr>
          </a:p>
        </p:txBody>
      </p:sp>
      <p:cxnSp>
        <p:nvCxnSpPr>
          <p:cNvPr id="17" name="直接箭头连接符 16">
            <a:extLst>
              <a:ext uri="{FF2B5EF4-FFF2-40B4-BE49-F238E27FC236}">
                <a16:creationId xmlns:a16="http://schemas.microsoft.com/office/drawing/2014/main" id="{D05DB833-D336-439B-A8B8-17CC7F2DEA9D}"/>
              </a:ext>
            </a:extLst>
          </p:cNvPr>
          <p:cNvCxnSpPr>
            <a:cxnSpLocks/>
          </p:cNvCxnSpPr>
          <p:nvPr/>
        </p:nvCxnSpPr>
        <p:spPr>
          <a:xfrm flipH="1" flipV="1">
            <a:off x="1945461" y="5404504"/>
            <a:ext cx="249568" cy="797404"/>
          </a:xfrm>
          <a:prstGeom prst="straightConnector1">
            <a:avLst/>
          </a:prstGeom>
          <a:ln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组合 9">
            <a:extLst>
              <a:ext uri="{FF2B5EF4-FFF2-40B4-BE49-F238E27FC236}">
                <a16:creationId xmlns:a16="http://schemas.microsoft.com/office/drawing/2014/main" id="{6DA5F3D1-00AA-4F6F-8F2A-E4A6834DF036}"/>
              </a:ext>
            </a:extLst>
          </p:cNvPr>
          <p:cNvGrpSpPr/>
          <p:nvPr/>
        </p:nvGrpSpPr>
        <p:grpSpPr>
          <a:xfrm>
            <a:off x="4708252" y="2678667"/>
            <a:ext cx="4359569" cy="3800961"/>
            <a:chOff x="4839631" y="2652391"/>
            <a:chExt cx="4359569" cy="3800961"/>
          </a:xfrm>
        </p:grpSpPr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id="{9C938CC4-CD9B-41C2-B544-63538FC37D50}"/>
                </a:ext>
              </a:extLst>
            </p:cNvPr>
            <p:cNvGrpSpPr/>
            <p:nvPr/>
          </p:nvGrpSpPr>
          <p:grpSpPr>
            <a:xfrm>
              <a:off x="5174479" y="2652391"/>
              <a:ext cx="4024721" cy="3800961"/>
              <a:chOff x="307001" y="200214"/>
              <a:chExt cx="3970613" cy="3428218"/>
            </a:xfrm>
          </p:grpSpPr>
          <p:sp>
            <p:nvSpPr>
              <p:cNvPr id="14" name="文本框 48">
                <a:extLst>
                  <a:ext uri="{FF2B5EF4-FFF2-40B4-BE49-F238E27FC236}">
                    <a16:creationId xmlns:a16="http://schemas.microsoft.com/office/drawing/2014/main" id="{E6A83F41-A512-4A6D-8432-FBCDD4402075}"/>
                  </a:ext>
                </a:extLst>
              </p:cNvPr>
              <p:cNvSpPr txBox="1"/>
              <p:nvPr/>
            </p:nvSpPr>
            <p:spPr>
              <a:xfrm>
                <a:off x="560959" y="200214"/>
                <a:ext cx="3716655" cy="7334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noAutofit/>
              </a:bodyPr>
              <a:lstStyle/>
              <a:p>
                <a:pPr hangingPunct="0">
                  <a:lnSpc>
                    <a:spcPts val="1200"/>
                  </a:lnSpc>
                </a:pPr>
                <a:r>
                  <a:rPr lang="en-US" sz="1100" b="1" dirty="0">
                    <a:effectLst/>
                    <a:latin typeface="Arial" panose="020B0604020202020204" pitchFamily="34" charset="0"/>
                    <a:ea typeface="宋体" panose="02010600030101010101" pitchFamily="2" charset="-122"/>
                    <a:cs typeface="宋体" panose="02010600030101010101" pitchFamily="2" charset="-122"/>
                  </a:rPr>
                  <a:t>Autumn.bmp	                            doctoredAutumn.bmp</a:t>
                </a:r>
                <a:endParaRPr lang="zh-CN" sz="16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endParaRPr>
              </a:p>
              <a:p>
                <a:pPr hangingPunct="0">
                  <a:lnSpc>
                    <a:spcPts val="1200"/>
                  </a:lnSpc>
                </a:pPr>
                <a:r>
                  <a:rPr lang="en-US" sz="1100" b="1" dirty="0">
                    <a:effectLst/>
                    <a:latin typeface="Arial" panose="020B0604020202020204" pitchFamily="34" charset="0"/>
                    <a:ea typeface="宋体" panose="02010600030101010101" pitchFamily="2" charset="-122"/>
                    <a:cs typeface="宋体" panose="02010600030101010101" pitchFamily="2" charset="-122"/>
                  </a:rPr>
                  <a:t>Original p		          Modified p</a:t>
                </a:r>
                <a:endParaRPr lang="zh-CN" sz="16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endParaRPr>
              </a:p>
            </p:txBody>
          </p:sp>
          <p:grpSp>
            <p:nvGrpSpPr>
              <p:cNvPr id="16" name="组合 15">
                <a:extLst>
                  <a:ext uri="{FF2B5EF4-FFF2-40B4-BE49-F238E27FC236}">
                    <a16:creationId xmlns:a16="http://schemas.microsoft.com/office/drawing/2014/main" id="{48624C6B-C935-48B1-9810-15C7C4895B0B}"/>
                  </a:ext>
                </a:extLst>
              </p:cNvPr>
              <p:cNvGrpSpPr/>
              <p:nvPr/>
            </p:nvGrpSpPr>
            <p:grpSpPr>
              <a:xfrm>
                <a:off x="307001" y="593377"/>
                <a:ext cx="3813945" cy="3035055"/>
                <a:chOff x="288557" y="925191"/>
                <a:chExt cx="3584815" cy="4071341"/>
              </a:xfrm>
            </p:grpSpPr>
            <p:sp>
              <p:nvSpPr>
                <p:cNvPr id="22" name="文本框 12">
                  <a:extLst>
                    <a:ext uri="{FF2B5EF4-FFF2-40B4-BE49-F238E27FC236}">
                      <a16:creationId xmlns:a16="http://schemas.microsoft.com/office/drawing/2014/main" id="{8B64FF4C-25C1-4CC1-8DB6-273852C3D763}"/>
                    </a:ext>
                  </a:extLst>
                </p:cNvPr>
                <p:cNvSpPr txBox="1"/>
                <p:nvPr/>
              </p:nvSpPr>
              <p:spPr>
                <a:xfrm>
                  <a:off x="2163631" y="925191"/>
                  <a:ext cx="360311" cy="38860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lstStyle/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0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1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…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13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14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15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…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dirty="0"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 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53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54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55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56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…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85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b="1" kern="1200" dirty="0">
                      <a:solidFill>
                        <a:srgbClr val="FF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86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87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88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89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90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91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92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93 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</p:txBody>
            </p:sp>
            <p:sp>
              <p:nvSpPr>
                <p:cNvPr id="23" name="文本框 23">
                  <a:extLst>
                    <a:ext uri="{FF2B5EF4-FFF2-40B4-BE49-F238E27FC236}">
                      <a16:creationId xmlns:a16="http://schemas.microsoft.com/office/drawing/2014/main" id="{49C01451-F67A-466C-9A47-D0C6A7EFAA00}"/>
                    </a:ext>
                  </a:extLst>
                </p:cNvPr>
                <p:cNvSpPr txBox="1"/>
                <p:nvPr/>
              </p:nvSpPr>
              <p:spPr>
                <a:xfrm>
                  <a:off x="2505442" y="2449688"/>
                  <a:ext cx="1367930" cy="2546844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noAutofit/>
                </a:bodyPr>
                <a:lstStyle/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Hide 2 bits of </a:t>
                  </a:r>
                  <a:r>
                    <a:rPr lang="en-US" sz="1100" kern="1200" dirty="0" err="1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len</a:t>
                  </a: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(t) Hide 2 bits of </a:t>
                  </a:r>
                  <a:r>
                    <a:rPr lang="en-US" sz="1100" kern="1200" dirty="0" err="1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len</a:t>
                  </a: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(t) 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Hide 2 bits of </a:t>
                  </a:r>
                  <a:r>
                    <a:rPr lang="en-US" sz="1100" kern="1200" dirty="0" err="1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len</a:t>
                  </a: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(t)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…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Hide 2 bits of </a:t>
                  </a:r>
                  <a:r>
                    <a:rPr lang="en-US" sz="1100" kern="1200" dirty="0" err="1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len</a:t>
                  </a: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(t) 011110</a:t>
                  </a:r>
                  <a:r>
                    <a:rPr lang="en-US" sz="1100" b="1" kern="1200" dirty="0">
                      <a:solidFill>
                        <a:srgbClr val="FF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00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101110</a:t>
                  </a:r>
                  <a:r>
                    <a:rPr lang="en-US" sz="1100" b="1" kern="1200" dirty="0">
                      <a:solidFill>
                        <a:srgbClr val="FF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10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010110</a:t>
                  </a:r>
                  <a:r>
                    <a:rPr lang="en-US" sz="1100" b="1" kern="1200" dirty="0">
                      <a:solidFill>
                        <a:srgbClr val="FF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00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101001</a:t>
                  </a:r>
                  <a:r>
                    <a:rPr lang="en-US" sz="1100" b="1" kern="1200" dirty="0">
                      <a:solidFill>
                        <a:srgbClr val="FF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01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b="1" kern="1200" dirty="0">
                      <a:solidFill>
                        <a:srgbClr val="FF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 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b="1" kern="1200" dirty="0">
                      <a:solidFill>
                        <a:srgbClr val="FF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 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b="1" kern="1200" dirty="0">
                      <a:solidFill>
                        <a:srgbClr val="FF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Pixel Array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</p:txBody>
            </p:sp>
            <p:sp>
              <p:nvSpPr>
                <p:cNvPr id="24" name="文本框 48">
                  <a:extLst>
                    <a:ext uri="{FF2B5EF4-FFF2-40B4-BE49-F238E27FC236}">
                      <a16:creationId xmlns:a16="http://schemas.microsoft.com/office/drawing/2014/main" id="{A938FF93-D25F-41BD-9718-771A8A02DD65}"/>
                    </a:ext>
                  </a:extLst>
                </p:cNvPr>
                <p:cNvSpPr txBox="1"/>
                <p:nvPr/>
              </p:nvSpPr>
              <p:spPr>
                <a:xfrm>
                  <a:off x="288557" y="2487269"/>
                  <a:ext cx="1367930" cy="2509263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noAutofit/>
                </a:bodyPr>
                <a:lstStyle/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0th Pixel-B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0th Pixel-G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0th Pixel-R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…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10th Pixel-G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011110</a:t>
                  </a:r>
                  <a:r>
                    <a:rPr lang="en-US" sz="1100" b="1" kern="1200" dirty="0">
                      <a:solidFill>
                        <a:srgbClr val="0066FF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11</a:t>
                  </a: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 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101110</a:t>
                  </a:r>
                  <a:r>
                    <a:rPr lang="en-US" sz="1100" b="1" kern="1200" dirty="0">
                      <a:solidFill>
                        <a:srgbClr val="0066FF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11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010110</a:t>
                  </a:r>
                  <a:r>
                    <a:rPr lang="en-US" sz="1100" b="1" kern="1200" dirty="0">
                      <a:solidFill>
                        <a:srgbClr val="0066FF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10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101001</a:t>
                  </a:r>
                  <a:r>
                    <a:rPr lang="en-US" sz="1100" b="1" kern="1200" dirty="0">
                      <a:solidFill>
                        <a:srgbClr val="0066FF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11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b="1" kern="1200" dirty="0">
                      <a:solidFill>
                        <a:srgbClr val="FF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 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b="1" kern="1200" dirty="0">
                      <a:solidFill>
                        <a:srgbClr val="FF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 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b="1" kern="1200" dirty="0">
                      <a:solidFill>
                        <a:srgbClr val="FF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Pixel Array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</p:txBody>
            </p:sp>
          </p:grpSp>
          <p:sp>
            <p:nvSpPr>
              <p:cNvPr id="18" name="文本框 48">
                <a:extLst>
                  <a:ext uri="{FF2B5EF4-FFF2-40B4-BE49-F238E27FC236}">
                    <a16:creationId xmlns:a16="http://schemas.microsoft.com/office/drawing/2014/main" id="{C0C0ECC5-342E-404F-B48D-33D7C90BF28F}"/>
                  </a:ext>
                </a:extLst>
              </p:cNvPr>
              <p:cNvSpPr txBox="1"/>
              <p:nvPr/>
            </p:nvSpPr>
            <p:spPr>
              <a:xfrm>
                <a:off x="309205" y="1123179"/>
                <a:ext cx="1454785" cy="63246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noAutofit/>
              </a:bodyPr>
              <a:lstStyle/>
              <a:p>
                <a:pPr algn="ctr" hangingPunct="1"/>
                <a:r>
                  <a:rPr lang="en-US" sz="1100" kern="100" dirty="0">
                    <a:effectLst/>
                    <a:latin typeface="Arial" panose="020B0604020202020204" pitchFamily="34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 </a:t>
                </a:r>
                <a:endParaRPr lang="zh-CN" sz="1100" kern="100" dirty="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ctr" hangingPunct="1"/>
                <a:r>
                  <a:rPr lang="en-US" sz="1100" kern="100" dirty="0">
                    <a:effectLst/>
                    <a:latin typeface="Arial" panose="020B0604020202020204" pitchFamily="34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BMP INFO </a:t>
                </a:r>
                <a:br>
                  <a:rPr lang="en-US" sz="1100" kern="100" dirty="0">
                    <a:effectLst/>
                    <a:latin typeface="Arial" panose="020B0604020202020204" pitchFamily="34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</a:br>
                <a:r>
                  <a:rPr lang="en-US" sz="1100" kern="100" dirty="0">
                    <a:effectLst/>
                    <a:latin typeface="Arial" panose="020B0604020202020204" pitchFamily="34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HEADER</a:t>
                </a:r>
                <a:endParaRPr lang="zh-CN" sz="1100" kern="100" dirty="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" name="文本框 48">
                <a:extLst>
                  <a:ext uri="{FF2B5EF4-FFF2-40B4-BE49-F238E27FC236}">
                    <a16:creationId xmlns:a16="http://schemas.microsoft.com/office/drawing/2014/main" id="{F8FC65E1-FC63-459F-8E69-08DE21D4BE61}"/>
                  </a:ext>
                </a:extLst>
              </p:cNvPr>
              <p:cNvSpPr txBox="1"/>
              <p:nvPr/>
            </p:nvSpPr>
            <p:spPr>
              <a:xfrm>
                <a:off x="2663917" y="1123179"/>
                <a:ext cx="1460100" cy="61140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noAutofit/>
              </a:bodyPr>
              <a:lstStyle/>
              <a:p>
                <a:pPr algn="ctr" hangingPunct="1"/>
                <a:r>
                  <a:rPr lang="en-US" sz="1100" kern="100" dirty="0">
                    <a:effectLst/>
                    <a:latin typeface="Arial" panose="020B0604020202020204" pitchFamily="34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 </a:t>
                </a:r>
                <a:endParaRPr lang="zh-CN" sz="1100" kern="100" dirty="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ctr" hangingPunct="1"/>
                <a:r>
                  <a:rPr lang="en-US" sz="1100" kern="100" dirty="0">
                    <a:effectLst/>
                    <a:latin typeface="Arial" panose="020B0604020202020204" pitchFamily="34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BMP INFO </a:t>
                </a:r>
                <a:br>
                  <a:rPr lang="en-US" sz="1100" kern="100" dirty="0">
                    <a:effectLst/>
                    <a:latin typeface="Arial" panose="020B0604020202020204" pitchFamily="34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</a:br>
                <a:r>
                  <a:rPr lang="en-US" sz="1100" kern="100" dirty="0">
                    <a:effectLst/>
                    <a:latin typeface="Arial" panose="020B0604020202020204" pitchFamily="34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HEADER</a:t>
                </a:r>
                <a:endParaRPr lang="zh-CN" sz="1100" kern="100" dirty="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" name="文本框 48">
                <a:extLst>
                  <a:ext uri="{FF2B5EF4-FFF2-40B4-BE49-F238E27FC236}">
                    <a16:creationId xmlns:a16="http://schemas.microsoft.com/office/drawing/2014/main" id="{310CFF72-878B-403E-A7F2-DBD912007A90}"/>
                  </a:ext>
                </a:extLst>
              </p:cNvPr>
              <p:cNvSpPr txBox="1"/>
              <p:nvPr/>
            </p:nvSpPr>
            <p:spPr>
              <a:xfrm>
                <a:off x="2669202" y="636909"/>
                <a:ext cx="1454550" cy="486043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noAutofit/>
              </a:bodyPr>
              <a:lstStyle/>
              <a:p>
                <a:pPr algn="ctr" hangingPunct="1"/>
                <a:r>
                  <a:rPr lang="en-US" sz="1100" kern="100">
                    <a:effectLst/>
                    <a:latin typeface="Arial" panose="020B0604020202020204" pitchFamily="34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BMP FILE </a:t>
                </a:r>
                <a:endParaRPr lang="zh-CN" sz="1100" kern="1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ctr" hangingPunct="1"/>
                <a:r>
                  <a:rPr lang="en-US" sz="1100" kern="100">
                    <a:effectLst/>
                    <a:latin typeface="Arial" panose="020B0604020202020204" pitchFamily="34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HEADER</a:t>
                </a:r>
                <a:endParaRPr lang="zh-CN" sz="1100" kern="1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" name="文本框 48">
                <a:extLst>
                  <a:ext uri="{FF2B5EF4-FFF2-40B4-BE49-F238E27FC236}">
                    <a16:creationId xmlns:a16="http://schemas.microsoft.com/office/drawing/2014/main" id="{C9D01179-DC4A-4D17-AFB7-4CB65341FB8F}"/>
                  </a:ext>
                </a:extLst>
              </p:cNvPr>
              <p:cNvSpPr txBox="1"/>
              <p:nvPr/>
            </p:nvSpPr>
            <p:spPr>
              <a:xfrm>
                <a:off x="309205" y="639551"/>
                <a:ext cx="1454550" cy="486043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noAutofit/>
              </a:bodyPr>
              <a:lstStyle/>
              <a:p>
                <a:pPr algn="ctr" hangingPunct="1"/>
                <a:r>
                  <a:rPr lang="en-US" sz="1100" kern="100">
                    <a:effectLst/>
                    <a:latin typeface="Arial" panose="020B0604020202020204" pitchFamily="34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BMP FILE </a:t>
                </a:r>
                <a:endParaRPr lang="zh-CN" sz="1100" kern="1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ctr" hangingPunct="1"/>
                <a:r>
                  <a:rPr lang="en-US" sz="1100" kern="100">
                    <a:effectLst/>
                    <a:latin typeface="Arial" panose="020B0604020202020204" pitchFamily="34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HEADER</a:t>
                </a:r>
                <a:endParaRPr lang="zh-CN" sz="1100" kern="1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2" name="文本框 12">
              <a:extLst>
                <a:ext uri="{FF2B5EF4-FFF2-40B4-BE49-F238E27FC236}">
                  <a16:creationId xmlns:a16="http://schemas.microsoft.com/office/drawing/2014/main" id="{D1CB2420-3F8A-4D3C-9FF6-8BAA3279690B}"/>
                </a:ext>
              </a:extLst>
            </p:cNvPr>
            <p:cNvSpPr txBox="1"/>
            <p:nvPr/>
          </p:nvSpPr>
          <p:spPr>
            <a:xfrm>
              <a:off x="4839631" y="3098704"/>
              <a:ext cx="388565" cy="321187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r" hangingPunct="0">
                <a:lnSpc>
                  <a:spcPts val="1100"/>
                </a:lnSpc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0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1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…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13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14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15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…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dirty="0"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 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53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54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55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56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…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85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b="1" kern="1200" dirty="0">
                  <a:solidFill>
                    <a:srgbClr val="FF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86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87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88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89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90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91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92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93 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16507213"/>
      </p:ext>
    </p:extLst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31886"/>
            <a:ext cx="5544616" cy="1024155"/>
          </a:xfrm>
        </p:spPr>
        <p:txBody>
          <a:bodyPr/>
          <a:lstStyle/>
          <a:p>
            <a:r>
              <a:rPr lang="en-US" altLang="zh-CN" sz="2800" dirty="0"/>
              <a:t>How to hide the length of a text file in a picture?</a:t>
            </a:r>
            <a:endParaRPr lang="zh-CN" altLang="en-US" sz="28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62270" y="1088865"/>
            <a:ext cx="5544616" cy="5516871"/>
          </a:xfrm>
        </p:spPr>
        <p:txBody>
          <a:bodyPr/>
          <a:lstStyle/>
          <a:p>
            <a:r>
              <a:rPr lang="en-US" altLang="zh-CN" sz="2400" dirty="0"/>
              <a:t>t is the byte array of the input text</a:t>
            </a:r>
          </a:p>
          <a:p>
            <a:r>
              <a:rPr lang="en-US" altLang="zh-CN" sz="2400" dirty="0"/>
              <a:t>p is the byte array of the input image</a:t>
            </a:r>
          </a:p>
          <a:p>
            <a:r>
              <a:rPr lang="en-US" altLang="zh-CN" sz="2400" dirty="0"/>
              <a:t>Length </a:t>
            </a:r>
            <a:r>
              <a:rPr lang="en-US" altLang="zh-CN" sz="2400" dirty="0" err="1"/>
              <a:t>len</a:t>
            </a:r>
            <a:r>
              <a:rPr lang="en-US" altLang="zh-CN" sz="2400" dirty="0"/>
              <a:t>(t) is a 64-bit integer</a:t>
            </a:r>
          </a:p>
          <a:p>
            <a:pPr lvl="1"/>
            <a:r>
              <a:rPr lang="en-US" altLang="zh-CN" sz="1800" dirty="0"/>
              <a:t>Hide every 2 bits in a byte of p</a:t>
            </a:r>
          </a:p>
          <a:p>
            <a:pPr lvl="1"/>
            <a:r>
              <a:rPr lang="en-US" altLang="zh-CN" sz="1800" dirty="0"/>
              <a:t>Need 32 bytes</a:t>
            </a:r>
          </a:p>
          <a:p>
            <a:pPr lvl="1"/>
            <a:r>
              <a:rPr lang="en-US" altLang="zh-CN" sz="1800" dirty="0"/>
              <a:t>S = 54, T = 32</a:t>
            </a:r>
          </a:p>
          <a:p>
            <a:r>
              <a:rPr lang="en-US" altLang="zh-CN" sz="2400" dirty="0"/>
              <a:t>modify(</a:t>
            </a:r>
            <a:r>
              <a:rPr lang="en-US" altLang="zh-CN" sz="2400" dirty="0" err="1"/>
              <a:t>len</a:t>
            </a:r>
            <a:r>
              <a:rPr lang="en-US" altLang="zh-CN" sz="2400" dirty="0"/>
              <a:t>(t), p[S:S+T], T)</a:t>
            </a:r>
            <a:br>
              <a:rPr lang="en-US" altLang="zh-CN" sz="2400" dirty="0"/>
            </a:br>
            <a:r>
              <a:rPr lang="en-US" altLang="zh-CN" sz="2400" dirty="0"/>
              <a:t>to hide </a:t>
            </a:r>
            <a:r>
              <a:rPr lang="en-US" altLang="zh-CN" sz="2400" dirty="0" err="1"/>
              <a:t>len</a:t>
            </a:r>
            <a:r>
              <a:rPr lang="en-US" altLang="zh-CN" sz="2400" dirty="0"/>
              <a:t>(t) in p[54:86]</a:t>
            </a:r>
          </a:p>
          <a:p>
            <a:pPr marL="0" indent="0">
              <a:buNone/>
            </a:pPr>
            <a:r>
              <a:rPr lang="en-US" altLang="zh-CN" sz="1600" dirty="0" err="1"/>
              <a:t>func</a:t>
            </a:r>
            <a:r>
              <a:rPr lang="en-US" altLang="zh-CN" sz="1600" dirty="0"/>
              <a:t> modify(txt int, pix []byte, size int) {</a:t>
            </a:r>
          </a:p>
          <a:p>
            <a:pPr marL="0" indent="0">
              <a:buNone/>
            </a:pPr>
            <a:r>
              <a:rPr lang="en-US" altLang="zh-CN" sz="1600" dirty="0"/>
              <a:t>   for </a:t>
            </a:r>
            <a:r>
              <a:rPr lang="en-US" altLang="zh-CN" sz="1600" dirty="0" err="1"/>
              <a:t>i</a:t>
            </a:r>
            <a:r>
              <a:rPr lang="en-US" altLang="zh-CN" sz="1600" dirty="0"/>
              <a:t> := 0; </a:t>
            </a:r>
            <a:r>
              <a:rPr lang="en-US" altLang="zh-CN" sz="1600" dirty="0" err="1"/>
              <a:t>i</a:t>
            </a:r>
            <a:r>
              <a:rPr lang="en-US" altLang="zh-CN" sz="1600" dirty="0"/>
              <a:t> &lt; size; </a:t>
            </a:r>
            <a:r>
              <a:rPr lang="en-US" altLang="zh-CN" sz="1600" dirty="0" err="1"/>
              <a:t>i</a:t>
            </a:r>
            <a:r>
              <a:rPr lang="en-US" altLang="zh-CN" sz="1600" dirty="0"/>
              <a:t>++ {</a:t>
            </a:r>
          </a:p>
          <a:p>
            <a:pPr marL="0" indent="0">
              <a:buNone/>
            </a:pPr>
            <a:r>
              <a:rPr lang="en-US" altLang="zh-CN" sz="1600" dirty="0"/>
              <a:t>      replace last 2 bits of pix[</a:t>
            </a:r>
            <a:r>
              <a:rPr lang="en-US" altLang="zh-CN" sz="1600" dirty="0" err="1"/>
              <a:t>i</a:t>
            </a:r>
            <a:r>
              <a:rPr lang="en-US" altLang="zh-CN" sz="1600" dirty="0"/>
              <a:t>] </a:t>
            </a:r>
            <a:br>
              <a:rPr lang="en-US" altLang="zh-CN" sz="1600" dirty="0"/>
            </a:br>
            <a:r>
              <a:rPr lang="en-US" altLang="zh-CN" sz="1600" dirty="0"/>
              <a:t>           with the last 2 bits of txt</a:t>
            </a:r>
          </a:p>
          <a:p>
            <a:pPr marL="0" indent="0">
              <a:buNone/>
            </a:pPr>
            <a:r>
              <a:rPr lang="en-US" altLang="zh-CN" sz="1600" dirty="0"/>
              <a:t>      repeat with the next 2 bits of txt</a:t>
            </a:r>
          </a:p>
          <a:p>
            <a:pPr marL="0" indent="0">
              <a:buNone/>
            </a:pPr>
            <a:r>
              <a:rPr lang="en-US" altLang="zh-CN" sz="1600" dirty="0"/>
              <a:t>   }</a:t>
            </a:r>
          </a:p>
          <a:p>
            <a:pPr marL="0" indent="0">
              <a:buNone/>
            </a:pPr>
            <a:r>
              <a:rPr lang="en-US" altLang="zh-CN" sz="1600" dirty="0"/>
              <a:t>}</a:t>
            </a:r>
          </a:p>
          <a:p>
            <a:pPr marL="938213" lvl="3" indent="0">
              <a:buNone/>
            </a:pPr>
            <a:endParaRPr lang="en-US" altLang="zh-CN" sz="1050" b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4FEA1-8D4F-4C27-B315-433CCAC1694E}" type="slidenum">
              <a:rPr lang="en-US" altLang="zh-CN" smtClean="0"/>
              <a:pPr/>
              <a:t>32</a:t>
            </a:fld>
            <a:endParaRPr lang="en-US" altLang="zh-CN"/>
          </a:p>
        </p:txBody>
      </p:sp>
      <p:pic>
        <p:nvPicPr>
          <p:cNvPr id="7" name="图片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9058" y="20976"/>
            <a:ext cx="3254598" cy="2394702"/>
          </a:xfrm>
          <a:prstGeom prst="rect">
            <a:avLst/>
          </a:prstGeom>
        </p:spPr>
      </p:pic>
      <p:sp>
        <p:nvSpPr>
          <p:cNvPr id="13" name="椭圆 12">
            <a:extLst>
              <a:ext uri="{FF2B5EF4-FFF2-40B4-BE49-F238E27FC236}">
                <a16:creationId xmlns:a16="http://schemas.microsoft.com/office/drawing/2014/main" id="{0DFAD40F-CF6D-4311-B4A8-29D63D2EAF81}"/>
              </a:ext>
            </a:extLst>
          </p:cNvPr>
          <p:cNvSpPr/>
          <p:nvPr/>
        </p:nvSpPr>
        <p:spPr>
          <a:xfrm>
            <a:off x="145261" y="5246185"/>
            <a:ext cx="3600400" cy="557021"/>
          </a:xfrm>
          <a:prstGeom prst="ellipse">
            <a:avLst/>
          </a:prstGeom>
          <a:noFill/>
          <a:ln>
            <a:solidFill>
              <a:srgbClr val="33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1CB7F296-D9F5-4366-BAC0-E439412ED0A0}"/>
              </a:ext>
            </a:extLst>
          </p:cNvPr>
          <p:cNvSpPr txBox="1"/>
          <p:nvPr/>
        </p:nvSpPr>
        <p:spPr>
          <a:xfrm>
            <a:off x="610774" y="6234732"/>
            <a:ext cx="46357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altLang="zh-CN" dirty="0">
                <a:solidFill>
                  <a:srgbClr val="0000CC"/>
                </a:solidFill>
                <a:latin typeface="+mj-lt"/>
              </a:rPr>
              <a:t> </a:t>
            </a:r>
            <a:r>
              <a:rPr lang="en-US" altLang="zh-CN" b="1" dirty="0">
                <a:solidFill>
                  <a:srgbClr val="0000CC"/>
                </a:solidFill>
                <a:latin typeface="+mj-lt"/>
              </a:rPr>
              <a:t>Use right shift: </a:t>
            </a:r>
            <a:r>
              <a:rPr lang="en-US" altLang="zh-CN" b="1" dirty="0">
                <a:solidFill>
                  <a:srgbClr val="0000CC"/>
                </a:solidFill>
                <a:effectLst/>
                <a:latin typeface="+mj-lt"/>
                <a:ea typeface="等线" panose="02010600030101010101" pitchFamily="2" charset="-122"/>
                <a:cs typeface="Times New Roman" panose="02020603050405020304" pitchFamily="18" charset="0"/>
              </a:rPr>
              <a:t>shift txt right 2 bit</a:t>
            </a:r>
            <a:endParaRPr lang="en-US" altLang="zh-CN" b="1" dirty="0">
              <a:solidFill>
                <a:srgbClr val="0000CC"/>
              </a:solidFill>
              <a:latin typeface="+mj-lt"/>
            </a:endParaRPr>
          </a:p>
        </p:txBody>
      </p:sp>
      <p:cxnSp>
        <p:nvCxnSpPr>
          <p:cNvPr id="17" name="直接箭头连接符 16">
            <a:extLst>
              <a:ext uri="{FF2B5EF4-FFF2-40B4-BE49-F238E27FC236}">
                <a16:creationId xmlns:a16="http://schemas.microsoft.com/office/drawing/2014/main" id="{D05DB833-D336-439B-A8B8-17CC7F2DEA9D}"/>
              </a:ext>
            </a:extLst>
          </p:cNvPr>
          <p:cNvCxnSpPr>
            <a:cxnSpLocks/>
          </p:cNvCxnSpPr>
          <p:nvPr/>
        </p:nvCxnSpPr>
        <p:spPr>
          <a:xfrm flipH="1" flipV="1">
            <a:off x="1945461" y="5836030"/>
            <a:ext cx="249568" cy="365878"/>
          </a:xfrm>
          <a:prstGeom prst="straightConnector1">
            <a:avLst/>
          </a:prstGeom>
          <a:ln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组合 9">
            <a:extLst>
              <a:ext uri="{FF2B5EF4-FFF2-40B4-BE49-F238E27FC236}">
                <a16:creationId xmlns:a16="http://schemas.microsoft.com/office/drawing/2014/main" id="{69F147F3-1B62-4441-99C2-00A0A3FB06A8}"/>
              </a:ext>
            </a:extLst>
          </p:cNvPr>
          <p:cNvGrpSpPr/>
          <p:nvPr/>
        </p:nvGrpSpPr>
        <p:grpSpPr>
          <a:xfrm>
            <a:off x="4708252" y="2678667"/>
            <a:ext cx="4359569" cy="3800961"/>
            <a:chOff x="4839631" y="2652391"/>
            <a:chExt cx="4359569" cy="3800961"/>
          </a:xfrm>
        </p:grpSpPr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id="{662E903F-D13C-4B83-94F5-A9A5B5473592}"/>
                </a:ext>
              </a:extLst>
            </p:cNvPr>
            <p:cNvGrpSpPr/>
            <p:nvPr/>
          </p:nvGrpSpPr>
          <p:grpSpPr>
            <a:xfrm>
              <a:off x="5174479" y="2652391"/>
              <a:ext cx="4024721" cy="3800961"/>
              <a:chOff x="307001" y="200214"/>
              <a:chExt cx="3970613" cy="3428218"/>
            </a:xfrm>
          </p:grpSpPr>
          <p:sp>
            <p:nvSpPr>
              <p:cNvPr id="14" name="文本框 48">
                <a:extLst>
                  <a:ext uri="{FF2B5EF4-FFF2-40B4-BE49-F238E27FC236}">
                    <a16:creationId xmlns:a16="http://schemas.microsoft.com/office/drawing/2014/main" id="{B75E6C1A-349E-4723-84D3-6D5B05FB91F6}"/>
                  </a:ext>
                </a:extLst>
              </p:cNvPr>
              <p:cNvSpPr txBox="1"/>
              <p:nvPr/>
            </p:nvSpPr>
            <p:spPr>
              <a:xfrm>
                <a:off x="560959" y="200214"/>
                <a:ext cx="3716655" cy="7334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noAutofit/>
              </a:bodyPr>
              <a:lstStyle/>
              <a:p>
                <a:pPr hangingPunct="0">
                  <a:lnSpc>
                    <a:spcPts val="1200"/>
                  </a:lnSpc>
                </a:pPr>
                <a:r>
                  <a:rPr lang="en-US" sz="1100" b="1" dirty="0">
                    <a:effectLst/>
                    <a:latin typeface="Arial" panose="020B0604020202020204" pitchFamily="34" charset="0"/>
                    <a:ea typeface="宋体" panose="02010600030101010101" pitchFamily="2" charset="-122"/>
                    <a:cs typeface="宋体" panose="02010600030101010101" pitchFamily="2" charset="-122"/>
                  </a:rPr>
                  <a:t>Autumn.bmp	                            doctoredAutumn.bmp</a:t>
                </a:r>
                <a:endParaRPr lang="zh-CN" sz="16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endParaRPr>
              </a:p>
              <a:p>
                <a:pPr hangingPunct="0">
                  <a:lnSpc>
                    <a:spcPts val="1200"/>
                  </a:lnSpc>
                </a:pPr>
                <a:r>
                  <a:rPr lang="en-US" sz="1100" b="1" dirty="0">
                    <a:effectLst/>
                    <a:latin typeface="Arial" panose="020B0604020202020204" pitchFamily="34" charset="0"/>
                    <a:ea typeface="宋体" panose="02010600030101010101" pitchFamily="2" charset="-122"/>
                    <a:cs typeface="宋体" panose="02010600030101010101" pitchFamily="2" charset="-122"/>
                  </a:rPr>
                  <a:t>Original p		          Modified p</a:t>
                </a:r>
                <a:endParaRPr lang="zh-CN" sz="16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endParaRPr>
              </a:p>
            </p:txBody>
          </p:sp>
          <p:grpSp>
            <p:nvGrpSpPr>
              <p:cNvPr id="16" name="组合 15">
                <a:extLst>
                  <a:ext uri="{FF2B5EF4-FFF2-40B4-BE49-F238E27FC236}">
                    <a16:creationId xmlns:a16="http://schemas.microsoft.com/office/drawing/2014/main" id="{A4CD7DB9-7F5A-44D9-A96A-BFD6720E996A}"/>
                  </a:ext>
                </a:extLst>
              </p:cNvPr>
              <p:cNvGrpSpPr/>
              <p:nvPr/>
            </p:nvGrpSpPr>
            <p:grpSpPr>
              <a:xfrm>
                <a:off x="307001" y="593377"/>
                <a:ext cx="3813945" cy="3035055"/>
                <a:chOff x="288557" y="925191"/>
                <a:chExt cx="3584815" cy="4071341"/>
              </a:xfrm>
            </p:grpSpPr>
            <p:sp>
              <p:nvSpPr>
                <p:cNvPr id="22" name="文本框 12">
                  <a:extLst>
                    <a:ext uri="{FF2B5EF4-FFF2-40B4-BE49-F238E27FC236}">
                      <a16:creationId xmlns:a16="http://schemas.microsoft.com/office/drawing/2014/main" id="{EAC481A4-11C4-4FB5-ACF9-E16B87EF3466}"/>
                    </a:ext>
                  </a:extLst>
                </p:cNvPr>
                <p:cNvSpPr txBox="1"/>
                <p:nvPr/>
              </p:nvSpPr>
              <p:spPr>
                <a:xfrm>
                  <a:off x="2163631" y="925191"/>
                  <a:ext cx="360311" cy="38860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lstStyle/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0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1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…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13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14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15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…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dirty="0"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 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53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54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55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56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…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85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b="1" kern="1200" dirty="0">
                      <a:solidFill>
                        <a:srgbClr val="FF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86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87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88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89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90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91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92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93 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</p:txBody>
            </p:sp>
            <p:sp>
              <p:nvSpPr>
                <p:cNvPr id="23" name="文本框 23">
                  <a:extLst>
                    <a:ext uri="{FF2B5EF4-FFF2-40B4-BE49-F238E27FC236}">
                      <a16:creationId xmlns:a16="http://schemas.microsoft.com/office/drawing/2014/main" id="{7A9C73F7-B684-4F3C-8E0E-BB2E2D552E65}"/>
                    </a:ext>
                  </a:extLst>
                </p:cNvPr>
                <p:cNvSpPr txBox="1"/>
                <p:nvPr/>
              </p:nvSpPr>
              <p:spPr>
                <a:xfrm>
                  <a:off x="2505442" y="2449688"/>
                  <a:ext cx="1367930" cy="2546844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noAutofit/>
                </a:bodyPr>
                <a:lstStyle/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Hide 2 bits of </a:t>
                  </a:r>
                  <a:r>
                    <a:rPr lang="en-US" sz="1100" kern="1200" dirty="0" err="1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len</a:t>
                  </a: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(t) Hide 2 bits of </a:t>
                  </a:r>
                  <a:r>
                    <a:rPr lang="en-US" sz="1100" kern="1200" dirty="0" err="1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len</a:t>
                  </a: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(t) 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Hide 2 bits of </a:t>
                  </a:r>
                  <a:r>
                    <a:rPr lang="en-US" sz="1100" kern="1200" dirty="0" err="1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len</a:t>
                  </a: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(t)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…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Hide 2 bits of </a:t>
                  </a:r>
                  <a:r>
                    <a:rPr lang="en-US" sz="1100" kern="1200" dirty="0" err="1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len</a:t>
                  </a: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(t) 011110</a:t>
                  </a:r>
                  <a:r>
                    <a:rPr lang="en-US" sz="1100" b="1" kern="1200" dirty="0">
                      <a:solidFill>
                        <a:srgbClr val="FF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00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101110</a:t>
                  </a:r>
                  <a:r>
                    <a:rPr lang="en-US" sz="1100" b="1" kern="1200" dirty="0">
                      <a:solidFill>
                        <a:srgbClr val="FF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10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010110</a:t>
                  </a:r>
                  <a:r>
                    <a:rPr lang="en-US" sz="1100" b="1" kern="1200" dirty="0">
                      <a:solidFill>
                        <a:srgbClr val="FF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00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101001</a:t>
                  </a:r>
                  <a:r>
                    <a:rPr lang="en-US" sz="1100" b="1" kern="1200" dirty="0">
                      <a:solidFill>
                        <a:srgbClr val="FF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01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b="1" kern="1200" dirty="0">
                      <a:solidFill>
                        <a:srgbClr val="FF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 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b="1" kern="1200" dirty="0">
                      <a:solidFill>
                        <a:srgbClr val="FF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 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b="1" kern="1200" dirty="0">
                      <a:solidFill>
                        <a:srgbClr val="FF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Pixel Array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</p:txBody>
            </p:sp>
            <p:sp>
              <p:nvSpPr>
                <p:cNvPr id="24" name="文本框 48">
                  <a:extLst>
                    <a:ext uri="{FF2B5EF4-FFF2-40B4-BE49-F238E27FC236}">
                      <a16:creationId xmlns:a16="http://schemas.microsoft.com/office/drawing/2014/main" id="{F028CEE0-4918-478B-AEF5-38B33D7B1341}"/>
                    </a:ext>
                  </a:extLst>
                </p:cNvPr>
                <p:cNvSpPr txBox="1"/>
                <p:nvPr/>
              </p:nvSpPr>
              <p:spPr>
                <a:xfrm>
                  <a:off x="288557" y="2487269"/>
                  <a:ext cx="1367930" cy="2509263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noAutofit/>
                </a:bodyPr>
                <a:lstStyle/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0th Pixel-B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0th Pixel-G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0th Pixel-R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…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10th Pixel-G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011110</a:t>
                  </a:r>
                  <a:r>
                    <a:rPr lang="en-US" sz="1100" b="1" kern="1200" dirty="0">
                      <a:solidFill>
                        <a:srgbClr val="0066FF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11</a:t>
                  </a: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 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101110</a:t>
                  </a:r>
                  <a:r>
                    <a:rPr lang="en-US" sz="1100" b="1" kern="1200" dirty="0">
                      <a:solidFill>
                        <a:srgbClr val="0066FF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11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010110</a:t>
                  </a:r>
                  <a:r>
                    <a:rPr lang="en-US" sz="1100" b="1" kern="1200" dirty="0">
                      <a:solidFill>
                        <a:srgbClr val="0066FF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10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101001</a:t>
                  </a:r>
                  <a:r>
                    <a:rPr lang="en-US" sz="1100" b="1" kern="1200" dirty="0">
                      <a:solidFill>
                        <a:srgbClr val="0066FF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11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b="1" kern="1200" dirty="0">
                      <a:solidFill>
                        <a:srgbClr val="FF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 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b="1" kern="1200" dirty="0">
                      <a:solidFill>
                        <a:srgbClr val="FF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 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b="1" kern="1200" dirty="0">
                      <a:solidFill>
                        <a:srgbClr val="FF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Pixel Array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</p:txBody>
            </p:sp>
          </p:grpSp>
          <p:sp>
            <p:nvSpPr>
              <p:cNvPr id="18" name="文本框 48">
                <a:extLst>
                  <a:ext uri="{FF2B5EF4-FFF2-40B4-BE49-F238E27FC236}">
                    <a16:creationId xmlns:a16="http://schemas.microsoft.com/office/drawing/2014/main" id="{497FBE73-ABB3-44FD-A091-ABA4ADD988A2}"/>
                  </a:ext>
                </a:extLst>
              </p:cNvPr>
              <p:cNvSpPr txBox="1"/>
              <p:nvPr/>
            </p:nvSpPr>
            <p:spPr>
              <a:xfrm>
                <a:off x="309205" y="1123179"/>
                <a:ext cx="1454785" cy="63246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noAutofit/>
              </a:bodyPr>
              <a:lstStyle/>
              <a:p>
                <a:pPr algn="ctr" hangingPunct="1"/>
                <a:r>
                  <a:rPr lang="en-US" sz="1100" kern="100">
                    <a:effectLst/>
                    <a:latin typeface="Arial" panose="020B0604020202020204" pitchFamily="34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 </a:t>
                </a:r>
                <a:endParaRPr lang="zh-CN" sz="1100" kern="1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ctr" hangingPunct="1"/>
                <a:r>
                  <a:rPr lang="en-US" sz="1100" kern="100">
                    <a:effectLst/>
                    <a:latin typeface="Arial" panose="020B0604020202020204" pitchFamily="34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BMP INFO </a:t>
                </a:r>
                <a:br>
                  <a:rPr lang="en-US" sz="1100" kern="100">
                    <a:effectLst/>
                    <a:latin typeface="Arial" panose="020B0604020202020204" pitchFamily="34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</a:br>
                <a:r>
                  <a:rPr lang="en-US" sz="1100" kern="100">
                    <a:effectLst/>
                    <a:latin typeface="Arial" panose="020B0604020202020204" pitchFamily="34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HEADER</a:t>
                </a:r>
                <a:endParaRPr lang="zh-CN" sz="1100" kern="1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" name="文本框 48">
                <a:extLst>
                  <a:ext uri="{FF2B5EF4-FFF2-40B4-BE49-F238E27FC236}">
                    <a16:creationId xmlns:a16="http://schemas.microsoft.com/office/drawing/2014/main" id="{97F60242-F600-4B38-94BC-06EA4EDBACA4}"/>
                  </a:ext>
                </a:extLst>
              </p:cNvPr>
              <p:cNvSpPr txBox="1"/>
              <p:nvPr/>
            </p:nvSpPr>
            <p:spPr>
              <a:xfrm>
                <a:off x="2663917" y="1123179"/>
                <a:ext cx="1460100" cy="61140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noAutofit/>
              </a:bodyPr>
              <a:lstStyle/>
              <a:p>
                <a:pPr algn="ctr" hangingPunct="1"/>
                <a:r>
                  <a:rPr lang="en-US" sz="1100" kern="100" dirty="0">
                    <a:effectLst/>
                    <a:latin typeface="Arial" panose="020B0604020202020204" pitchFamily="34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 </a:t>
                </a:r>
                <a:endParaRPr lang="zh-CN" sz="1100" kern="100" dirty="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ctr" hangingPunct="1"/>
                <a:r>
                  <a:rPr lang="en-US" sz="1100" kern="100" dirty="0">
                    <a:effectLst/>
                    <a:latin typeface="Arial" panose="020B0604020202020204" pitchFamily="34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BMP INFO </a:t>
                </a:r>
                <a:br>
                  <a:rPr lang="en-US" sz="1100" kern="100" dirty="0">
                    <a:effectLst/>
                    <a:latin typeface="Arial" panose="020B0604020202020204" pitchFamily="34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</a:br>
                <a:r>
                  <a:rPr lang="en-US" sz="1100" kern="100" dirty="0">
                    <a:effectLst/>
                    <a:latin typeface="Arial" panose="020B0604020202020204" pitchFamily="34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HEADER</a:t>
                </a:r>
                <a:endParaRPr lang="zh-CN" sz="1100" kern="100" dirty="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" name="文本框 48">
                <a:extLst>
                  <a:ext uri="{FF2B5EF4-FFF2-40B4-BE49-F238E27FC236}">
                    <a16:creationId xmlns:a16="http://schemas.microsoft.com/office/drawing/2014/main" id="{FCB305DD-53AD-4092-A2AC-0EB247EEE5FE}"/>
                  </a:ext>
                </a:extLst>
              </p:cNvPr>
              <p:cNvSpPr txBox="1"/>
              <p:nvPr/>
            </p:nvSpPr>
            <p:spPr>
              <a:xfrm>
                <a:off x="2669202" y="636909"/>
                <a:ext cx="1454550" cy="486043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noAutofit/>
              </a:bodyPr>
              <a:lstStyle/>
              <a:p>
                <a:pPr algn="ctr" hangingPunct="1"/>
                <a:r>
                  <a:rPr lang="en-US" sz="1100" kern="100" dirty="0">
                    <a:effectLst/>
                    <a:latin typeface="Arial" panose="020B0604020202020204" pitchFamily="34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BMP FILE </a:t>
                </a:r>
                <a:endParaRPr lang="zh-CN" sz="1100" kern="100" dirty="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ctr" hangingPunct="1"/>
                <a:r>
                  <a:rPr lang="en-US" sz="1100" kern="100" dirty="0">
                    <a:effectLst/>
                    <a:latin typeface="Arial" panose="020B0604020202020204" pitchFamily="34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HEADER</a:t>
                </a:r>
                <a:endParaRPr lang="zh-CN" sz="1100" kern="100" dirty="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" name="文本框 48">
                <a:extLst>
                  <a:ext uri="{FF2B5EF4-FFF2-40B4-BE49-F238E27FC236}">
                    <a16:creationId xmlns:a16="http://schemas.microsoft.com/office/drawing/2014/main" id="{8ADF5326-3F29-451E-A15B-F151D0FE073D}"/>
                  </a:ext>
                </a:extLst>
              </p:cNvPr>
              <p:cNvSpPr txBox="1"/>
              <p:nvPr/>
            </p:nvSpPr>
            <p:spPr>
              <a:xfrm>
                <a:off x="309205" y="639551"/>
                <a:ext cx="1454550" cy="486043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noAutofit/>
              </a:bodyPr>
              <a:lstStyle/>
              <a:p>
                <a:pPr algn="ctr" hangingPunct="1"/>
                <a:r>
                  <a:rPr lang="en-US" sz="1100" kern="100" dirty="0">
                    <a:effectLst/>
                    <a:latin typeface="Arial" panose="020B0604020202020204" pitchFamily="34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BMP FILE </a:t>
                </a:r>
                <a:endParaRPr lang="zh-CN" sz="1100" kern="100" dirty="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ctr" hangingPunct="1"/>
                <a:r>
                  <a:rPr lang="en-US" sz="1100" kern="100" dirty="0">
                    <a:effectLst/>
                    <a:latin typeface="Arial" panose="020B0604020202020204" pitchFamily="34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HEADER</a:t>
                </a:r>
                <a:endParaRPr lang="zh-CN" sz="1100" kern="100" dirty="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2" name="文本框 12">
              <a:extLst>
                <a:ext uri="{FF2B5EF4-FFF2-40B4-BE49-F238E27FC236}">
                  <a16:creationId xmlns:a16="http://schemas.microsoft.com/office/drawing/2014/main" id="{F033838F-1030-4762-BDF6-4B9CEBB1858F}"/>
                </a:ext>
              </a:extLst>
            </p:cNvPr>
            <p:cNvSpPr txBox="1"/>
            <p:nvPr/>
          </p:nvSpPr>
          <p:spPr>
            <a:xfrm>
              <a:off x="4839631" y="3098704"/>
              <a:ext cx="388565" cy="321187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r" hangingPunct="0">
                <a:lnSpc>
                  <a:spcPts val="1100"/>
                </a:lnSpc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0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1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…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13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14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15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…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dirty="0"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 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53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54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55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56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…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85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b="1" kern="1200" dirty="0">
                  <a:solidFill>
                    <a:srgbClr val="FF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86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87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88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89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90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91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92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93 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16506903"/>
      </p:ext>
    </p:extLst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4BFFBD4-7FA4-4202-90DB-628DAE74C1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200" dirty="0">
                <a:latin typeface="Arial" panose="020B0604020202020204" pitchFamily="34" charset="0"/>
                <a:cs typeface="Arial" panose="020B0604020202020204" pitchFamily="34" charset="0"/>
              </a:rPr>
              <a:t>Hide algorithm: Hide text in a BMP image</a:t>
            </a:r>
            <a:endParaRPr lang="zh-CN" altLang="en-US" dirty="0"/>
          </a:p>
        </p:txBody>
      </p:sp>
      <p:sp>
        <p:nvSpPr>
          <p:cNvPr id="8" name="内容占位符 6">
            <a:extLst>
              <a:ext uri="{FF2B5EF4-FFF2-40B4-BE49-F238E27FC236}">
                <a16:creationId xmlns:a16="http://schemas.microsoft.com/office/drawing/2014/main" id="{185B510E-180A-47B7-BE9B-CEABA7EB727F}"/>
              </a:ext>
            </a:extLst>
          </p:cNvPr>
          <p:cNvSpPr txBox="1">
            <a:spLocks/>
          </p:cNvSpPr>
          <p:nvPr/>
        </p:nvSpPr>
        <p:spPr bwMode="auto">
          <a:xfrm>
            <a:off x="287016" y="1385210"/>
            <a:ext cx="8856984" cy="3702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2150" indent="-3476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987425" indent="-2936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900CC"/>
              </a:buClr>
              <a:buSzPct val="7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281113" indent="-2921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+mn-lt"/>
                <a:ea typeface="+mn-ea"/>
              </a:defRPr>
            </a:lvl4pPr>
            <a:lvl5pPr marL="1598613" indent="-3159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+mn-lt"/>
                <a:ea typeface="+mn-ea"/>
              </a:defRPr>
            </a:lvl5pPr>
            <a:lvl6pPr marL="2055813" indent="-3159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513013" indent="-3159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2970213" indent="-3159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427413" indent="-3159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algn="just" hangingPunct="0">
              <a:spcBef>
                <a:spcPts val="450"/>
              </a:spcBef>
              <a:buFont typeface="Symbol" panose="05050102010706020507" pitchFamily="18" charset="2"/>
              <a:buChar char=""/>
              <a:tabLst>
                <a:tab pos="113348" algn="l"/>
              </a:tabLst>
            </a:pPr>
            <a:r>
              <a:rPr lang="zh-CN" altLang="zh-CN" sz="2000" b="1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Input</a:t>
            </a:r>
            <a:r>
              <a:rPr lang="zh-CN" altLang="zh-CN" sz="2000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: A text file</a:t>
            </a:r>
            <a:r>
              <a:rPr lang="en-US" altLang="zh-CN" sz="2000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and an image file.</a:t>
            </a:r>
            <a:endParaRPr lang="zh-CN" altLang="zh-CN" sz="2000" kern="0" dirty="0"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  <a:p>
            <a:pPr algn="just" hangingPunct="0">
              <a:buFont typeface="Symbol" panose="05050102010706020507" pitchFamily="18" charset="2"/>
              <a:buChar char=""/>
              <a:tabLst>
                <a:tab pos="113348" algn="l"/>
              </a:tabLst>
            </a:pPr>
            <a:r>
              <a:rPr lang="zh-CN" altLang="zh-CN" sz="2000" b="1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Output</a:t>
            </a:r>
            <a:r>
              <a:rPr lang="zh-CN" altLang="zh-CN" sz="2000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: A </a:t>
            </a:r>
            <a:r>
              <a:rPr lang="en-US" altLang="zh-CN" sz="2000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doctored image file.</a:t>
            </a:r>
            <a:endParaRPr lang="zh-CN" altLang="zh-CN" sz="2000" kern="0" dirty="0"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  <a:p>
            <a:pPr algn="just" hangingPunct="0">
              <a:spcAft>
                <a:spcPts val="450"/>
              </a:spcAft>
              <a:buFont typeface="Symbol" panose="05050102010706020507" pitchFamily="18" charset="2"/>
              <a:buChar char=""/>
              <a:tabLst>
                <a:tab pos="113348" algn="l"/>
              </a:tabLst>
            </a:pPr>
            <a:r>
              <a:rPr lang="en-US" altLang="zh-CN" sz="2000" b="1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Steps</a:t>
            </a:r>
            <a:r>
              <a:rPr lang="en-US" altLang="zh-CN" sz="2000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:</a:t>
            </a:r>
            <a:endParaRPr lang="zh-CN" altLang="zh-CN" sz="2000" kern="0" dirty="0"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  <a:p>
            <a:pPr marL="600075" lvl="1" indent="-257175" algn="just" hangingPunct="0">
              <a:buFont typeface="+mj-lt"/>
              <a:buAutoNum type="arabicPeriod"/>
              <a:tabLst>
                <a:tab pos="200025" algn="l"/>
                <a:tab pos="200025" algn="l"/>
              </a:tabLst>
            </a:pPr>
            <a:r>
              <a:rPr lang="en-US" altLang="zh-CN" sz="1800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Get command line arguments</a:t>
            </a:r>
          </a:p>
          <a:p>
            <a:pPr marL="923925" lvl="2" indent="-285750" algn="just" hangingPunct="0">
              <a:tabLst>
                <a:tab pos="200025" algn="l"/>
                <a:tab pos="200025" algn="l"/>
              </a:tabLst>
            </a:pPr>
            <a:r>
              <a:rPr lang="en-US" altLang="zh-CN" sz="1600" kern="0" dirty="0" err="1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srcImage</a:t>
            </a:r>
            <a:r>
              <a:rPr lang="en-US" altLang="zh-CN" sz="1600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: input image name; </a:t>
            </a:r>
            <a:r>
              <a:rPr lang="en-US" altLang="zh-CN" sz="1600" kern="0" dirty="0" err="1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srcTxt</a:t>
            </a:r>
            <a:r>
              <a:rPr lang="en-US" altLang="zh-CN" sz="1600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: input text name;</a:t>
            </a:r>
            <a:r>
              <a:rPr lang="zh-CN" altLang="en-US" sz="1600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600" kern="0" dirty="0" err="1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destImage</a:t>
            </a:r>
            <a:r>
              <a:rPr lang="en-US" altLang="zh-CN" sz="1600" i="1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:</a:t>
            </a:r>
            <a:r>
              <a:rPr lang="zh-CN" altLang="en-US" sz="1600" i="1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600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output</a:t>
            </a:r>
            <a:r>
              <a:rPr lang="zh-CN" altLang="en-US" sz="1600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600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image name</a:t>
            </a:r>
            <a:r>
              <a:rPr lang="en-US" altLang="zh-CN" sz="1600" i="1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</a:t>
            </a:r>
          </a:p>
          <a:p>
            <a:pPr marL="600075" lvl="1" indent="-257175" algn="just" hangingPunct="0">
              <a:buFont typeface="+mj-lt"/>
              <a:buAutoNum type="arabicPeriod"/>
              <a:tabLst>
                <a:tab pos="200025" algn="l"/>
                <a:tab pos="200025" algn="l"/>
              </a:tabLst>
            </a:pPr>
            <a:r>
              <a:rPr lang="zh-CN" altLang="zh-CN" sz="1800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Read </a:t>
            </a:r>
            <a:r>
              <a:rPr lang="en-US" altLang="zh-CN" sz="1800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the input image into variable p		                // p for picture</a:t>
            </a:r>
          </a:p>
          <a:p>
            <a:pPr marL="600075" lvl="1" indent="-257175" algn="just" hangingPunct="0">
              <a:buFont typeface="+mj-lt"/>
              <a:buAutoNum type="arabicPeriod"/>
              <a:tabLst>
                <a:tab pos="200025" algn="l"/>
                <a:tab pos="200025" algn="l"/>
              </a:tabLst>
            </a:pPr>
            <a:r>
              <a:rPr lang="zh-CN" altLang="zh-CN" sz="1800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Read</a:t>
            </a:r>
            <a:r>
              <a:rPr lang="en-US" altLang="zh-CN" sz="1800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the input text into variable t		                // t for text</a:t>
            </a:r>
            <a:endParaRPr lang="zh-CN" altLang="zh-CN" sz="1800" kern="0" dirty="0"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  <a:p>
            <a:pPr marL="600075" lvl="1" indent="-257175" algn="just" hangingPunct="0">
              <a:buFont typeface="+mj-lt"/>
              <a:buAutoNum type="arabicPeriod"/>
              <a:tabLst>
                <a:tab pos="200025" algn="l"/>
                <a:tab pos="200025" algn="l"/>
              </a:tabLst>
            </a:pPr>
            <a:r>
              <a:rPr lang="en-US" altLang="zh-CN" sz="1800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Hide the length of the input text in the first 32 bytes of Pixel Array</a:t>
            </a:r>
            <a:endParaRPr lang="zh-CN" altLang="zh-CN" sz="1800" kern="0" dirty="0"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  <a:p>
            <a:pPr marL="600075" lvl="1" indent="-257175" algn="just" hangingPunct="0">
              <a:buFont typeface="+mj-lt"/>
              <a:buAutoNum type="arabicPeriod"/>
              <a:tabLst>
                <a:tab pos="200025" algn="l"/>
                <a:tab pos="200025" algn="l"/>
              </a:tabLst>
            </a:pPr>
            <a:r>
              <a:rPr lang="en-US" altLang="zh-CN" sz="1800" kern="0" dirty="0">
                <a:highlight>
                  <a:srgbClr val="FFFF00"/>
                </a:highlight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Hide the input text in variable p in the remaining bytes of the Pixel Array</a:t>
            </a:r>
            <a:endParaRPr lang="zh-CN" altLang="zh-CN" sz="1800" kern="0" dirty="0">
              <a:highlight>
                <a:srgbClr val="FFFF00"/>
              </a:highlight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  <a:p>
            <a:pPr marL="600075" lvl="1" indent="-257175" algn="just" hangingPunct="0">
              <a:buFont typeface="+mj-lt"/>
              <a:buAutoNum type="arabicPeriod"/>
              <a:tabLst>
                <a:tab pos="200025" algn="l"/>
                <a:tab pos="200025" algn="l"/>
              </a:tabLst>
            </a:pPr>
            <a:r>
              <a:rPr lang="en-US" altLang="zh-CN" sz="1800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Write p to the output image</a:t>
            </a:r>
            <a:endParaRPr lang="zh-CN" altLang="zh-CN" sz="1800" i="1" kern="0" dirty="0"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  <a:p>
            <a:endParaRPr lang="zh-CN" altLang="en-US" kern="0" dirty="0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D27C59A7-A079-4CC6-BB8B-5F1430DB49AE}"/>
              </a:ext>
            </a:extLst>
          </p:cNvPr>
          <p:cNvSpPr txBox="1"/>
          <p:nvPr/>
        </p:nvSpPr>
        <p:spPr>
          <a:xfrm>
            <a:off x="546788" y="5136514"/>
            <a:ext cx="8417700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altLang="zh-CN" b="0" dirty="0">
                <a:effectLst/>
                <a:latin typeface="Consolas" panose="020B0609020204030204" pitchFamily="49" charset="0"/>
              </a:rPr>
              <a:t>	for </a:t>
            </a:r>
            <a:r>
              <a:rPr lang="en-US" altLang="zh-CN" b="0" dirty="0" err="1">
                <a:effectLst/>
                <a:latin typeface="Consolas" panose="020B0609020204030204" pitchFamily="49" charset="0"/>
              </a:rPr>
              <a:t>i</a:t>
            </a:r>
            <a:r>
              <a:rPr lang="en-US" altLang="zh-CN" b="0" dirty="0">
                <a:effectLst/>
                <a:latin typeface="Consolas" panose="020B0609020204030204" pitchFamily="49" charset="0"/>
              </a:rPr>
              <a:t> := 0; </a:t>
            </a:r>
            <a:r>
              <a:rPr lang="en-US" altLang="zh-CN" b="0" dirty="0" err="1">
                <a:effectLst/>
                <a:latin typeface="Consolas" panose="020B0609020204030204" pitchFamily="49" charset="0"/>
              </a:rPr>
              <a:t>i</a:t>
            </a:r>
            <a:r>
              <a:rPr lang="en-US" altLang="zh-CN" b="0" dirty="0">
                <a:effectLst/>
                <a:latin typeface="Consolas" panose="020B0609020204030204" pitchFamily="49" charset="0"/>
              </a:rPr>
              <a:t> &lt; </a:t>
            </a:r>
            <a:r>
              <a:rPr lang="en-US" altLang="zh-CN" b="0" dirty="0" err="1">
                <a:effectLst/>
                <a:latin typeface="Consolas" panose="020B0609020204030204" pitchFamily="49" charset="0"/>
              </a:rPr>
              <a:t>len</a:t>
            </a:r>
            <a:r>
              <a:rPr lang="en-US" altLang="zh-CN" b="0" dirty="0">
                <a:effectLst/>
                <a:latin typeface="Consolas" panose="020B0609020204030204" pitchFamily="49" charset="0"/>
              </a:rPr>
              <a:t>(t); </a:t>
            </a:r>
            <a:r>
              <a:rPr lang="en-US" altLang="zh-CN" b="0" dirty="0" err="1">
                <a:effectLst/>
                <a:latin typeface="Consolas" panose="020B0609020204030204" pitchFamily="49" charset="0"/>
              </a:rPr>
              <a:t>i</a:t>
            </a:r>
            <a:r>
              <a:rPr lang="en-US" altLang="zh-CN" b="0" dirty="0">
                <a:effectLst/>
                <a:latin typeface="Consolas" panose="020B0609020204030204" pitchFamily="49" charset="0"/>
              </a:rPr>
              <a:t>++ {</a:t>
            </a:r>
          </a:p>
          <a:p>
            <a:r>
              <a:rPr lang="en-US" altLang="zh-CN" b="0" dirty="0">
                <a:effectLst/>
                <a:latin typeface="Consolas" panose="020B0609020204030204" pitchFamily="49" charset="0"/>
              </a:rPr>
              <a:t>		offset := S + T + C*</a:t>
            </a:r>
            <a:r>
              <a:rPr lang="en-US" altLang="zh-CN" b="0" dirty="0" err="1">
                <a:effectLst/>
                <a:latin typeface="Consolas" panose="020B0609020204030204" pitchFamily="49" charset="0"/>
              </a:rPr>
              <a:t>i</a:t>
            </a:r>
            <a:endParaRPr lang="en-US" altLang="zh-CN" b="0" dirty="0">
              <a:effectLst/>
              <a:latin typeface="Consolas" panose="020B0609020204030204" pitchFamily="49" charset="0"/>
            </a:endParaRPr>
          </a:p>
          <a:p>
            <a:r>
              <a:rPr lang="en-US" altLang="zh-CN" b="0" dirty="0">
                <a:effectLst/>
                <a:latin typeface="Consolas" panose="020B0609020204030204" pitchFamily="49" charset="0"/>
              </a:rPr>
              <a:t>		modify(int(t[</a:t>
            </a:r>
            <a:r>
              <a:rPr lang="en-US" altLang="zh-CN" b="0" dirty="0" err="1">
                <a:effectLst/>
                <a:latin typeface="Consolas" panose="020B0609020204030204" pitchFamily="49" charset="0"/>
              </a:rPr>
              <a:t>i</a:t>
            </a:r>
            <a:r>
              <a:rPr lang="en-US" altLang="zh-CN" b="0" dirty="0">
                <a:effectLst/>
                <a:latin typeface="Consolas" panose="020B0609020204030204" pitchFamily="49" charset="0"/>
              </a:rPr>
              <a:t>]), p[</a:t>
            </a:r>
            <a:r>
              <a:rPr lang="en-US" altLang="zh-CN" b="0" dirty="0" err="1">
                <a:effectLst/>
                <a:latin typeface="Consolas" panose="020B0609020204030204" pitchFamily="49" charset="0"/>
              </a:rPr>
              <a:t>offset:offset+C</a:t>
            </a:r>
            <a:r>
              <a:rPr lang="en-US" altLang="zh-CN" b="0" dirty="0">
                <a:effectLst/>
                <a:latin typeface="Consolas" panose="020B0609020204030204" pitchFamily="49" charset="0"/>
              </a:rPr>
              <a:t>], C)</a:t>
            </a:r>
          </a:p>
          <a:p>
            <a:r>
              <a:rPr lang="en-US" altLang="zh-CN" b="0" dirty="0">
                <a:effectLst/>
                <a:latin typeface="Consolas" panose="020B0609020204030204" pitchFamily="49" charset="0"/>
              </a:rPr>
              <a:t>	}</a:t>
            </a:r>
          </a:p>
        </p:txBody>
      </p:sp>
      <p:cxnSp>
        <p:nvCxnSpPr>
          <p:cNvPr id="5" name="直接箭头连接符 4">
            <a:extLst>
              <a:ext uri="{FF2B5EF4-FFF2-40B4-BE49-F238E27FC236}">
                <a16:creationId xmlns:a16="http://schemas.microsoft.com/office/drawing/2014/main" id="{67EF4456-D68A-4DB0-BB15-9BF524E930F9}"/>
              </a:ext>
            </a:extLst>
          </p:cNvPr>
          <p:cNvCxnSpPr>
            <a:cxnSpLocks/>
          </p:cNvCxnSpPr>
          <p:nvPr/>
        </p:nvCxnSpPr>
        <p:spPr>
          <a:xfrm>
            <a:off x="4047718" y="4438996"/>
            <a:ext cx="441155" cy="64839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9542600"/>
      </p:ext>
    </p:extLst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31886"/>
            <a:ext cx="5544616" cy="1024155"/>
          </a:xfrm>
        </p:spPr>
        <p:txBody>
          <a:bodyPr/>
          <a:lstStyle/>
          <a:p>
            <a:r>
              <a:rPr lang="en-US" altLang="zh-CN" sz="2800" dirty="0"/>
              <a:t>How to hide the contents of a text file in a picture?</a:t>
            </a:r>
            <a:endParaRPr lang="zh-CN" altLang="en-US" sz="28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7504" y="1195932"/>
            <a:ext cx="5184576" cy="5409804"/>
          </a:xfrm>
        </p:spPr>
        <p:txBody>
          <a:bodyPr/>
          <a:lstStyle/>
          <a:p>
            <a:r>
              <a:rPr lang="en-US" altLang="zh-CN" sz="2000" dirty="0"/>
              <a:t>t is the byte array of the input text</a:t>
            </a:r>
          </a:p>
          <a:p>
            <a:r>
              <a:rPr lang="en-US" altLang="zh-CN" sz="2000" dirty="0"/>
              <a:t>p is the byte array of the input image</a:t>
            </a:r>
          </a:p>
          <a:p>
            <a:r>
              <a:rPr lang="en-US" altLang="zh-CN" sz="2000" dirty="0"/>
              <a:t>t[0] holds the </a:t>
            </a:r>
            <a:r>
              <a:rPr lang="en-US" altLang="zh-CN" sz="2000" dirty="0">
                <a:solidFill>
                  <a:srgbClr val="FF0000"/>
                </a:solidFill>
              </a:rPr>
              <a:t>1st character </a:t>
            </a:r>
            <a:r>
              <a:rPr lang="en-US" altLang="zh-CN" sz="2000" dirty="0"/>
              <a:t>‘H’ = 72</a:t>
            </a:r>
            <a:endParaRPr lang="en-US" altLang="zh-CN" sz="1000" dirty="0"/>
          </a:p>
          <a:p>
            <a:r>
              <a:rPr lang="en-US" altLang="zh-CN" sz="2000" dirty="0"/>
              <a:t>modify(int(t[0]), p[S+T:S+T+C], C)</a:t>
            </a:r>
            <a:br>
              <a:rPr lang="en-US" altLang="zh-CN" sz="2000" dirty="0"/>
            </a:br>
            <a:r>
              <a:rPr lang="en-US" altLang="zh-CN" sz="2000" dirty="0"/>
              <a:t>where</a:t>
            </a:r>
            <a:endParaRPr lang="en-US" altLang="zh-CN" sz="1600" dirty="0"/>
          </a:p>
          <a:p>
            <a:pPr lvl="1"/>
            <a:r>
              <a:rPr lang="en-US" altLang="zh-CN" sz="1600" dirty="0"/>
              <a:t>t[0] is ‘H’ = 72 = </a:t>
            </a:r>
            <a:r>
              <a:rPr lang="en-US" altLang="zh-CN" sz="1600" b="1" dirty="0">
                <a:solidFill>
                  <a:srgbClr val="FF0000"/>
                </a:solidFill>
              </a:rPr>
              <a:t>01001000</a:t>
            </a:r>
          </a:p>
          <a:p>
            <a:pPr lvl="1"/>
            <a:r>
              <a:rPr lang="en-US" altLang="zh-CN" sz="1600" dirty="0"/>
              <a:t>S = 54, T = 32, C is 4</a:t>
            </a:r>
          </a:p>
          <a:p>
            <a:pPr lvl="1"/>
            <a:r>
              <a:rPr lang="en-US" altLang="zh-CN" sz="1600" dirty="0"/>
              <a:t>p[S+T:S+T+C] is p[86:90]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4FEA1-8D4F-4C27-B315-433CCAC1694E}" type="slidenum">
              <a:rPr lang="en-US" altLang="zh-CN" smtClean="0"/>
              <a:pPr/>
              <a:t>34</a:t>
            </a:fld>
            <a:endParaRPr lang="en-US" altLang="zh-CN"/>
          </a:p>
        </p:txBody>
      </p:sp>
      <p:pic>
        <p:nvPicPr>
          <p:cNvPr id="7" name="图片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9058" y="20976"/>
            <a:ext cx="3254598" cy="2394702"/>
          </a:xfrm>
          <a:prstGeom prst="rect">
            <a:avLst/>
          </a:prstGeom>
        </p:spPr>
      </p:pic>
      <p:pic>
        <p:nvPicPr>
          <p:cNvPr id="14" name="图片 1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880" y="4115402"/>
            <a:ext cx="3710304" cy="1261923"/>
          </a:xfrm>
          <a:prstGeom prst="rect">
            <a:avLst/>
          </a:prstGeom>
          <a:noFill/>
        </p:spPr>
      </p:pic>
      <p:grpSp>
        <p:nvGrpSpPr>
          <p:cNvPr id="8" name="组合 7">
            <a:extLst>
              <a:ext uri="{FF2B5EF4-FFF2-40B4-BE49-F238E27FC236}">
                <a16:creationId xmlns:a16="http://schemas.microsoft.com/office/drawing/2014/main" id="{62ADB52A-2597-4D56-956F-A2D9CF7782C0}"/>
              </a:ext>
            </a:extLst>
          </p:cNvPr>
          <p:cNvGrpSpPr/>
          <p:nvPr/>
        </p:nvGrpSpPr>
        <p:grpSpPr>
          <a:xfrm>
            <a:off x="4708252" y="2678667"/>
            <a:ext cx="4359569" cy="3800961"/>
            <a:chOff x="4839631" y="2652391"/>
            <a:chExt cx="4359569" cy="3800961"/>
          </a:xfrm>
        </p:grpSpPr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id="{1C73B36B-B92D-4DAF-8735-3C6F4598D902}"/>
                </a:ext>
              </a:extLst>
            </p:cNvPr>
            <p:cNvGrpSpPr/>
            <p:nvPr/>
          </p:nvGrpSpPr>
          <p:grpSpPr>
            <a:xfrm>
              <a:off x="5174479" y="2652391"/>
              <a:ext cx="4024721" cy="3800961"/>
              <a:chOff x="307001" y="200214"/>
              <a:chExt cx="3970613" cy="3428218"/>
            </a:xfrm>
          </p:grpSpPr>
          <p:sp>
            <p:nvSpPr>
              <p:cNvPr id="11" name="文本框 48">
                <a:extLst>
                  <a:ext uri="{FF2B5EF4-FFF2-40B4-BE49-F238E27FC236}">
                    <a16:creationId xmlns:a16="http://schemas.microsoft.com/office/drawing/2014/main" id="{58FD442A-C6DE-48C0-B3FF-ABC2E8A52A30}"/>
                  </a:ext>
                </a:extLst>
              </p:cNvPr>
              <p:cNvSpPr txBox="1"/>
              <p:nvPr/>
            </p:nvSpPr>
            <p:spPr>
              <a:xfrm>
                <a:off x="560959" y="200214"/>
                <a:ext cx="3716655" cy="7334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noAutofit/>
              </a:bodyPr>
              <a:lstStyle/>
              <a:p>
                <a:pPr hangingPunct="0">
                  <a:lnSpc>
                    <a:spcPts val="1200"/>
                  </a:lnSpc>
                </a:pPr>
                <a:r>
                  <a:rPr lang="en-US" sz="1100" b="1" dirty="0">
                    <a:effectLst/>
                    <a:latin typeface="Arial" panose="020B0604020202020204" pitchFamily="34" charset="0"/>
                    <a:ea typeface="宋体" panose="02010600030101010101" pitchFamily="2" charset="-122"/>
                    <a:cs typeface="宋体" panose="02010600030101010101" pitchFamily="2" charset="-122"/>
                  </a:rPr>
                  <a:t>Autumn.bmp	                            doctoredAutumn.bmp</a:t>
                </a:r>
                <a:endParaRPr lang="zh-CN" sz="16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endParaRPr>
              </a:p>
              <a:p>
                <a:pPr hangingPunct="0">
                  <a:lnSpc>
                    <a:spcPts val="1200"/>
                  </a:lnSpc>
                </a:pPr>
                <a:r>
                  <a:rPr lang="en-US" sz="1100" b="1" dirty="0">
                    <a:effectLst/>
                    <a:latin typeface="Arial" panose="020B0604020202020204" pitchFamily="34" charset="0"/>
                    <a:ea typeface="宋体" panose="02010600030101010101" pitchFamily="2" charset="-122"/>
                    <a:cs typeface="宋体" panose="02010600030101010101" pitchFamily="2" charset="-122"/>
                  </a:rPr>
                  <a:t>Original p		          Modified p</a:t>
                </a:r>
                <a:endParaRPr lang="zh-CN" sz="16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endParaRPr>
              </a:p>
            </p:txBody>
          </p:sp>
          <p:grpSp>
            <p:nvGrpSpPr>
              <p:cNvPr id="12" name="组合 11">
                <a:extLst>
                  <a:ext uri="{FF2B5EF4-FFF2-40B4-BE49-F238E27FC236}">
                    <a16:creationId xmlns:a16="http://schemas.microsoft.com/office/drawing/2014/main" id="{0FCDE59A-C850-421C-A646-CA34C60F2701}"/>
                  </a:ext>
                </a:extLst>
              </p:cNvPr>
              <p:cNvGrpSpPr/>
              <p:nvPr/>
            </p:nvGrpSpPr>
            <p:grpSpPr>
              <a:xfrm>
                <a:off x="307001" y="593377"/>
                <a:ext cx="3813945" cy="3035055"/>
                <a:chOff x="288557" y="925191"/>
                <a:chExt cx="3584815" cy="4071341"/>
              </a:xfrm>
            </p:grpSpPr>
            <p:sp>
              <p:nvSpPr>
                <p:cNvPr id="18" name="文本框 12">
                  <a:extLst>
                    <a:ext uri="{FF2B5EF4-FFF2-40B4-BE49-F238E27FC236}">
                      <a16:creationId xmlns:a16="http://schemas.microsoft.com/office/drawing/2014/main" id="{FEEC58F6-DA2F-4968-A4DE-916024C20058}"/>
                    </a:ext>
                  </a:extLst>
                </p:cNvPr>
                <p:cNvSpPr txBox="1"/>
                <p:nvPr/>
              </p:nvSpPr>
              <p:spPr>
                <a:xfrm>
                  <a:off x="2163631" y="925191"/>
                  <a:ext cx="360311" cy="38860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lstStyle/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0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1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…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13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14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15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…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dirty="0"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 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53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54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55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56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…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85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b="1" kern="1200" dirty="0">
                      <a:solidFill>
                        <a:srgbClr val="FF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86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87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88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89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90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91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92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93 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</p:txBody>
            </p:sp>
            <p:sp>
              <p:nvSpPr>
                <p:cNvPr id="19" name="文本框 23">
                  <a:extLst>
                    <a:ext uri="{FF2B5EF4-FFF2-40B4-BE49-F238E27FC236}">
                      <a16:creationId xmlns:a16="http://schemas.microsoft.com/office/drawing/2014/main" id="{EE357263-D065-4453-B204-1AB018DE087A}"/>
                    </a:ext>
                  </a:extLst>
                </p:cNvPr>
                <p:cNvSpPr txBox="1"/>
                <p:nvPr/>
              </p:nvSpPr>
              <p:spPr>
                <a:xfrm>
                  <a:off x="2505442" y="2449688"/>
                  <a:ext cx="1367930" cy="2546844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noAutofit/>
                </a:bodyPr>
                <a:lstStyle/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Hide 2 bits of </a:t>
                  </a:r>
                  <a:r>
                    <a:rPr lang="en-US" sz="1100" kern="1200" dirty="0" err="1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len</a:t>
                  </a: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(t) Hide 2 bits of </a:t>
                  </a:r>
                  <a:r>
                    <a:rPr lang="en-US" sz="1100" kern="1200" dirty="0" err="1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len</a:t>
                  </a: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(t) 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Hide 2 bits of </a:t>
                  </a:r>
                  <a:r>
                    <a:rPr lang="en-US" sz="1100" kern="1200" dirty="0" err="1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len</a:t>
                  </a: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(t)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…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Hide 2 bits of </a:t>
                  </a:r>
                  <a:r>
                    <a:rPr lang="en-US" sz="1100" kern="1200" dirty="0" err="1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len</a:t>
                  </a: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(t) 011110</a:t>
                  </a:r>
                  <a:r>
                    <a:rPr lang="en-US" sz="1100" b="1" kern="1200" dirty="0">
                      <a:solidFill>
                        <a:srgbClr val="FF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00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101110</a:t>
                  </a:r>
                  <a:r>
                    <a:rPr lang="en-US" sz="1100" b="1" kern="1200" dirty="0">
                      <a:solidFill>
                        <a:srgbClr val="FF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10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010110</a:t>
                  </a:r>
                  <a:r>
                    <a:rPr lang="en-US" sz="1100" b="1" kern="1200" dirty="0">
                      <a:solidFill>
                        <a:srgbClr val="FF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00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101001</a:t>
                  </a:r>
                  <a:r>
                    <a:rPr lang="en-US" sz="1100" b="1" kern="1200" dirty="0">
                      <a:solidFill>
                        <a:srgbClr val="FF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01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b="1" kern="1200" dirty="0">
                      <a:solidFill>
                        <a:srgbClr val="FF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 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b="1" kern="1200" dirty="0">
                      <a:solidFill>
                        <a:srgbClr val="FF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 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b="1" kern="1200" dirty="0">
                      <a:solidFill>
                        <a:srgbClr val="FF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Pixel Array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</p:txBody>
            </p:sp>
            <p:sp>
              <p:nvSpPr>
                <p:cNvPr id="20" name="文本框 48">
                  <a:extLst>
                    <a:ext uri="{FF2B5EF4-FFF2-40B4-BE49-F238E27FC236}">
                      <a16:creationId xmlns:a16="http://schemas.microsoft.com/office/drawing/2014/main" id="{E39AF612-C3EE-4611-8B41-D46E82E3DAA6}"/>
                    </a:ext>
                  </a:extLst>
                </p:cNvPr>
                <p:cNvSpPr txBox="1"/>
                <p:nvPr/>
              </p:nvSpPr>
              <p:spPr>
                <a:xfrm>
                  <a:off x="288557" y="2487269"/>
                  <a:ext cx="1367930" cy="2509263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noAutofit/>
                </a:bodyPr>
                <a:lstStyle/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0th Pixel-B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0th Pixel-G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0th Pixel-R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…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10th Pixel-G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011110</a:t>
                  </a:r>
                  <a:r>
                    <a:rPr lang="en-US" sz="1100" b="1" kern="1200" dirty="0">
                      <a:solidFill>
                        <a:srgbClr val="0066FF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11</a:t>
                  </a: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 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101110</a:t>
                  </a:r>
                  <a:r>
                    <a:rPr lang="en-US" sz="1100" b="1" kern="1200" dirty="0">
                      <a:solidFill>
                        <a:srgbClr val="0066FF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11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010110</a:t>
                  </a:r>
                  <a:r>
                    <a:rPr lang="en-US" sz="1100" b="1" kern="1200" dirty="0">
                      <a:solidFill>
                        <a:srgbClr val="0066FF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10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101001</a:t>
                  </a:r>
                  <a:r>
                    <a:rPr lang="en-US" sz="1100" b="1" kern="1200" dirty="0">
                      <a:solidFill>
                        <a:srgbClr val="0066FF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11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b="1" kern="1200" dirty="0">
                      <a:solidFill>
                        <a:srgbClr val="FF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 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b="1" kern="1200" dirty="0">
                      <a:solidFill>
                        <a:srgbClr val="FF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 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b="1" kern="1200" dirty="0">
                      <a:solidFill>
                        <a:srgbClr val="FF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Pixel Array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</p:txBody>
            </p:sp>
          </p:grpSp>
          <p:sp>
            <p:nvSpPr>
              <p:cNvPr id="13" name="文本框 48">
                <a:extLst>
                  <a:ext uri="{FF2B5EF4-FFF2-40B4-BE49-F238E27FC236}">
                    <a16:creationId xmlns:a16="http://schemas.microsoft.com/office/drawing/2014/main" id="{E50DBE88-1C45-4558-8EE8-0579B2A6FD84}"/>
                  </a:ext>
                </a:extLst>
              </p:cNvPr>
              <p:cNvSpPr txBox="1"/>
              <p:nvPr/>
            </p:nvSpPr>
            <p:spPr>
              <a:xfrm>
                <a:off x="309205" y="1123179"/>
                <a:ext cx="1454785" cy="63246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noAutofit/>
              </a:bodyPr>
              <a:lstStyle/>
              <a:p>
                <a:pPr algn="ctr" hangingPunct="1"/>
                <a:r>
                  <a:rPr lang="en-US" sz="1100" kern="100" dirty="0">
                    <a:effectLst/>
                    <a:latin typeface="Arial" panose="020B0604020202020204" pitchFamily="34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 </a:t>
                </a:r>
                <a:endParaRPr lang="zh-CN" sz="1100" kern="100" dirty="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ctr" hangingPunct="1"/>
                <a:r>
                  <a:rPr lang="en-US" sz="1100" kern="100" dirty="0">
                    <a:effectLst/>
                    <a:latin typeface="Arial" panose="020B0604020202020204" pitchFamily="34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BMP INFO </a:t>
                </a:r>
                <a:br>
                  <a:rPr lang="en-US" sz="1100" kern="100" dirty="0">
                    <a:effectLst/>
                    <a:latin typeface="Arial" panose="020B0604020202020204" pitchFamily="34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</a:br>
                <a:r>
                  <a:rPr lang="en-US" sz="1100" kern="100" dirty="0">
                    <a:effectLst/>
                    <a:latin typeface="Arial" panose="020B0604020202020204" pitchFamily="34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HEADER</a:t>
                </a:r>
                <a:endParaRPr lang="zh-CN" sz="1100" kern="100" dirty="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" name="文本框 48">
                <a:extLst>
                  <a:ext uri="{FF2B5EF4-FFF2-40B4-BE49-F238E27FC236}">
                    <a16:creationId xmlns:a16="http://schemas.microsoft.com/office/drawing/2014/main" id="{01429E06-A977-455F-96CB-66C99F836F38}"/>
                  </a:ext>
                </a:extLst>
              </p:cNvPr>
              <p:cNvSpPr txBox="1"/>
              <p:nvPr/>
            </p:nvSpPr>
            <p:spPr>
              <a:xfrm>
                <a:off x="2663917" y="1123179"/>
                <a:ext cx="1460100" cy="61140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noAutofit/>
              </a:bodyPr>
              <a:lstStyle/>
              <a:p>
                <a:pPr algn="ctr" hangingPunct="1"/>
                <a:r>
                  <a:rPr lang="en-US" sz="1100" kern="100" dirty="0">
                    <a:effectLst/>
                    <a:latin typeface="Arial" panose="020B0604020202020204" pitchFamily="34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 </a:t>
                </a:r>
                <a:endParaRPr lang="zh-CN" sz="1100" kern="100" dirty="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ctr" hangingPunct="1"/>
                <a:r>
                  <a:rPr lang="en-US" sz="1100" kern="100" dirty="0">
                    <a:effectLst/>
                    <a:latin typeface="Arial" panose="020B0604020202020204" pitchFamily="34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BMP INFO </a:t>
                </a:r>
                <a:br>
                  <a:rPr lang="en-US" sz="1100" kern="100" dirty="0">
                    <a:effectLst/>
                    <a:latin typeface="Arial" panose="020B0604020202020204" pitchFamily="34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</a:br>
                <a:r>
                  <a:rPr lang="en-US" sz="1100" kern="100" dirty="0">
                    <a:effectLst/>
                    <a:latin typeface="Arial" panose="020B0604020202020204" pitchFamily="34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HEADER</a:t>
                </a:r>
                <a:endParaRPr lang="zh-CN" sz="1100" kern="100" dirty="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" name="文本框 48">
                <a:extLst>
                  <a:ext uri="{FF2B5EF4-FFF2-40B4-BE49-F238E27FC236}">
                    <a16:creationId xmlns:a16="http://schemas.microsoft.com/office/drawing/2014/main" id="{88503CBC-6B53-4833-9612-BDE1F3B20A50}"/>
                  </a:ext>
                </a:extLst>
              </p:cNvPr>
              <p:cNvSpPr txBox="1"/>
              <p:nvPr/>
            </p:nvSpPr>
            <p:spPr>
              <a:xfrm>
                <a:off x="2669202" y="636909"/>
                <a:ext cx="1454550" cy="486043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noAutofit/>
              </a:bodyPr>
              <a:lstStyle/>
              <a:p>
                <a:pPr algn="ctr" hangingPunct="1"/>
                <a:r>
                  <a:rPr lang="en-US" sz="1100" kern="100">
                    <a:effectLst/>
                    <a:latin typeface="Arial" panose="020B0604020202020204" pitchFamily="34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BMP FILE </a:t>
                </a:r>
                <a:endParaRPr lang="zh-CN" sz="1100" kern="1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ctr" hangingPunct="1"/>
                <a:r>
                  <a:rPr lang="en-US" sz="1100" kern="100">
                    <a:effectLst/>
                    <a:latin typeface="Arial" panose="020B0604020202020204" pitchFamily="34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HEADER</a:t>
                </a:r>
                <a:endParaRPr lang="zh-CN" sz="1100" kern="1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" name="文本框 48">
                <a:extLst>
                  <a:ext uri="{FF2B5EF4-FFF2-40B4-BE49-F238E27FC236}">
                    <a16:creationId xmlns:a16="http://schemas.microsoft.com/office/drawing/2014/main" id="{D593095C-07BF-49D8-96E8-2007BC05B15C}"/>
                  </a:ext>
                </a:extLst>
              </p:cNvPr>
              <p:cNvSpPr txBox="1"/>
              <p:nvPr/>
            </p:nvSpPr>
            <p:spPr>
              <a:xfrm>
                <a:off x="309205" y="639551"/>
                <a:ext cx="1454550" cy="486043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noAutofit/>
              </a:bodyPr>
              <a:lstStyle/>
              <a:p>
                <a:pPr algn="ctr" hangingPunct="1"/>
                <a:r>
                  <a:rPr lang="en-US" sz="1100" kern="100">
                    <a:effectLst/>
                    <a:latin typeface="Arial" panose="020B0604020202020204" pitchFamily="34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BMP FILE </a:t>
                </a:r>
                <a:endParaRPr lang="zh-CN" sz="1100" kern="1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ctr" hangingPunct="1"/>
                <a:r>
                  <a:rPr lang="en-US" sz="1100" kern="100">
                    <a:effectLst/>
                    <a:latin typeface="Arial" panose="020B0604020202020204" pitchFamily="34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HEADER</a:t>
                </a:r>
                <a:endParaRPr lang="zh-CN" sz="1100" kern="1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0" name="文本框 12">
              <a:extLst>
                <a:ext uri="{FF2B5EF4-FFF2-40B4-BE49-F238E27FC236}">
                  <a16:creationId xmlns:a16="http://schemas.microsoft.com/office/drawing/2014/main" id="{478A3233-4120-4F7A-AEE7-AED011B7789B}"/>
                </a:ext>
              </a:extLst>
            </p:cNvPr>
            <p:cNvSpPr txBox="1"/>
            <p:nvPr/>
          </p:nvSpPr>
          <p:spPr>
            <a:xfrm>
              <a:off x="4839631" y="3098704"/>
              <a:ext cx="388565" cy="321187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r" hangingPunct="0">
                <a:lnSpc>
                  <a:spcPts val="1100"/>
                </a:lnSpc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0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1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…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13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14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15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…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dirty="0"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 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53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54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55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56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…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85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b="1" kern="1200" dirty="0">
                  <a:solidFill>
                    <a:srgbClr val="FF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86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87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88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89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90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91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92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93 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29377092"/>
      </p:ext>
    </p:extLst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31886"/>
            <a:ext cx="5544616" cy="1024155"/>
          </a:xfrm>
        </p:spPr>
        <p:txBody>
          <a:bodyPr/>
          <a:lstStyle/>
          <a:p>
            <a:r>
              <a:rPr lang="en-US" altLang="zh-CN" sz="2800" dirty="0"/>
              <a:t>How to hide the contents of a text file in a picture?</a:t>
            </a:r>
            <a:endParaRPr lang="zh-CN" altLang="en-US" sz="28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7504" y="1195932"/>
            <a:ext cx="5184576" cy="5409804"/>
          </a:xfrm>
        </p:spPr>
        <p:txBody>
          <a:bodyPr/>
          <a:lstStyle/>
          <a:p>
            <a:r>
              <a:rPr lang="en-US" altLang="zh-CN" sz="2000" dirty="0"/>
              <a:t>t is the byte array of the input text</a:t>
            </a:r>
          </a:p>
          <a:p>
            <a:r>
              <a:rPr lang="en-US" altLang="zh-CN" sz="2000" dirty="0"/>
              <a:t>p is the byte array of the input image</a:t>
            </a:r>
          </a:p>
          <a:p>
            <a:r>
              <a:rPr lang="en-US" altLang="zh-CN" sz="2000" dirty="0"/>
              <a:t>To hide all t[</a:t>
            </a:r>
            <a:r>
              <a:rPr lang="en-US" altLang="zh-CN" sz="2000" dirty="0" err="1"/>
              <a:t>i</a:t>
            </a:r>
            <a:r>
              <a:rPr lang="en-US" altLang="zh-CN" sz="2000" dirty="0"/>
              <a:t>], </a:t>
            </a:r>
            <a:r>
              <a:rPr lang="en-US" altLang="zh-CN" sz="2000" dirty="0" err="1"/>
              <a:t>i</a:t>
            </a:r>
            <a:r>
              <a:rPr lang="en-US" altLang="zh-CN" sz="2000" dirty="0"/>
              <a:t> = 0 to </a:t>
            </a:r>
            <a:r>
              <a:rPr lang="en-US" altLang="zh-CN" sz="2000" dirty="0" err="1"/>
              <a:t>len</a:t>
            </a:r>
            <a:r>
              <a:rPr lang="en-US" altLang="zh-CN" sz="2000" dirty="0"/>
              <a:t>(t)</a:t>
            </a:r>
          </a:p>
          <a:p>
            <a:pPr lvl="3"/>
            <a:endParaRPr lang="en-US" altLang="zh-CN" sz="1000" dirty="0"/>
          </a:p>
          <a:p>
            <a:pPr marL="0" indent="0">
              <a:buNone/>
            </a:pPr>
            <a:r>
              <a:rPr lang="en-US" altLang="zh-CN" sz="1600" dirty="0"/>
              <a:t>for i:=0; </a:t>
            </a:r>
            <a:r>
              <a:rPr lang="en-US" altLang="zh-CN" sz="1600" dirty="0" err="1"/>
              <a:t>i</a:t>
            </a:r>
            <a:r>
              <a:rPr lang="en-US" altLang="zh-CN" sz="1600" dirty="0"/>
              <a:t>&lt;</a:t>
            </a:r>
            <a:r>
              <a:rPr lang="en-US" altLang="zh-CN" sz="1600" dirty="0" err="1"/>
              <a:t>len</a:t>
            </a:r>
            <a:r>
              <a:rPr lang="en-US" altLang="zh-CN" sz="1600" dirty="0"/>
              <a:t>(t); </a:t>
            </a:r>
            <a:r>
              <a:rPr lang="en-US" altLang="zh-CN" sz="1600" dirty="0" err="1"/>
              <a:t>i</a:t>
            </a:r>
            <a:r>
              <a:rPr lang="en-US" altLang="zh-CN" sz="1600" dirty="0"/>
              <a:t>++{	</a:t>
            </a:r>
          </a:p>
          <a:p>
            <a:pPr marL="0" indent="0">
              <a:buNone/>
            </a:pPr>
            <a:r>
              <a:rPr lang="en-US" altLang="zh-CN" sz="1600" dirty="0"/>
              <a:t>   offset := S+T+C*</a:t>
            </a:r>
            <a:r>
              <a:rPr lang="en-US" altLang="zh-CN" sz="1600" dirty="0" err="1"/>
              <a:t>i</a:t>
            </a:r>
            <a:endParaRPr lang="en-US" altLang="zh-CN" sz="1600" dirty="0"/>
          </a:p>
          <a:p>
            <a:pPr marL="0" indent="0">
              <a:buNone/>
            </a:pPr>
            <a:r>
              <a:rPr lang="en-US" altLang="zh-CN" sz="1600" dirty="0"/>
              <a:t>   modify(</a:t>
            </a:r>
            <a:r>
              <a:rPr lang="en-US" altLang="zh-CN" sz="1600" dirty="0" err="1"/>
              <a:t>int</a:t>
            </a:r>
            <a:r>
              <a:rPr lang="en-US" altLang="zh-CN" sz="1600" dirty="0"/>
              <a:t>(t[</a:t>
            </a:r>
            <a:r>
              <a:rPr lang="en-US" altLang="zh-CN" sz="1600" dirty="0" err="1"/>
              <a:t>i</a:t>
            </a:r>
            <a:r>
              <a:rPr lang="en-US" altLang="zh-CN" sz="1600" dirty="0"/>
              <a:t>]), p[</a:t>
            </a:r>
            <a:r>
              <a:rPr lang="en-US" altLang="zh-CN" sz="1600" dirty="0" err="1"/>
              <a:t>offset:offset+C</a:t>
            </a:r>
            <a:r>
              <a:rPr lang="en-US" altLang="zh-CN" sz="1600" dirty="0"/>
              <a:t>], C)</a:t>
            </a:r>
          </a:p>
          <a:p>
            <a:pPr marL="0" indent="0">
              <a:buNone/>
            </a:pPr>
            <a:r>
              <a:rPr lang="en-US" altLang="zh-CN" sz="1600" dirty="0"/>
              <a:t>}</a:t>
            </a:r>
          </a:p>
          <a:p>
            <a:r>
              <a:rPr lang="en-US" altLang="zh-CN" sz="2000" dirty="0"/>
              <a:t>Each iteration hides t[</a:t>
            </a:r>
            <a:r>
              <a:rPr lang="en-US" altLang="zh-CN" sz="2000" dirty="0" err="1"/>
              <a:t>i</a:t>
            </a:r>
            <a:r>
              <a:rPr lang="en-US" altLang="zh-CN" sz="2000" dirty="0"/>
              <a:t>] in</a:t>
            </a:r>
            <a:br>
              <a:rPr lang="en-US" altLang="zh-CN" sz="2000" dirty="0"/>
            </a:br>
            <a:r>
              <a:rPr lang="en-US" altLang="zh-CN" sz="2000" dirty="0"/>
              <a:t>p[S+T+(</a:t>
            </a:r>
            <a:r>
              <a:rPr lang="en-US" altLang="zh-CN" sz="2000" dirty="0" err="1"/>
              <a:t>i</a:t>
            </a:r>
            <a:r>
              <a:rPr lang="en-US" altLang="zh-CN" sz="2000" dirty="0"/>
              <a:t>*C):S+T+(</a:t>
            </a:r>
            <a:r>
              <a:rPr lang="en-US" altLang="zh-CN" sz="2000" dirty="0" err="1"/>
              <a:t>i</a:t>
            </a:r>
            <a:r>
              <a:rPr lang="en-US" altLang="zh-CN" sz="2000" dirty="0"/>
              <a:t>*C)+C]</a:t>
            </a:r>
          </a:p>
          <a:p>
            <a:pPr lvl="1"/>
            <a:r>
              <a:rPr lang="en-US" altLang="zh-CN" sz="1600" dirty="0"/>
              <a:t>Where S = 54, T = 32, C = 4</a:t>
            </a:r>
          </a:p>
          <a:p>
            <a:r>
              <a:rPr lang="en-US" altLang="zh-CN" sz="2000" dirty="0"/>
              <a:t>That is, t[</a:t>
            </a:r>
            <a:r>
              <a:rPr lang="en-US" altLang="zh-CN" sz="2000" dirty="0" err="1"/>
              <a:t>i</a:t>
            </a:r>
            <a:r>
              <a:rPr lang="en-US" altLang="zh-CN" sz="2000" dirty="0"/>
              <a:t>] is hidden in </a:t>
            </a:r>
            <a:br>
              <a:rPr lang="en-US" altLang="zh-CN" sz="2000" dirty="0"/>
            </a:br>
            <a:r>
              <a:rPr lang="en-US" altLang="zh-CN" sz="1600" dirty="0"/>
              <a:t>p[86+(</a:t>
            </a:r>
            <a:r>
              <a:rPr lang="en-US" altLang="zh-CN" sz="1600" dirty="0" err="1"/>
              <a:t>i</a:t>
            </a:r>
            <a:r>
              <a:rPr lang="en-US" altLang="zh-CN" sz="1600" dirty="0"/>
              <a:t>*4)], p[86+(</a:t>
            </a:r>
            <a:r>
              <a:rPr lang="en-US" altLang="zh-CN" sz="1600" dirty="0" err="1"/>
              <a:t>i</a:t>
            </a:r>
            <a:r>
              <a:rPr lang="en-US" altLang="zh-CN" sz="1600" dirty="0"/>
              <a:t>*4)+1], </a:t>
            </a:r>
            <a:br>
              <a:rPr lang="en-US" altLang="zh-CN" sz="1600" dirty="0"/>
            </a:br>
            <a:r>
              <a:rPr lang="en-US" altLang="zh-CN" sz="1600" dirty="0"/>
              <a:t>p[86+(</a:t>
            </a:r>
            <a:r>
              <a:rPr lang="en-US" altLang="zh-CN" sz="1600" dirty="0" err="1"/>
              <a:t>i</a:t>
            </a:r>
            <a:r>
              <a:rPr lang="en-US" altLang="zh-CN" sz="1600" dirty="0"/>
              <a:t>*4)+2], p[86+(</a:t>
            </a:r>
            <a:r>
              <a:rPr lang="en-US" altLang="zh-CN" sz="1600" dirty="0" err="1"/>
              <a:t>i</a:t>
            </a:r>
            <a:r>
              <a:rPr lang="en-US" altLang="zh-CN" sz="1600" dirty="0"/>
              <a:t>*4)+3]</a:t>
            </a:r>
          </a:p>
          <a:p>
            <a:r>
              <a:rPr lang="en-US" altLang="zh-CN" sz="2000" dirty="0"/>
              <a:t>E.g., t[1]='A', is hidden in p[90:94]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4FEA1-8D4F-4C27-B315-433CCAC1694E}" type="slidenum">
              <a:rPr lang="en-US" altLang="zh-CN" smtClean="0"/>
              <a:pPr/>
              <a:t>35</a:t>
            </a:fld>
            <a:endParaRPr lang="en-US" altLang="zh-CN"/>
          </a:p>
        </p:txBody>
      </p:sp>
      <p:pic>
        <p:nvPicPr>
          <p:cNvPr id="7" name="图片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9058" y="20976"/>
            <a:ext cx="3254598" cy="2394702"/>
          </a:xfrm>
          <a:prstGeom prst="rect">
            <a:avLst/>
          </a:prstGeom>
        </p:spPr>
      </p:pic>
      <p:grpSp>
        <p:nvGrpSpPr>
          <p:cNvPr id="8" name="组合 7">
            <a:extLst>
              <a:ext uri="{FF2B5EF4-FFF2-40B4-BE49-F238E27FC236}">
                <a16:creationId xmlns:a16="http://schemas.microsoft.com/office/drawing/2014/main" id="{723F98DD-8F75-449C-AEEB-6C6FEEEDCF36}"/>
              </a:ext>
            </a:extLst>
          </p:cNvPr>
          <p:cNvGrpSpPr/>
          <p:nvPr/>
        </p:nvGrpSpPr>
        <p:grpSpPr>
          <a:xfrm>
            <a:off x="4708252" y="2678667"/>
            <a:ext cx="4359569" cy="3800961"/>
            <a:chOff x="4839631" y="2652391"/>
            <a:chExt cx="4359569" cy="3800961"/>
          </a:xfrm>
        </p:grpSpPr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id="{BE78DF39-30E6-4FD5-A786-F5279A132AD5}"/>
                </a:ext>
              </a:extLst>
            </p:cNvPr>
            <p:cNvGrpSpPr/>
            <p:nvPr/>
          </p:nvGrpSpPr>
          <p:grpSpPr>
            <a:xfrm>
              <a:off x="5174479" y="2652391"/>
              <a:ext cx="4024721" cy="3800961"/>
              <a:chOff x="307001" y="200214"/>
              <a:chExt cx="3970613" cy="3428218"/>
            </a:xfrm>
          </p:grpSpPr>
          <p:sp>
            <p:nvSpPr>
              <p:cNvPr id="11" name="文本框 48">
                <a:extLst>
                  <a:ext uri="{FF2B5EF4-FFF2-40B4-BE49-F238E27FC236}">
                    <a16:creationId xmlns:a16="http://schemas.microsoft.com/office/drawing/2014/main" id="{BF920BC4-12B1-4C84-8BD3-A88E09CE7F75}"/>
                  </a:ext>
                </a:extLst>
              </p:cNvPr>
              <p:cNvSpPr txBox="1"/>
              <p:nvPr/>
            </p:nvSpPr>
            <p:spPr>
              <a:xfrm>
                <a:off x="560959" y="200214"/>
                <a:ext cx="3716655" cy="7334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noAutofit/>
              </a:bodyPr>
              <a:lstStyle/>
              <a:p>
                <a:pPr hangingPunct="0">
                  <a:lnSpc>
                    <a:spcPts val="1200"/>
                  </a:lnSpc>
                </a:pPr>
                <a:r>
                  <a:rPr lang="en-US" sz="1100" b="1" dirty="0">
                    <a:effectLst/>
                    <a:latin typeface="Arial" panose="020B0604020202020204" pitchFamily="34" charset="0"/>
                    <a:ea typeface="宋体" panose="02010600030101010101" pitchFamily="2" charset="-122"/>
                    <a:cs typeface="宋体" panose="02010600030101010101" pitchFamily="2" charset="-122"/>
                  </a:rPr>
                  <a:t>Autumn.bmp	                            doctoredAutumn.bmp</a:t>
                </a:r>
                <a:endParaRPr lang="zh-CN" sz="16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endParaRPr>
              </a:p>
              <a:p>
                <a:pPr hangingPunct="0">
                  <a:lnSpc>
                    <a:spcPts val="1200"/>
                  </a:lnSpc>
                </a:pPr>
                <a:r>
                  <a:rPr lang="en-US" sz="1100" b="1" dirty="0">
                    <a:effectLst/>
                    <a:latin typeface="Arial" panose="020B0604020202020204" pitchFamily="34" charset="0"/>
                    <a:ea typeface="宋体" panose="02010600030101010101" pitchFamily="2" charset="-122"/>
                    <a:cs typeface="宋体" panose="02010600030101010101" pitchFamily="2" charset="-122"/>
                  </a:rPr>
                  <a:t>Original p		          Modified p</a:t>
                </a:r>
                <a:endParaRPr lang="zh-CN" sz="16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endParaRPr>
              </a:p>
            </p:txBody>
          </p:sp>
          <p:grpSp>
            <p:nvGrpSpPr>
              <p:cNvPr id="12" name="组合 11">
                <a:extLst>
                  <a:ext uri="{FF2B5EF4-FFF2-40B4-BE49-F238E27FC236}">
                    <a16:creationId xmlns:a16="http://schemas.microsoft.com/office/drawing/2014/main" id="{02E71352-789A-4B48-900E-CF8E316274E5}"/>
                  </a:ext>
                </a:extLst>
              </p:cNvPr>
              <p:cNvGrpSpPr/>
              <p:nvPr/>
            </p:nvGrpSpPr>
            <p:grpSpPr>
              <a:xfrm>
                <a:off x="307001" y="593377"/>
                <a:ext cx="3813945" cy="3035055"/>
                <a:chOff x="288557" y="925191"/>
                <a:chExt cx="3584815" cy="4071341"/>
              </a:xfrm>
            </p:grpSpPr>
            <p:sp>
              <p:nvSpPr>
                <p:cNvPr id="17" name="文本框 12">
                  <a:extLst>
                    <a:ext uri="{FF2B5EF4-FFF2-40B4-BE49-F238E27FC236}">
                      <a16:creationId xmlns:a16="http://schemas.microsoft.com/office/drawing/2014/main" id="{221D7891-98F4-45C6-A131-B5A6A4EE191E}"/>
                    </a:ext>
                  </a:extLst>
                </p:cNvPr>
                <p:cNvSpPr txBox="1"/>
                <p:nvPr/>
              </p:nvSpPr>
              <p:spPr>
                <a:xfrm>
                  <a:off x="2163631" y="925191"/>
                  <a:ext cx="360311" cy="38860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lstStyle/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0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1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…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13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14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15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…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dirty="0"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 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53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54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55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56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…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85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b="1" kern="1200" dirty="0">
                      <a:solidFill>
                        <a:srgbClr val="FF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86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87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88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89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90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91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92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r" hangingPunct="0">
                    <a:lnSpc>
                      <a:spcPts val="1100"/>
                    </a:lnSpc>
                  </a:pP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93 </a:t>
                  </a:r>
                  <a:endParaRPr lang="zh-CN" sz="12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</p:txBody>
            </p:sp>
            <p:sp>
              <p:nvSpPr>
                <p:cNvPr id="18" name="文本框 23">
                  <a:extLst>
                    <a:ext uri="{FF2B5EF4-FFF2-40B4-BE49-F238E27FC236}">
                      <a16:creationId xmlns:a16="http://schemas.microsoft.com/office/drawing/2014/main" id="{911D2786-523F-4F7C-AF4F-DE212968A27C}"/>
                    </a:ext>
                  </a:extLst>
                </p:cNvPr>
                <p:cNvSpPr txBox="1"/>
                <p:nvPr/>
              </p:nvSpPr>
              <p:spPr>
                <a:xfrm>
                  <a:off x="2505442" y="2449688"/>
                  <a:ext cx="1367930" cy="2546844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noAutofit/>
                </a:bodyPr>
                <a:lstStyle/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Hide 2 bits of </a:t>
                  </a:r>
                  <a:r>
                    <a:rPr lang="en-US" sz="1100" kern="1200" dirty="0" err="1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len</a:t>
                  </a: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(t) Hide 2 bits of </a:t>
                  </a:r>
                  <a:r>
                    <a:rPr lang="en-US" sz="1100" kern="1200" dirty="0" err="1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len</a:t>
                  </a: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(t) 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Hide 2 bits of </a:t>
                  </a:r>
                  <a:r>
                    <a:rPr lang="en-US" sz="1100" kern="1200" dirty="0" err="1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len</a:t>
                  </a: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(t)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…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Hide 2 bits of </a:t>
                  </a:r>
                  <a:r>
                    <a:rPr lang="en-US" sz="1100" kern="1200" dirty="0" err="1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len</a:t>
                  </a: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(t) 011110</a:t>
                  </a:r>
                  <a:r>
                    <a:rPr lang="en-US" sz="1100" b="1" kern="1200" dirty="0">
                      <a:solidFill>
                        <a:srgbClr val="FF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00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101110</a:t>
                  </a:r>
                  <a:r>
                    <a:rPr lang="en-US" sz="1100" b="1" kern="1200" dirty="0">
                      <a:solidFill>
                        <a:srgbClr val="FF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10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010110</a:t>
                  </a:r>
                  <a:r>
                    <a:rPr lang="en-US" sz="1100" b="1" kern="1200" dirty="0">
                      <a:solidFill>
                        <a:srgbClr val="FF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00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101001</a:t>
                  </a:r>
                  <a:r>
                    <a:rPr lang="en-US" sz="1100" b="1" kern="1200" dirty="0">
                      <a:solidFill>
                        <a:srgbClr val="FF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01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b="1" kern="1200" dirty="0">
                      <a:solidFill>
                        <a:srgbClr val="FF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 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b="1" kern="1200" dirty="0">
                      <a:solidFill>
                        <a:srgbClr val="FF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 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b="1" kern="1200" dirty="0">
                      <a:solidFill>
                        <a:srgbClr val="FF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Pixel Array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</p:txBody>
            </p:sp>
            <p:sp>
              <p:nvSpPr>
                <p:cNvPr id="19" name="文本框 48">
                  <a:extLst>
                    <a:ext uri="{FF2B5EF4-FFF2-40B4-BE49-F238E27FC236}">
                      <a16:creationId xmlns:a16="http://schemas.microsoft.com/office/drawing/2014/main" id="{B8F87194-F001-47FA-B046-697354FCC023}"/>
                    </a:ext>
                  </a:extLst>
                </p:cNvPr>
                <p:cNvSpPr txBox="1"/>
                <p:nvPr/>
              </p:nvSpPr>
              <p:spPr>
                <a:xfrm>
                  <a:off x="288557" y="2487269"/>
                  <a:ext cx="1367930" cy="2509263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noAutofit/>
                </a:bodyPr>
                <a:lstStyle/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0th Pixel-B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0th Pixel-G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0th Pixel-R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…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10th Pixel-G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011110</a:t>
                  </a:r>
                  <a:r>
                    <a:rPr lang="en-US" sz="1100" b="1" kern="1200" dirty="0">
                      <a:solidFill>
                        <a:srgbClr val="0066FF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11</a:t>
                  </a: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 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101110</a:t>
                  </a:r>
                  <a:r>
                    <a:rPr lang="en-US" sz="1100" b="1" kern="1200" dirty="0">
                      <a:solidFill>
                        <a:srgbClr val="0066FF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11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010110</a:t>
                  </a:r>
                  <a:r>
                    <a:rPr lang="en-US" sz="1100" b="1" kern="1200" dirty="0">
                      <a:solidFill>
                        <a:srgbClr val="0066FF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10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kern="12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101001</a:t>
                  </a:r>
                  <a:r>
                    <a:rPr lang="en-US" sz="1100" b="1" kern="1200" dirty="0">
                      <a:solidFill>
                        <a:srgbClr val="0066FF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11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b="1" kern="1200" dirty="0">
                      <a:solidFill>
                        <a:srgbClr val="FF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 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b="1" kern="1200" dirty="0">
                      <a:solidFill>
                        <a:srgbClr val="FF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 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  <a:p>
                  <a:pPr algn="ctr" hangingPunct="0">
                    <a:lnSpc>
                      <a:spcPts val="1100"/>
                    </a:lnSpc>
                  </a:pPr>
                  <a:r>
                    <a:rPr lang="en-US" sz="1100" b="1" kern="1200" dirty="0">
                      <a:solidFill>
                        <a:srgbClr val="FF0000"/>
                      </a:solidFill>
                      <a:effectLst/>
                      <a:latin typeface="Arial" panose="020B0604020202020204" pitchFamily="34" charset="0"/>
                      <a:ea typeface="宋体" panose="02010600030101010101" pitchFamily="2" charset="-122"/>
                      <a:cs typeface="宋体" panose="02010600030101010101" pitchFamily="2" charset="-122"/>
                    </a:rPr>
                    <a:t>Pixel Array</a:t>
                  </a:r>
                  <a:endParaRPr lang="zh-CN" sz="1100" dirty="0"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endParaRPr>
                </a:p>
              </p:txBody>
            </p:sp>
          </p:grpSp>
          <p:sp>
            <p:nvSpPr>
              <p:cNvPr id="13" name="文本框 48">
                <a:extLst>
                  <a:ext uri="{FF2B5EF4-FFF2-40B4-BE49-F238E27FC236}">
                    <a16:creationId xmlns:a16="http://schemas.microsoft.com/office/drawing/2014/main" id="{ABF16000-C1CD-4C3E-B581-8D727D480A5B}"/>
                  </a:ext>
                </a:extLst>
              </p:cNvPr>
              <p:cNvSpPr txBox="1"/>
              <p:nvPr/>
            </p:nvSpPr>
            <p:spPr>
              <a:xfrm>
                <a:off x="309205" y="1123179"/>
                <a:ext cx="1454785" cy="63246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noAutofit/>
              </a:bodyPr>
              <a:lstStyle/>
              <a:p>
                <a:pPr algn="ctr" hangingPunct="1"/>
                <a:r>
                  <a:rPr lang="en-US" sz="1100" kern="100" dirty="0">
                    <a:effectLst/>
                    <a:latin typeface="Arial" panose="020B0604020202020204" pitchFamily="34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 </a:t>
                </a:r>
                <a:endParaRPr lang="zh-CN" sz="1100" kern="100" dirty="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ctr" hangingPunct="1"/>
                <a:r>
                  <a:rPr lang="en-US" sz="1100" kern="100" dirty="0">
                    <a:effectLst/>
                    <a:latin typeface="Arial" panose="020B0604020202020204" pitchFamily="34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BMP INFO </a:t>
                </a:r>
                <a:br>
                  <a:rPr lang="en-US" sz="1100" kern="100" dirty="0">
                    <a:effectLst/>
                    <a:latin typeface="Arial" panose="020B0604020202020204" pitchFamily="34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</a:br>
                <a:r>
                  <a:rPr lang="en-US" sz="1100" kern="100" dirty="0">
                    <a:effectLst/>
                    <a:latin typeface="Arial" panose="020B0604020202020204" pitchFamily="34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HEADER</a:t>
                </a:r>
                <a:endParaRPr lang="zh-CN" sz="1100" kern="100" dirty="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" name="文本框 48">
                <a:extLst>
                  <a:ext uri="{FF2B5EF4-FFF2-40B4-BE49-F238E27FC236}">
                    <a16:creationId xmlns:a16="http://schemas.microsoft.com/office/drawing/2014/main" id="{259B4A61-DD01-43C9-BFDE-20230D826A79}"/>
                  </a:ext>
                </a:extLst>
              </p:cNvPr>
              <p:cNvSpPr txBox="1"/>
              <p:nvPr/>
            </p:nvSpPr>
            <p:spPr>
              <a:xfrm>
                <a:off x="2663917" y="1123179"/>
                <a:ext cx="1460100" cy="61140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noAutofit/>
              </a:bodyPr>
              <a:lstStyle/>
              <a:p>
                <a:pPr algn="ctr" hangingPunct="1"/>
                <a:r>
                  <a:rPr lang="en-US" sz="1100" kern="100" dirty="0">
                    <a:effectLst/>
                    <a:latin typeface="Arial" panose="020B0604020202020204" pitchFamily="34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 </a:t>
                </a:r>
                <a:endParaRPr lang="zh-CN" sz="1100" kern="100" dirty="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ctr" hangingPunct="1"/>
                <a:r>
                  <a:rPr lang="en-US" sz="1100" kern="100" dirty="0">
                    <a:effectLst/>
                    <a:latin typeface="Arial" panose="020B0604020202020204" pitchFamily="34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BMP INFO </a:t>
                </a:r>
                <a:br>
                  <a:rPr lang="en-US" sz="1100" kern="100" dirty="0">
                    <a:effectLst/>
                    <a:latin typeface="Arial" panose="020B0604020202020204" pitchFamily="34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</a:br>
                <a:r>
                  <a:rPr lang="en-US" sz="1100" kern="100" dirty="0">
                    <a:effectLst/>
                    <a:latin typeface="Arial" panose="020B0604020202020204" pitchFamily="34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HEADER</a:t>
                </a:r>
                <a:endParaRPr lang="zh-CN" sz="1100" kern="100" dirty="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" name="文本框 48">
                <a:extLst>
                  <a:ext uri="{FF2B5EF4-FFF2-40B4-BE49-F238E27FC236}">
                    <a16:creationId xmlns:a16="http://schemas.microsoft.com/office/drawing/2014/main" id="{EE926427-8028-49FF-BAF7-CDAF41AE5F9E}"/>
                  </a:ext>
                </a:extLst>
              </p:cNvPr>
              <p:cNvSpPr txBox="1"/>
              <p:nvPr/>
            </p:nvSpPr>
            <p:spPr>
              <a:xfrm>
                <a:off x="2669202" y="636909"/>
                <a:ext cx="1454550" cy="486043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noAutofit/>
              </a:bodyPr>
              <a:lstStyle/>
              <a:p>
                <a:pPr algn="ctr" hangingPunct="1"/>
                <a:r>
                  <a:rPr lang="en-US" sz="1100" kern="100">
                    <a:effectLst/>
                    <a:latin typeface="Arial" panose="020B0604020202020204" pitchFamily="34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BMP FILE </a:t>
                </a:r>
                <a:endParaRPr lang="zh-CN" sz="1100" kern="1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ctr" hangingPunct="1"/>
                <a:r>
                  <a:rPr lang="en-US" sz="1100" kern="100">
                    <a:effectLst/>
                    <a:latin typeface="Arial" panose="020B0604020202020204" pitchFamily="34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HEADER</a:t>
                </a:r>
                <a:endParaRPr lang="zh-CN" sz="1100" kern="1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" name="文本框 48">
                <a:extLst>
                  <a:ext uri="{FF2B5EF4-FFF2-40B4-BE49-F238E27FC236}">
                    <a16:creationId xmlns:a16="http://schemas.microsoft.com/office/drawing/2014/main" id="{D954E1EF-B93A-4BBE-9370-684965100F3C}"/>
                  </a:ext>
                </a:extLst>
              </p:cNvPr>
              <p:cNvSpPr txBox="1"/>
              <p:nvPr/>
            </p:nvSpPr>
            <p:spPr>
              <a:xfrm>
                <a:off x="309205" y="639551"/>
                <a:ext cx="1454550" cy="486043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noAutofit/>
              </a:bodyPr>
              <a:lstStyle/>
              <a:p>
                <a:pPr algn="ctr" hangingPunct="1"/>
                <a:r>
                  <a:rPr lang="en-US" sz="1100" kern="100">
                    <a:effectLst/>
                    <a:latin typeface="Arial" panose="020B0604020202020204" pitchFamily="34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BMP FILE </a:t>
                </a:r>
                <a:endParaRPr lang="zh-CN" sz="1100" kern="1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ctr" hangingPunct="1"/>
                <a:r>
                  <a:rPr lang="en-US" sz="1100" kern="100">
                    <a:effectLst/>
                    <a:latin typeface="Arial" panose="020B0604020202020204" pitchFamily="34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HEADER</a:t>
                </a:r>
                <a:endParaRPr lang="zh-CN" sz="1100" kern="1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0" name="文本框 12">
              <a:extLst>
                <a:ext uri="{FF2B5EF4-FFF2-40B4-BE49-F238E27FC236}">
                  <a16:creationId xmlns:a16="http://schemas.microsoft.com/office/drawing/2014/main" id="{2029C97E-5ECD-45B4-9223-56DE3EC709DE}"/>
                </a:ext>
              </a:extLst>
            </p:cNvPr>
            <p:cNvSpPr txBox="1"/>
            <p:nvPr/>
          </p:nvSpPr>
          <p:spPr>
            <a:xfrm>
              <a:off x="4839631" y="3098704"/>
              <a:ext cx="388565" cy="321187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r" hangingPunct="0">
                <a:lnSpc>
                  <a:spcPts val="1100"/>
                </a:lnSpc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0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1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…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13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14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15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…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dirty="0"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 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53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54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55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56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…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85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b="1" kern="1200" dirty="0">
                  <a:solidFill>
                    <a:srgbClr val="FF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86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87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88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89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90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91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92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r" hangingPunct="0">
                <a:lnSpc>
                  <a:spcPts val="1100"/>
                </a:lnSpc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93 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16483092"/>
      </p:ext>
    </p:extLst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4BFFBD4-7FA4-4202-90DB-628DAE74C1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200" dirty="0">
                <a:latin typeface="Arial" panose="020B0604020202020204" pitchFamily="34" charset="0"/>
                <a:cs typeface="Arial" panose="020B0604020202020204" pitchFamily="34" charset="0"/>
              </a:rPr>
              <a:t>Hide algorithm: Hide text in a BMP image</a:t>
            </a:r>
            <a:endParaRPr lang="zh-CN" altLang="en-US" dirty="0"/>
          </a:p>
        </p:txBody>
      </p:sp>
      <p:sp>
        <p:nvSpPr>
          <p:cNvPr id="9" name="内容占位符 6">
            <a:extLst>
              <a:ext uri="{FF2B5EF4-FFF2-40B4-BE49-F238E27FC236}">
                <a16:creationId xmlns:a16="http://schemas.microsoft.com/office/drawing/2014/main" id="{12A4171E-BDC2-4122-A07E-BBB2F4C7B7A5}"/>
              </a:ext>
            </a:extLst>
          </p:cNvPr>
          <p:cNvSpPr txBox="1">
            <a:spLocks/>
          </p:cNvSpPr>
          <p:nvPr/>
        </p:nvSpPr>
        <p:spPr bwMode="auto">
          <a:xfrm>
            <a:off x="287016" y="1385210"/>
            <a:ext cx="8856984" cy="3702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2150" indent="-3476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987425" indent="-2936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900CC"/>
              </a:buClr>
              <a:buSzPct val="7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281113" indent="-2921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+mn-lt"/>
                <a:ea typeface="+mn-ea"/>
              </a:defRPr>
            </a:lvl4pPr>
            <a:lvl5pPr marL="1598613" indent="-3159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+mn-lt"/>
                <a:ea typeface="+mn-ea"/>
              </a:defRPr>
            </a:lvl5pPr>
            <a:lvl6pPr marL="2055813" indent="-3159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513013" indent="-3159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2970213" indent="-3159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427413" indent="-3159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algn="just" hangingPunct="0">
              <a:spcBef>
                <a:spcPts val="450"/>
              </a:spcBef>
              <a:buFont typeface="Symbol" panose="05050102010706020507" pitchFamily="18" charset="2"/>
              <a:buChar char=""/>
              <a:tabLst>
                <a:tab pos="113348" algn="l"/>
              </a:tabLst>
            </a:pPr>
            <a:r>
              <a:rPr lang="zh-CN" altLang="zh-CN" sz="2000" b="1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Input</a:t>
            </a:r>
            <a:r>
              <a:rPr lang="zh-CN" altLang="zh-CN" sz="2000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: A text file</a:t>
            </a:r>
            <a:r>
              <a:rPr lang="en-US" altLang="zh-CN" sz="2000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and an image file.</a:t>
            </a:r>
            <a:endParaRPr lang="zh-CN" altLang="zh-CN" sz="2000" kern="0" dirty="0"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  <a:p>
            <a:pPr algn="just" hangingPunct="0">
              <a:buFont typeface="Symbol" panose="05050102010706020507" pitchFamily="18" charset="2"/>
              <a:buChar char=""/>
              <a:tabLst>
                <a:tab pos="113348" algn="l"/>
              </a:tabLst>
            </a:pPr>
            <a:r>
              <a:rPr lang="zh-CN" altLang="zh-CN" sz="2000" b="1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Output</a:t>
            </a:r>
            <a:r>
              <a:rPr lang="zh-CN" altLang="zh-CN" sz="2000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: A </a:t>
            </a:r>
            <a:r>
              <a:rPr lang="en-US" altLang="zh-CN" sz="2000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doctored image file.</a:t>
            </a:r>
            <a:endParaRPr lang="zh-CN" altLang="zh-CN" sz="2000" kern="0" dirty="0"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  <a:p>
            <a:pPr algn="just" hangingPunct="0">
              <a:spcAft>
                <a:spcPts val="450"/>
              </a:spcAft>
              <a:buFont typeface="Symbol" panose="05050102010706020507" pitchFamily="18" charset="2"/>
              <a:buChar char=""/>
              <a:tabLst>
                <a:tab pos="113348" algn="l"/>
              </a:tabLst>
            </a:pPr>
            <a:r>
              <a:rPr lang="en-US" altLang="zh-CN" sz="2000" b="1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Steps</a:t>
            </a:r>
            <a:r>
              <a:rPr lang="en-US" altLang="zh-CN" sz="2000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:</a:t>
            </a:r>
            <a:endParaRPr lang="zh-CN" altLang="zh-CN" sz="2000" kern="0" dirty="0"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  <a:p>
            <a:pPr marL="600075" lvl="1" indent="-257175" algn="just" hangingPunct="0">
              <a:buFont typeface="+mj-lt"/>
              <a:buAutoNum type="arabicPeriod"/>
              <a:tabLst>
                <a:tab pos="200025" algn="l"/>
                <a:tab pos="200025" algn="l"/>
              </a:tabLst>
            </a:pPr>
            <a:r>
              <a:rPr lang="en-US" altLang="zh-CN" sz="1800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Get command line arguments</a:t>
            </a:r>
          </a:p>
          <a:p>
            <a:pPr marL="923925" lvl="2" indent="-285750" algn="just" hangingPunct="0">
              <a:tabLst>
                <a:tab pos="200025" algn="l"/>
                <a:tab pos="200025" algn="l"/>
              </a:tabLst>
            </a:pPr>
            <a:r>
              <a:rPr lang="en-US" altLang="zh-CN" sz="1600" kern="0" dirty="0" err="1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srcImage</a:t>
            </a:r>
            <a:r>
              <a:rPr lang="en-US" altLang="zh-CN" sz="1600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: input image name; </a:t>
            </a:r>
            <a:r>
              <a:rPr lang="en-US" altLang="zh-CN" sz="1600" kern="0" dirty="0" err="1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srcTxt</a:t>
            </a:r>
            <a:r>
              <a:rPr lang="en-US" altLang="zh-CN" sz="1600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: input text name;</a:t>
            </a:r>
            <a:r>
              <a:rPr lang="zh-CN" altLang="en-US" sz="1600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600" kern="0" dirty="0" err="1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destImage</a:t>
            </a:r>
            <a:r>
              <a:rPr lang="en-US" altLang="zh-CN" sz="1600" i="1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:</a:t>
            </a:r>
            <a:r>
              <a:rPr lang="zh-CN" altLang="en-US" sz="1600" i="1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600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output</a:t>
            </a:r>
            <a:r>
              <a:rPr lang="zh-CN" altLang="en-US" sz="1600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600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image name</a:t>
            </a:r>
            <a:r>
              <a:rPr lang="en-US" altLang="zh-CN" sz="1600" i="1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</a:t>
            </a:r>
          </a:p>
          <a:p>
            <a:pPr marL="600075" lvl="1" indent="-257175" algn="just" hangingPunct="0">
              <a:buFont typeface="+mj-lt"/>
              <a:buAutoNum type="arabicPeriod"/>
              <a:tabLst>
                <a:tab pos="200025" algn="l"/>
                <a:tab pos="200025" algn="l"/>
              </a:tabLst>
            </a:pPr>
            <a:r>
              <a:rPr lang="zh-CN" altLang="zh-CN" sz="1800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Read </a:t>
            </a:r>
            <a:r>
              <a:rPr lang="en-US" altLang="zh-CN" sz="1800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the input image into variable p		                // p for picture</a:t>
            </a:r>
          </a:p>
          <a:p>
            <a:pPr marL="600075" lvl="1" indent="-257175" algn="just" hangingPunct="0">
              <a:buFont typeface="+mj-lt"/>
              <a:buAutoNum type="arabicPeriod"/>
              <a:tabLst>
                <a:tab pos="200025" algn="l"/>
                <a:tab pos="200025" algn="l"/>
              </a:tabLst>
            </a:pPr>
            <a:r>
              <a:rPr lang="zh-CN" altLang="zh-CN" sz="1800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Read</a:t>
            </a:r>
            <a:r>
              <a:rPr lang="en-US" altLang="zh-CN" sz="1800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the input text into variable t		                // t for text</a:t>
            </a:r>
            <a:endParaRPr lang="zh-CN" altLang="zh-CN" sz="1800" kern="0" dirty="0"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  <a:p>
            <a:pPr marL="600075" lvl="1" indent="-257175" algn="just" hangingPunct="0">
              <a:buFont typeface="+mj-lt"/>
              <a:buAutoNum type="arabicPeriod"/>
              <a:tabLst>
                <a:tab pos="200025" algn="l"/>
                <a:tab pos="200025" algn="l"/>
              </a:tabLst>
            </a:pPr>
            <a:r>
              <a:rPr lang="en-US" altLang="zh-CN" sz="1800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Hide the length of the input text in the first 32 bytes of Pixel Array</a:t>
            </a:r>
            <a:endParaRPr lang="zh-CN" altLang="zh-CN" sz="1800" kern="0" dirty="0"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  <a:p>
            <a:pPr marL="600075" lvl="1" indent="-257175" algn="just" hangingPunct="0">
              <a:buFont typeface="+mj-lt"/>
              <a:buAutoNum type="arabicPeriod"/>
              <a:tabLst>
                <a:tab pos="200025" algn="l"/>
                <a:tab pos="200025" algn="l"/>
              </a:tabLst>
            </a:pPr>
            <a:r>
              <a:rPr lang="en-US" altLang="zh-CN" sz="1800" kern="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Hide the input text in variable p in the remaining bytes of the Pixel Array</a:t>
            </a:r>
            <a:endParaRPr lang="zh-CN" altLang="zh-CN" sz="1800" kern="0" dirty="0"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  <a:p>
            <a:pPr marL="600075" lvl="1" indent="-257175" algn="just" hangingPunct="0">
              <a:buFont typeface="+mj-lt"/>
              <a:buAutoNum type="arabicPeriod"/>
              <a:tabLst>
                <a:tab pos="200025" algn="l"/>
                <a:tab pos="200025" algn="l"/>
              </a:tabLst>
            </a:pPr>
            <a:r>
              <a:rPr lang="en-US" altLang="zh-CN" sz="1800" kern="0" dirty="0">
                <a:highlight>
                  <a:srgbClr val="FFFF00"/>
                </a:highlight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Write p to the output image</a:t>
            </a:r>
            <a:endParaRPr lang="zh-CN" altLang="zh-CN" sz="1800" i="1" kern="0" dirty="0">
              <a:highlight>
                <a:srgbClr val="FFFF00"/>
              </a:highlight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  <a:p>
            <a:endParaRPr lang="zh-CN" altLang="en-US" kern="0" dirty="0"/>
          </a:p>
        </p:txBody>
      </p:sp>
      <p:cxnSp>
        <p:nvCxnSpPr>
          <p:cNvPr id="5" name="直接箭头连接符 4">
            <a:extLst>
              <a:ext uri="{FF2B5EF4-FFF2-40B4-BE49-F238E27FC236}">
                <a16:creationId xmlns:a16="http://schemas.microsoft.com/office/drawing/2014/main" id="{67EF4456-D68A-4DB0-BB15-9BF524E930F9}"/>
              </a:ext>
            </a:extLst>
          </p:cNvPr>
          <p:cNvCxnSpPr>
            <a:cxnSpLocks/>
          </p:cNvCxnSpPr>
          <p:nvPr/>
        </p:nvCxnSpPr>
        <p:spPr>
          <a:xfrm>
            <a:off x="3108960" y="4810298"/>
            <a:ext cx="681644" cy="50430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文本框 11">
            <a:extLst>
              <a:ext uri="{FF2B5EF4-FFF2-40B4-BE49-F238E27FC236}">
                <a16:creationId xmlns:a16="http://schemas.microsoft.com/office/drawing/2014/main" id="{D971780D-B5D3-47B3-8D57-848E48C8E841}"/>
              </a:ext>
            </a:extLst>
          </p:cNvPr>
          <p:cNvSpPr txBox="1"/>
          <p:nvPr/>
        </p:nvSpPr>
        <p:spPr>
          <a:xfrm>
            <a:off x="587433" y="5258434"/>
            <a:ext cx="8377055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altLang="zh-CN" b="0" dirty="0">
                <a:effectLst/>
                <a:latin typeface="Consolas" panose="020B0609020204030204" pitchFamily="49" charset="0"/>
              </a:rPr>
              <a:t>err = </a:t>
            </a:r>
            <a:r>
              <a:rPr lang="en-US" altLang="zh-CN" b="0" dirty="0" err="1">
                <a:effectLst/>
                <a:latin typeface="Consolas" panose="020B0609020204030204" pitchFamily="49" charset="0"/>
              </a:rPr>
              <a:t>ioutil.WriteFile</a:t>
            </a:r>
            <a:r>
              <a:rPr lang="en-US" altLang="zh-CN" b="0" dirty="0"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 err="1">
                <a:effectLst/>
                <a:latin typeface="Consolas" panose="020B0609020204030204" pitchFamily="49" charset="0"/>
              </a:rPr>
              <a:t>destImage</a:t>
            </a:r>
            <a:r>
              <a:rPr lang="en-US" altLang="zh-CN" b="0" dirty="0">
                <a:effectLst/>
                <a:latin typeface="Consolas" panose="020B0609020204030204" pitchFamily="49" charset="0"/>
              </a:rPr>
              <a:t>, p, 0666)</a:t>
            </a:r>
          </a:p>
          <a:p>
            <a:r>
              <a:rPr lang="en-US" altLang="zh-CN" b="0" dirty="0">
                <a:effectLst/>
                <a:latin typeface="Consolas" panose="020B0609020204030204" pitchFamily="49" charset="0"/>
              </a:rPr>
              <a:t>if err != nil {</a:t>
            </a:r>
          </a:p>
          <a:p>
            <a:r>
              <a:rPr lang="en-US" altLang="zh-CN" b="0" dirty="0">
                <a:effectLst/>
                <a:latin typeface="Consolas" panose="020B0609020204030204" pitchFamily="49" charset="0"/>
              </a:rPr>
              <a:t>	</a:t>
            </a:r>
            <a:r>
              <a:rPr lang="en-US" altLang="zh-CN" b="0" dirty="0" err="1">
                <a:effectLst/>
                <a:latin typeface="Consolas" panose="020B0609020204030204" pitchFamily="49" charset="0"/>
              </a:rPr>
              <a:t>fmt.Printf</a:t>
            </a:r>
            <a:r>
              <a:rPr lang="en-US" altLang="zh-CN" b="0" dirty="0">
                <a:effectLst/>
                <a:latin typeface="Consolas" panose="020B0609020204030204" pitchFamily="49" charset="0"/>
              </a:rPr>
              <a:t>(“Write doctored image failed, err = %v\n", err)</a:t>
            </a:r>
          </a:p>
          <a:p>
            <a:r>
              <a:rPr lang="en-US" altLang="zh-CN" b="0" dirty="0">
                <a:effectLst/>
                <a:latin typeface="Consolas" panose="020B0609020204030204" pitchFamily="49" charset="0"/>
              </a:rPr>
              <a:t>	</a:t>
            </a:r>
            <a:r>
              <a:rPr lang="en-US" altLang="zh-CN" b="0" dirty="0" err="1">
                <a:effectLst/>
                <a:latin typeface="Consolas" panose="020B0609020204030204" pitchFamily="49" charset="0"/>
              </a:rPr>
              <a:t>os.Exit</a:t>
            </a:r>
            <a:r>
              <a:rPr lang="en-US" altLang="zh-CN" b="0" dirty="0">
                <a:effectLst/>
                <a:latin typeface="Consolas" panose="020B0609020204030204" pitchFamily="49" charset="0"/>
              </a:rPr>
              <a:t>(1)</a:t>
            </a:r>
          </a:p>
          <a:p>
            <a:r>
              <a:rPr lang="en-US" altLang="zh-CN" b="0" dirty="0">
                <a:effectLst/>
                <a:latin typeface="Consolas" panose="020B06090202040302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442906558"/>
      </p:ext>
    </p:extLst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4600" y="34550"/>
            <a:ext cx="6516386" cy="597684"/>
          </a:xfrm>
        </p:spPr>
        <p:txBody>
          <a:bodyPr/>
          <a:lstStyle/>
          <a:p>
            <a:r>
              <a:rPr lang="en-US" altLang="zh-CN" dirty="0"/>
              <a:t>Check results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44600" y="632234"/>
            <a:ext cx="9144255" cy="5472608"/>
          </a:xfrm>
        </p:spPr>
        <p:txBody>
          <a:bodyPr/>
          <a:lstStyle/>
          <a:p>
            <a:r>
              <a:rPr lang="en-US" altLang="zh-CN" sz="2400" dirty="0"/>
              <a:t>Write the complete hide-0.go and show-0.go</a:t>
            </a:r>
          </a:p>
          <a:p>
            <a:r>
              <a:rPr lang="en-US" altLang="zh-CN" sz="2400" dirty="0"/>
              <a:t>Execute and display result</a:t>
            </a:r>
          </a:p>
          <a:p>
            <a:pPr marL="0" indent="0">
              <a:buNone/>
            </a:pPr>
            <a:r>
              <a:rPr lang="en-US" altLang="zh-CN" sz="2000" dirty="0"/>
              <a:t>&gt; </a:t>
            </a:r>
            <a:r>
              <a:rPr lang="en-US" altLang="zh-CN" sz="20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go run hide-0.go -</a:t>
            </a:r>
            <a:r>
              <a:rPr lang="en-US" altLang="zh-CN" sz="2000" dirty="0" err="1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i</a:t>
            </a:r>
            <a:r>
              <a:rPr lang="en-US" altLang="zh-CN" sz="20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zh-CN" altLang="zh-CN" sz="200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Autumn.bmp</a:t>
            </a:r>
            <a:r>
              <a:rPr lang="zh-CN" altLang="en-US" sz="20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20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-t </a:t>
            </a:r>
            <a:r>
              <a:rPr lang="en-US" altLang="zh-CN" sz="200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HungLouMeng.txt -d doctoredAutumn.bmp</a:t>
            </a:r>
            <a:endParaRPr lang="en-US" altLang="zh-CN" sz="2000" dirty="0"/>
          </a:p>
          <a:p>
            <a:pPr marL="0" indent="0">
              <a:buNone/>
            </a:pPr>
            <a:r>
              <a:rPr lang="en-US" altLang="zh-CN" sz="2000" dirty="0"/>
              <a:t>&gt; display doctoredAutumn.bmp</a:t>
            </a:r>
          </a:p>
          <a:p>
            <a:pPr marL="0" indent="0">
              <a:buNone/>
            </a:pPr>
            <a:r>
              <a:rPr lang="en-US" altLang="zh-CN" sz="2000" dirty="0"/>
              <a:t>&gt; go run show-0.go -</a:t>
            </a:r>
            <a:r>
              <a:rPr lang="en-US" altLang="zh-CN" sz="2000" dirty="0" err="1"/>
              <a:t>i</a:t>
            </a:r>
            <a:r>
              <a:rPr lang="en-US" altLang="zh-CN" sz="2000" dirty="0"/>
              <a:t> doctoredAutumn.bmp -t restoredHungLouMeng.txt</a:t>
            </a:r>
          </a:p>
          <a:p>
            <a:pPr marL="0" indent="0">
              <a:buNone/>
            </a:pPr>
            <a:r>
              <a:rPr lang="en-US" altLang="zh-CN" sz="2000" dirty="0"/>
              <a:t>&gt; diff HungLouMeng.txt restoredHungLouMeng.txt</a:t>
            </a:r>
          </a:p>
          <a:p>
            <a:r>
              <a:rPr lang="en-US" altLang="zh-CN" sz="2000" dirty="0"/>
              <a:t>Original image and doctored image</a:t>
            </a:r>
          </a:p>
          <a:p>
            <a:endParaRPr lang="en-US" altLang="zh-CN" sz="2400" dirty="0"/>
          </a:p>
          <a:p>
            <a:endParaRPr lang="en-US" altLang="zh-CN" sz="2400" dirty="0"/>
          </a:p>
          <a:p>
            <a:endParaRPr lang="en-US" altLang="zh-CN" sz="2400" dirty="0"/>
          </a:p>
          <a:p>
            <a:endParaRPr lang="en-US" altLang="zh-CN" sz="2400" dirty="0"/>
          </a:p>
          <a:p>
            <a:endParaRPr lang="en-US" altLang="zh-CN" sz="2400" dirty="0"/>
          </a:p>
          <a:p>
            <a:pPr marL="0" indent="0">
              <a:buNone/>
            </a:pPr>
            <a:endParaRPr lang="en-US" altLang="zh-CN" sz="2400" dirty="0"/>
          </a:p>
          <a:p>
            <a:r>
              <a:rPr lang="en-US" altLang="zh-CN" sz="1800" dirty="0"/>
              <a:t>Original text and restored text. The following picture shows the correct result</a:t>
            </a:r>
          </a:p>
          <a:p>
            <a:pPr marL="0" indent="0">
              <a:buNone/>
            </a:pPr>
            <a:endParaRPr lang="zh-CN" altLang="en-US" sz="24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4FEA1-8D4F-4C27-B315-433CCAC1694E}" type="slidenum">
              <a:rPr lang="en-US" altLang="zh-CN" smtClean="0"/>
              <a:pPr/>
              <a:t>37</a:t>
            </a:fld>
            <a:endParaRPr lang="en-US" altLang="zh-CN"/>
          </a:p>
        </p:txBody>
      </p:sp>
      <p:pic>
        <p:nvPicPr>
          <p:cNvPr id="11" name="Picture 11">
            <a:extLst>
              <a:ext uri="{FF2B5EF4-FFF2-40B4-BE49-F238E27FC236}">
                <a16:creationId xmlns:a16="http://schemas.microsoft.com/office/drawing/2014/main" id="{DC846FEF-FCB1-4E41-AB2A-B00F1A3B9F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28484" y="3429000"/>
            <a:ext cx="2834824" cy="21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2">
            <a:extLst>
              <a:ext uri="{FF2B5EF4-FFF2-40B4-BE49-F238E27FC236}">
                <a16:creationId xmlns:a16="http://schemas.microsoft.com/office/drawing/2014/main" id="{DF4CFB95-34AE-49D4-A23C-98A1391F36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81601" y="3429000"/>
            <a:ext cx="2834824" cy="21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id="{A0F0BA93-9108-4376-A09B-1ED87C5EB9F9}"/>
              </a:ext>
            </a:extLst>
          </p:cNvPr>
          <p:cNvSpPr txBox="1"/>
          <p:nvPr/>
        </p:nvSpPr>
        <p:spPr>
          <a:xfrm>
            <a:off x="1575708" y="5483066"/>
            <a:ext cx="5750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Autumn.bmp                             doctoredAutumn.bmp</a:t>
            </a:r>
            <a:endParaRPr lang="en-US" dirty="0"/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id="{E27CE371-2227-41D7-A867-5BF797D6B7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8484" y="6286827"/>
            <a:ext cx="6630499" cy="514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781220"/>
      </p:ext>
    </p:extLst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>
            <a:extLst>
              <a:ext uri="{FF2B5EF4-FFF2-40B4-BE49-F238E27FC236}">
                <a16:creationId xmlns:a16="http://schemas.microsoft.com/office/drawing/2014/main" id="{10008F05-B538-46C4-A8DB-4AADDEF121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590" y="433623"/>
            <a:ext cx="5671056" cy="6292344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4300" y="0"/>
            <a:ext cx="8712968" cy="502890"/>
          </a:xfrm>
        </p:spPr>
        <p:txBody>
          <a:bodyPr/>
          <a:lstStyle/>
          <a:p>
            <a:r>
              <a:rPr lang="en-US" altLang="zh-CN" dirty="0"/>
              <a:t>hide-0.go – part 1</a:t>
            </a:r>
            <a:endParaRPr lang="en-US" dirty="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49989971-526D-4467-897F-A63A98A0DD22}"/>
              </a:ext>
            </a:extLst>
          </p:cNvPr>
          <p:cNvSpPr txBox="1"/>
          <p:nvPr/>
        </p:nvSpPr>
        <p:spPr>
          <a:xfrm>
            <a:off x="144087" y="2691509"/>
            <a:ext cx="5589448" cy="164249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indent="113348" algn="just" hangingPunct="0"/>
            <a:endParaRPr lang="zh-CN" altLang="en-US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647898" y="2279298"/>
            <a:ext cx="46452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13348" hangingPunct="0"/>
            <a:r>
              <a:rPr lang="fr-FR" altLang="zh-CN" sz="2400" b="1" dirty="0">
                <a:ea typeface="等线" panose="02010600030101010101" pitchFamily="2" charset="-122"/>
                <a:cs typeface="Arial" panose="020B0604020202020204" pitchFamily="34" charset="0"/>
              </a:rPr>
              <a:t>Complete "</a:t>
            </a:r>
            <a:r>
              <a:rPr lang="en-US" altLang="zh-CN" sz="2400" b="1" dirty="0">
                <a:ea typeface="等线" panose="02010600030101010101" pitchFamily="2" charset="-122"/>
                <a:cs typeface="Arial" panose="020B0604020202020204" pitchFamily="34" charset="0"/>
              </a:rPr>
              <a:t>modify"</a:t>
            </a:r>
            <a:r>
              <a:rPr lang="fr-FR" altLang="zh-CN" sz="2400" b="1" dirty="0">
                <a:ea typeface="等线" panose="02010600030101010101" pitchFamily="2" charset="-122"/>
                <a:cs typeface="Arial" panose="020B0604020202020204" pitchFamily="34" charset="0"/>
              </a:rPr>
              <a:t>  function</a:t>
            </a:r>
            <a:endParaRPr lang="zh-CN" altLang="en-US" sz="2400" b="1" dirty="0">
              <a:cs typeface="Arial" panose="020B0604020202020204" pitchFamily="34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49989971-526D-4467-897F-A63A98A0DD22}"/>
              </a:ext>
            </a:extLst>
          </p:cNvPr>
          <p:cNvSpPr txBox="1"/>
          <p:nvPr/>
        </p:nvSpPr>
        <p:spPr>
          <a:xfrm>
            <a:off x="144087" y="5323780"/>
            <a:ext cx="5720559" cy="146809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indent="113348" algn="just" hangingPunct="0"/>
            <a:endParaRPr lang="zh-CN" altLang="en-US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470784" y="4870441"/>
            <a:ext cx="45393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113348" algn="just" hangingPunct="0"/>
            <a:r>
              <a:rPr lang="fr-FR" altLang="zh-CN" sz="2400" b="1" dirty="0">
                <a:ea typeface="等线" panose="02010600030101010101" pitchFamily="2" charset="-122"/>
                <a:cs typeface="Arial" panose="020B0604020202020204" pitchFamily="34" charset="0"/>
              </a:rPr>
              <a:t>DON'T modify </a:t>
            </a:r>
            <a:r>
              <a:rPr lang="en-US" altLang="zh-CN" sz="2400" b="1" dirty="0">
                <a:ea typeface="等线" panose="02010600030101010101" pitchFamily="2" charset="-122"/>
                <a:cs typeface="Arial" panose="020B0604020202020204" pitchFamily="34" charset="0"/>
              </a:rPr>
              <a:t>"</a:t>
            </a:r>
            <a:r>
              <a:rPr lang="en-US" altLang="zh-CN" sz="2400" b="1" dirty="0" err="1">
                <a:ea typeface="等线" panose="02010600030101010101" pitchFamily="2" charset="-122"/>
                <a:cs typeface="Arial" panose="020B0604020202020204" pitchFamily="34" charset="0"/>
              </a:rPr>
              <a:t>init</a:t>
            </a:r>
            <a:r>
              <a:rPr lang="en-US" altLang="zh-CN" sz="2400" b="1" dirty="0">
                <a:ea typeface="等线" panose="02010600030101010101" pitchFamily="2" charset="-122"/>
                <a:cs typeface="Arial" panose="020B0604020202020204" pitchFamily="34" charset="0"/>
              </a:rPr>
              <a:t>"</a:t>
            </a:r>
            <a:r>
              <a:rPr lang="fr-FR" altLang="zh-CN" sz="2400" b="1" dirty="0">
                <a:ea typeface="等线" panose="02010600030101010101" pitchFamily="2" charset="-122"/>
                <a:cs typeface="Arial" panose="020B0604020202020204" pitchFamily="34" charset="0"/>
              </a:rPr>
              <a:t>  function</a:t>
            </a:r>
            <a:endParaRPr lang="zh-CN" altLang="en-US" sz="2400" b="1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2061626"/>
      </p:ext>
    </p:extLst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id="{DC24E1B8-5DFA-4C1F-B1C6-C7B424D8AA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253" y="590347"/>
            <a:ext cx="6005174" cy="567730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4300" y="0"/>
            <a:ext cx="8712968" cy="502890"/>
          </a:xfrm>
        </p:spPr>
        <p:txBody>
          <a:bodyPr/>
          <a:lstStyle/>
          <a:p>
            <a:r>
              <a:rPr lang="en-US" altLang="zh-CN" dirty="0"/>
              <a:t>hide-0.go – part 2</a:t>
            </a:r>
            <a:endParaRPr lang="en-US" dirty="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49989971-526D-4467-897F-A63A98A0DD22}"/>
              </a:ext>
            </a:extLst>
          </p:cNvPr>
          <p:cNvSpPr txBox="1"/>
          <p:nvPr/>
        </p:nvSpPr>
        <p:spPr>
          <a:xfrm>
            <a:off x="600103" y="841972"/>
            <a:ext cx="5646788" cy="143044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indent="113348" algn="just" hangingPunct="0"/>
            <a:endParaRPr lang="zh-CN" altLang="en-US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931364" y="2376646"/>
            <a:ext cx="39542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113348" algn="just" hangingPunct="0"/>
            <a:r>
              <a:rPr lang="fr-FR" altLang="zh-CN" sz="2400" b="1" dirty="0">
                <a:ea typeface="等线" panose="02010600030101010101" pitchFamily="2" charset="-122"/>
                <a:cs typeface="Arial" panose="020B0604020202020204" pitchFamily="34" charset="0"/>
              </a:rPr>
              <a:t>DON'T modify</a:t>
            </a:r>
            <a:r>
              <a:rPr lang="zh-CN" altLang="en-US" sz="2400" b="1" dirty="0">
                <a:ea typeface="等线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2400" b="1" dirty="0">
                <a:ea typeface="等线" panose="02010600030101010101" pitchFamily="2" charset="-122"/>
                <a:cs typeface="Arial" panose="020B0604020202020204" pitchFamily="34" charset="0"/>
              </a:rPr>
              <a:t>this block</a:t>
            </a:r>
            <a:endParaRPr lang="zh-CN" altLang="en-US" sz="2400" b="1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6340463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D4CED7F-34C9-4D5D-853C-600DF21027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8151" y="115609"/>
            <a:ext cx="8712968" cy="858490"/>
          </a:xfrm>
        </p:spPr>
        <p:txBody>
          <a:bodyPr/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BMP file format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DC5F09A-6AF8-4F4B-95CC-6B58974CE0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8151" y="1127573"/>
            <a:ext cx="7886700" cy="3263504"/>
          </a:xfrm>
        </p:spPr>
        <p:txBody>
          <a:bodyPr/>
          <a:lstStyle/>
          <a:p>
            <a:r>
              <a:rPr lang="en-US" altLang="zh-CN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In the experiment, each pixel of the BMP file is encoded in 3 bytes (24 bits).</a:t>
            </a:r>
          </a:p>
          <a:p>
            <a:r>
              <a:rPr lang="en-US" altLang="zh-CN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The pixel array for actual image data starts at address byte 54. </a:t>
            </a:r>
          </a:p>
          <a:p>
            <a:endParaRPr lang="zh-CN" altLang="en-US" dirty="0">
              <a:latin typeface="Arial" panose="020B0604020202020204" pitchFamily="34" charset="0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graphicFrame>
        <p:nvGraphicFramePr>
          <p:cNvPr id="8" name="表格 8">
            <a:extLst>
              <a:ext uri="{FF2B5EF4-FFF2-40B4-BE49-F238E27FC236}">
                <a16:creationId xmlns:a16="http://schemas.microsoft.com/office/drawing/2014/main" id="{F17A3756-C527-4420-B302-2FB089682D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5371190"/>
              </p:ext>
            </p:extLst>
          </p:nvPr>
        </p:nvGraphicFramePr>
        <p:xfrm>
          <a:off x="606515" y="3184536"/>
          <a:ext cx="6299167" cy="301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3266">
                  <a:extLst>
                    <a:ext uri="{9D8B030D-6E8A-4147-A177-3AD203B41FA5}">
                      <a16:colId xmlns:a16="http://schemas.microsoft.com/office/drawing/2014/main" val="420443405"/>
                    </a:ext>
                  </a:extLst>
                </a:gridCol>
                <a:gridCol w="1281722">
                  <a:extLst>
                    <a:ext uri="{9D8B030D-6E8A-4147-A177-3AD203B41FA5}">
                      <a16:colId xmlns:a16="http://schemas.microsoft.com/office/drawing/2014/main" val="2753630878"/>
                    </a:ext>
                  </a:extLst>
                </a:gridCol>
                <a:gridCol w="3624179">
                  <a:extLst>
                    <a:ext uri="{9D8B030D-6E8A-4147-A177-3AD203B41FA5}">
                      <a16:colId xmlns:a16="http://schemas.microsoft.com/office/drawing/2014/main" val="2079036902"/>
                    </a:ext>
                  </a:extLst>
                </a:gridCol>
              </a:tblGrid>
              <a:tr h="416782">
                <a:tc>
                  <a:txBody>
                    <a:bodyPr/>
                    <a:lstStyle/>
                    <a:p>
                      <a:pPr algn="l"/>
                      <a:r>
                        <a:rPr lang="en-US" sz="1800" dirty="0">
                          <a:effectLst/>
                        </a:rPr>
                        <a:t>Structure name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dirty="0"/>
                        <a:t>Size</a:t>
                      </a:r>
                      <a:endParaRPr lang="zh-CN" altLang="en-US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b="1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Purpose</a:t>
                      </a:r>
                      <a:endParaRPr lang="zh-CN" altLang="en-US" sz="18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4139130831"/>
                  </a:ext>
                </a:extLst>
              </a:tr>
              <a:tr h="492574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dirty="0"/>
                        <a:t>File Header</a:t>
                      </a:r>
                      <a:endParaRPr lang="zh-CN" altLang="en-US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dirty="0"/>
                        <a:t>14 bytes</a:t>
                      </a:r>
                      <a:endParaRPr lang="zh-CN" altLang="en-US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>
                          <a:effectLst/>
                        </a:rPr>
                        <a:t>General information about the BMP file, such as file size of the image.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720149814"/>
                  </a:ext>
                </a:extLst>
              </a:tr>
              <a:tr h="492574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dirty="0"/>
                        <a:t>BMP Info Header</a:t>
                      </a:r>
                      <a:endParaRPr lang="zh-CN" altLang="en-US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dirty="0"/>
                        <a:t>40 bytes</a:t>
                      </a:r>
                      <a:endParaRPr lang="zh-CN" altLang="en-US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dirty="0"/>
                        <a:t>Detailed information of the BMP file,</a:t>
                      </a:r>
                      <a:r>
                        <a:rPr lang="zh-CN" altLang="en-US" sz="1800" dirty="0"/>
                        <a:t> </a:t>
                      </a:r>
                      <a:r>
                        <a:rPr lang="en-US" altLang="zh-CN" sz="1800" dirty="0"/>
                        <a:t>such</a:t>
                      </a:r>
                      <a:r>
                        <a:rPr lang="zh-CN" altLang="en-US" sz="1800" dirty="0"/>
                        <a:t> </a:t>
                      </a:r>
                      <a:r>
                        <a:rPr lang="en-US" altLang="zh-CN" sz="1800" dirty="0"/>
                        <a:t>as</a:t>
                      </a:r>
                      <a:r>
                        <a:rPr lang="zh-CN" altLang="en-US" sz="1800" dirty="0"/>
                        <a:t> </a:t>
                      </a:r>
                      <a:r>
                        <a:rPr lang="en-US" altLang="zh-CN" sz="1800" dirty="0"/>
                        <a:t>height and width of the image.</a:t>
                      </a:r>
                      <a:endParaRPr lang="zh-CN" altLang="en-US" sz="18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585585449"/>
                  </a:ext>
                </a:extLst>
              </a:tr>
              <a:tr h="492574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dirty="0"/>
                        <a:t>Pixel Array</a:t>
                      </a:r>
                      <a:endParaRPr lang="zh-CN" altLang="en-US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dirty="0"/>
                        <a:t>3*Height*Width</a:t>
                      </a:r>
                      <a:endParaRPr lang="zh-CN" altLang="en-US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>
                          <a:effectLst/>
                        </a:rPr>
                        <a:t>The actual values of the pixels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4279441605"/>
                  </a:ext>
                </a:extLst>
              </a:tr>
            </a:tbl>
          </a:graphicData>
        </a:graphic>
      </p:graphicFrame>
      <p:pic>
        <p:nvPicPr>
          <p:cNvPr id="12" name="图片 11">
            <a:extLst>
              <a:ext uri="{FF2B5EF4-FFF2-40B4-BE49-F238E27FC236}">
                <a16:creationId xmlns:a16="http://schemas.microsoft.com/office/drawing/2014/main" id="{E0D316F2-C39C-4416-B48B-1375DFC79A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8046" y="3184536"/>
            <a:ext cx="2042277" cy="2588467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ED7A6AC6-93E8-48C3-9F69-553B0F8958AA}"/>
              </a:ext>
            </a:extLst>
          </p:cNvPr>
          <p:cNvSpPr/>
          <p:nvPr/>
        </p:nvSpPr>
        <p:spPr>
          <a:xfrm>
            <a:off x="6905682" y="4810527"/>
            <a:ext cx="459297" cy="22650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35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7155213"/>
      </p:ext>
    </p:extLst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8588" y="185737"/>
            <a:ext cx="8712968" cy="502890"/>
          </a:xfrm>
        </p:spPr>
        <p:txBody>
          <a:bodyPr/>
          <a:lstStyle/>
          <a:p>
            <a:r>
              <a:rPr lang="en-US" altLang="zh-CN" dirty="0"/>
              <a:t>hide-0.go – part 3</a:t>
            </a:r>
            <a:endParaRPr 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3ECB45E5-C387-4095-8A0F-5D8DA26759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298" y="1246923"/>
            <a:ext cx="6598052" cy="3445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831115"/>
      </p:ext>
    </p:extLst>
  </p:cSld>
  <p:clrMapOvr>
    <a:masterClrMapping/>
  </p:clrMapOvr>
  <p:transition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EFA515CD-6B04-4E30-B2D0-81AB21CF98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418" y="445949"/>
            <a:ext cx="4521175" cy="6243527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7614" y="-338400"/>
            <a:ext cx="8712968" cy="858490"/>
          </a:xfrm>
        </p:spPr>
        <p:txBody>
          <a:bodyPr/>
          <a:lstStyle/>
          <a:p>
            <a:r>
              <a:rPr lang="en-US" altLang="zh-CN" dirty="0"/>
              <a:t>show-0.go</a:t>
            </a:r>
            <a:endParaRPr lang="en-US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49989971-526D-4467-897F-A63A98A0DD22}"/>
              </a:ext>
            </a:extLst>
          </p:cNvPr>
          <p:cNvSpPr txBox="1"/>
          <p:nvPr/>
        </p:nvSpPr>
        <p:spPr>
          <a:xfrm>
            <a:off x="251523" y="2860895"/>
            <a:ext cx="7199479" cy="347701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indent="113348" algn="just" hangingPunct="0"/>
            <a:endParaRPr lang="zh-CN" altLang="en-US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341865" y="5759160"/>
            <a:ext cx="3910344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indent="113348" algn="just" hangingPunct="0"/>
            <a:r>
              <a:rPr lang="fr-FR" altLang="zh-CN" sz="2400" b="1" dirty="0">
                <a:ea typeface="等线" panose="02010600030101010101" pitchFamily="2" charset="-122"/>
                <a:cs typeface="Arial" panose="020B0604020202020204" pitchFamily="34" charset="0"/>
              </a:rPr>
              <a:t>DON'T modify</a:t>
            </a:r>
            <a:r>
              <a:rPr lang="zh-CN" altLang="en-US" sz="2400" b="1" dirty="0">
                <a:ea typeface="等线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2400" b="1" dirty="0">
                <a:ea typeface="等线" panose="02010600030101010101" pitchFamily="2" charset="-122"/>
                <a:cs typeface="Arial" panose="020B0604020202020204" pitchFamily="34" charset="0"/>
              </a:rPr>
              <a:t>this block</a:t>
            </a:r>
          </a:p>
        </p:txBody>
      </p:sp>
    </p:spTree>
    <p:extLst>
      <p:ext uri="{BB962C8B-B14F-4D97-AF65-F5344CB8AC3E}">
        <p14:creationId xmlns:p14="http://schemas.microsoft.com/office/powerpoint/2010/main" val="1910824023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图片 39">
            <a:extLst>
              <a:ext uri="{FF2B5EF4-FFF2-40B4-BE49-F238E27FC236}">
                <a16:creationId xmlns:a16="http://schemas.microsoft.com/office/drawing/2014/main" id="{5815F3E0-FB19-4627-9191-1EFA8123E40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885"/>
          <a:stretch/>
        </p:blipFill>
        <p:spPr>
          <a:xfrm>
            <a:off x="4755165" y="2553782"/>
            <a:ext cx="4094148" cy="3314700"/>
          </a:xfrm>
          <a:prstGeom prst="rect">
            <a:avLst/>
          </a:prstGeom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ED4CED7F-34C9-4D5D-853C-600DF21027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904" y="65305"/>
            <a:ext cx="7886700" cy="994172"/>
          </a:xfrm>
        </p:spPr>
        <p:txBody>
          <a:bodyPr>
            <a:normAutofit/>
          </a:bodyPr>
          <a:lstStyle/>
          <a:p>
            <a:pPr algn="l"/>
            <a:r>
              <a:rPr lang="en-US" altLang="zh-CN" i="0" dirty="0">
                <a:effectLst/>
                <a:latin typeface="arial" panose="020B0604020202020204" pitchFamily="34" charset="0"/>
              </a:rPr>
              <a:t>Images are made up of pixels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id="{F65C48A7-E727-4368-9D52-56D420D82FFA}"/>
              </a:ext>
            </a:extLst>
          </p:cNvPr>
          <p:cNvGrpSpPr/>
          <p:nvPr/>
        </p:nvGrpSpPr>
        <p:grpSpPr>
          <a:xfrm>
            <a:off x="485904" y="2561586"/>
            <a:ext cx="4092912" cy="3307556"/>
            <a:chOff x="522515" y="2287409"/>
            <a:chExt cx="4092912" cy="3307556"/>
          </a:xfrm>
        </p:grpSpPr>
        <p:pic>
          <p:nvPicPr>
            <p:cNvPr id="38" name="图片 37">
              <a:extLst>
                <a:ext uri="{FF2B5EF4-FFF2-40B4-BE49-F238E27FC236}">
                  <a16:creationId xmlns:a16="http://schemas.microsoft.com/office/drawing/2014/main" id="{934D7AFC-3D10-4F7D-BF88-E0EEC866622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8913"/>
            <a:stretch/>
          </p:blipFill>
          <p:spPr>
            <a:xfrm>
              <a:off x="522515" y="2287409"/>
              <a:ext cx="4092912" cy="3307556"/>
            </a:xfrm>
            <a:prstGeom prst="rect">
              <a:avLst/>
            </a:prstGeom>
          </p:spPr>
        </p:pic>
        <p:sp>
          <p:nvSpPr>
            <p:cNvPr id="22" name="矩形 21">
              <a:extLst>
                <a:ext uri="{FF2B5EF4-FFF2-40B4-BE49-F238E27FC236}">
                  <a16:creationId xmlns:a16="http://schemas.microsoft.com/office/drawing/2014/main" id="{4AA9DEEA-2161-4544-AF7C-0E3E49B4EC37}"/>
                </a:ext>
              </a:extLst>
            </p:cNvPr>
            <p:cNvSpPr/>
            <p:nvPr/>
          </p:nvSpPr>
          <p:spPr>
            <a:xfrm>
              <a:off x="2312126" y="4220937"/>
              <a:ext cx="176349" cy="111034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350"/>
            </a:p>
          </p:txBody>
        </p:sp>
      </p:grpSp>
      <p:cxnSp>
        <p:nvCxnSpPr>
          <p:cNvPr id="23" name="直接箭头连接符 22">
            <a:extLst>
              <a:ext uri="{FF2B5EF4-FFF2-40B4-BE49-F238E27FC236}">
                <a16:creationId xmlns:a16="http://schemas.microsoft.com/office/drawing/2014/main" id="{F774F2F4-BF56-4959-9109-D97250959597}"/>
              </a:ext>
            </a:extLst>
          </p:cNvPr>
          <p:cNvCxnSpPr>
            <a:cxnSpLocks/>
            <a:stCxn id="22" idx="3"/>
          </p:cNvCxnSpPr>
          <p:nvPr/>
        </p:nvCxnSpPr>
        <p:spPr>
          <a:xfrm flipV="1">
            <a:off x="2451864" y="4495114"/>
            <a:ext cx="3916563" cy="5551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文本框 34">
            <a:extLst>
              <a:ext uri="{FF2B5EF4-FFF2-40B4-BE49-F238E27FC236}">
                <a16:creationId xmlns:a16="http://schemas.microsoft.com/office/drawing/2014/main" id="{B2A00346-C696-4575-A616-5B4B227AF4C7}"/>
              </a:ext>
            </a:extLst>
          </p:cNvPr>
          <p:cNvSpPr txBox="1"/>
          <p:nvPr/>
        </p:nvSpPr>
        <p:spPr>
          <a:xfrm>
            <a:off x="2977938" y="3692144"/>
            <a:ext cx="467056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cs typeface="Arial" panose="020B0604020202020204" pitchFamily="34" charset="0"/>
              </a:rPr>
              <a:t>Zoom out 20 times</a:t>
            </a:r>
            <a:endParaRPr lang="zh-CN" altLang="en-US" sz="2800" b="1" dirty="0">
              <a:solidFill>
                <a:srgbClr val="FF0000"/>
              </a:solidFill>
              <a:cs typeface="Arial" panose="020B0604020202020204" pitchFamily="34" charset="0"/>
            </a:endParaRPr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id="{9C4B9C30-06E7-45D3-9F80-F82FA9FBD584}"/>
              </a:ext>
            </a:extLst>
          </p:cNvPr>
          <p:cNvSpPr txBox="1"/>
          <p:nvPr/>
        </p:nvSpPr>
        <p:spPr>
          <a:xfrm>
            <a:off x="5784583" y="6152464"/>
            <a:ext cx="1630512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500" b="1" dirty="0">
                <a:solidFill>
                  <a:srgbClr val="FF0000"/>
                </a:solidFill>
                <a:cs typeface="Arial" panose="020B0604020202020204" pitchFamily="34" charset="0"/>
              </a:rPr>
              <a:t>335 x 251 pixels</a:t>
            </a:r>
            <a:endParaRPr lang="zh-CN" altLang="en-US" sz="1500" b="1" dirty="0">
              <a:solidFill>
                <a:srgbClr val="FF0000"/>
              </a:solidFill>
              <a:cs typeface="Arial" panose="020B0604020202020204" pitchFamily="34" charset="0"/>
            </a:endParaRPr>
          </a:p>
        </p:txBody>
      </p:sp>
      <p:grpSp>
        <p:nvGrpSpPr>
          <p:cNvPr id="19" name="组合 18">
            <a:extLst>
              <a:ext uri="{FF2B5EF4-FFF2-40B4-BE49-F238E27FC236}">
                <a16:creationId xmlns:a16="http://schemas.microsoft.com/office/drawing/2014/main" id="{56F09053-0759-4F80-A0D4-9AD9481ABC91}"/>
              </a:ext>
            </a:extLst>
          </p:cNvPr>
          <p:cNvGrpSpPr/>
          <p:nvPr/>
        </p:nvGrpSpPr>
        <p:grpSpPr>
          <a:xfrm>
            <a:off x="2965265" y="5649311"/>
            <a:ext cx="2819318" cy="705376"/>
            <a:chOff x="3658132" y="5666653"/>
            <a:chExt cx="3759092" cy="940500"/>
          </a:xfrm>
        </p:grpSpPr>
        <p:cxnSp>
          <p:nvCxnSpPr>
            <p:cNvPr id="25" name="直接箭头连接符 24">
              <a:extLst>
                <a:ext uri="{FF2B5EF4-FFF2-40B4-BE49-F238E27FC236}">
                  <a16:creationId xmlns:a16="http://schemas.microsoft.com/office/drawing/2014/main" id="{176ABD82-705D-41D3-B7FC-97F65FD6A49C}"/>
                </a:ext>
              </a:extLst>
            </p:cNvPr>
            <p:cNvCxnSpPr>
              <a:cxnSpLocks/>
              <a:stCxn id="24" idx="3"/>
              <a:endCxn id="36" idx="1"/>
            </p:cNvCxnSpPr>
            <p:nvPr/>
          </p:nvCxnSpPr>
          <p:spPr>
            <a:xfrm>
              <a:off x="4397434" y="5823769"/>
              <a:ext cx="3019790" cy="783384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矩形 23">
              <a:extLst>
                <a:ext uri="{FF2B5EF4-FFF2-40B4-BE49-F238E27FC236}">
                  <a16:creationId xmlns:a16="http://schemas.microsoft.com/office/drawing/2014/main" id="{1041779A-D7BD-489B-904E-B3E904E870E3}"/>
                </a:ext>
              </a:extLst>
            </p:cNvPr>
            <p:cNvSpPr/>
            <p:nvPr/>
          </p:nvSpPr>
          <p:spPr>
            <a:xfrm>
              <a:off x="3658132" y="5666653"/>
              <a:ext cx="739301" cy="314232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350"/>
            </a:p>
          </p:txBody>
        </p:sp>
      </p:grpSp>
      <p:sp>
        <p:nvSpPr>
          <p:cNvPr id="27" name="内容占位符 2">
            <a:extLst>
              <a:ext uri="{FF2B5EF4-FFF2-40B4-BE49-F238E27FC236}">
                <a16:creationId xmlns:a16="http://schemas.microsoft.com/office/drawing/2014/main" id="{0AC070C8-F28D-45FD-B529-DCE2B0B566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3519" y="1092469"/>
            <a:ext cx="8232865" cy="850704"/>
          </a:xfrm>
        </p:spPr>
        <p:txBody>
          <a:bodyPr>
            <a:normAutofit/>
          </a:bodyPr>
          <a:lstStyle/>
          <a:p>
            <a:r>
              <a:rPr lang="zh-CN" altLang="zh-CN" sz="2000" dirty="0">
                <a:ea typeface="Times" panose="02020603050405020304" pitchFamily="18" charset="0"/>
                <a:cs typeface="Arial" panose="020B0604020202020204" pitchFamily="34" charset="0"/>
              </a:rPr>
              <a:t>A pixel (picture element) represents a point of an image</a:t>
            </a:r>
            <a:endParaRPr lang="en-US" altLang="zh-CN" sz="2000" dirty="0">
              <a:ea typeface="Times" panose="02020603050405020304" pitchFamily="18" charset="0"/>
              <a:cs typeface="Arial" panose="020B0604020202020204" pitchFamily="34" charset="0"/>
            </a:endParaRPr>
          </a:p>
          <a:p>
            <a:r>
              <a:rPr lang="en-US" altLang="zh-CN" sz="2000" dirty="0">
                <a:ea typeface="Times" panose="02020603050405020304" pitchFamily="18" charset="0"/>
                <a:cs typeface="Arial" panose="020B0604020202020204" pitchFamily="34" charset="0"/>
              </a:rPr>
              <a:t>Open Autumn.bmp with VS Code</a:t>
            </a:r>
            <a:r>
              <a:rPr lang="zh-CN" altLang="zh-CN" sz="2000" dirty="0">
                <a:ea typeface="Times" panose="02020603050405020304" pitchFamily="18" charset="0"/>
                <a:cs typeface="Arial" panose="020B0604020202020204" pitchFamily="34" charset="0"/>
              </a:rPr>
              <a:t> </a:t>
            </a:r>
            <a:endParaRPr lang="en-US" altLang="zh-CN" sz="2000" dirty="0">
              <a:ea typeface="Times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3704261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D4CED7F-34C9-4D5D-853C-600DF21027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519" y="399559"/>
            <a:ext cx="7886700" cy="579266"/>
          </a:xfrm>
        </p:spPr>
        <p:txBody>
          <a:bodyPr>
            <a:normAutofit/>
          </a:bodyPr>
          <a:lstStyle/>
          <a:p>
            <a:pPr algn="l"/>
            <a:r>
              <a:rPr lang="en-US" altLang="zh-CN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Pixel encoded in RGB color model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内容占位符 2">
            <a:extLst>
              <a:ext uri="{FF2B5EF4-FFF2-40B4-BE49-F238E27FC236}">
                <a16:creationId xmlns:a16="http://schemas.microsoft.com/office/drawing/2014/main" id="{C033C046-45F5-483C-A381-37547F24D1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6836" y="1076251"/>
            <a:ext cx="8750481" cy="1724868"/>
          </a:xfrm>
        </p:spPr>
        <p:txBody>
          <a:bodyPr>
            <a:normAutofit fontScale="77500" lnSpcReduction="20000"/>
          </a:bodyPr>
          <a:lstStyle/>
          <a:p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A pixel is encoded with a </a:t>
            </a:r>
            <a:r>
              <a:rPr lang="zh-CN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triple (𝑏</a:t>
            </a: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zh-CN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𝑔</a:t>
            </a: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zh-CN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𝑟</a:t>
            </a: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lvl="1"/>
            <a:r>
              <a:rPr lang="zh-CN" altLang="en-US" sz="2600" dirty="0">
                <a:latin typeface="Arial" panose="020B0604020202020204" pitchFamily="34" charset="0"/>
                <a:cs typeface="Arial" panose="020B0604020202020204" pitchFamily="34" charset="0"/>
              </a:rPr>
              <a:t>𝑏</a:t>
            </a:r>
            <a:r>
              <a:rPr lang="en-US" altLang="zh-CN" sz="26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zh-CN" alt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𝑔</a:t>
            </a:r>
            <a:r>
              <a:rPr lang="en-US" altLang="zh-CN" sz="2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zh-CN" altLang="en-US" sz="2600" dirty="0">
                <a:latin typeface="Arial" panose="020B0604020202020204" pitchFamily="34" charset="0"/>
                <a:cs typeface="Arial" panose="020B0604020202020204" pitchFamily="34" charset="0"/>
              </a:rPr>
              <a:t>𝑟 are </a:t>
            </a:r>
            <a:r>
              <a:rPr lang="en-US" altLang="zh-CN" sz="2600" dirty="0">
                <a:latin typeface="Arial" panose="020B0604020202020204" pitchFamily="34" charset="0"/>
                <a:cs typeface="Arial" panose="020B0604020202020204" pitchFamily="34" charset="0"/>
              </a:rPr>
              <a:t>uint8</a:t>
            </a:r>
            <a:r>
              <a:rPr lang="zh-CN" alt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integers </a:t>
            </a:r>
            <a:r>
              <a:rPr lang="en-US" altLang="zh-CN" sz="26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zh-CN" altLang="en-US" sz="2600" dirty="0">
                <a:latin typeface="Arial" panose="020B0604020202020204" pitchFamily="34" charset="0"/>
                <a:cs typeface="Arial" panose="020B0604020202020204" pitchFamily="34" charset="0"/>
              </a:rPr>
              <a:t>0 </a:t>
            </a:r>
            <a:r>
              <a:rPr lang="en-US" altLang="zh-CN" sz="2600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zh-CN" altLang="en-US" sz="2600" dirty="0">
                <a:latin typeface="Arial" panose="020B0604020202020204" pitchFamily="34" charset="0"/>
                <a:cs typeface="Arial" panose="020B0604020202020204" pitchFamily="34" charset="0"/>
              </a:rPr>
              <a:t>255</a:t>
            </a:r>
            <a:r>
              <a:rPr lang="en-US" altLang="zh-CN" sz="2600" dirty="0">
                <a:latin typeface="Arial" panose="020B0604020202020204" pitchFamily="34" charset="0"/>
                <a:cs typeface="Arial" panose="020B0604020202020204" pitchFamily="34" charset="0"/>
              </a:rPr>
              <a:t>) representing blue, green and red color depths, respectively</a:t>
            </a:r>
          </a:p>
          <a:p>
            <a:pPr marL="342900" lvl="1" indent="0">
              <a:buNone/>
            </a:pPr>
            <a:endParaRPr lang="en-US" altLang="zh-CN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Example: </a:t>
            </a:r>
          </a:p>
          <a:p>
            <a:pPr lvl="1"/>
            <a:r>
              <a:rPr lang="en-US" altLang="zh-CN" sz="2300" dirty="0">
                <a:latin typeface="Arial" panose="020B0604020202020204" pitchFamily="34" charset="0"/>
                <a:cs typeface="Arial" panose="020B0604020202020204" pitchFamily="34" charset="0"/>
              </a:rPr>
              <a:t>An image with 2x4 pixels, needing 2x4x3=24 bytes</a:t>
            </a:r>
            <a:endParaRPr lang="en-US" altLang="zh-CN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文本框 9">
            <a:extLst>
              <a:ext uri="{FF2B5EF4-FFF2-40B4-BE49-F238E27FC236}">
                <a16:creationId xmlns:a16="http://schemas.microsoft.com/office/drawing/2014/main" id="{28627B33-3361-4477-A8A1-CB255847CCD2}"/>
              </a:ext>
            </a:extLst>
          </p:cNvPr>
          <p:cNvSpPr txBox="1"/>
          <p:nvPr/>
        </p:nvSpPr>
        <p:spPr>
          <a:xfrm>
            <a:off x="399182" y="2879493"/>
            <a:ext cx="97334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350" dirty="0"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(0, 0,</a:t>
            </a:r>
            <a:r>
              <a:rPr lang="zh-CN" altLang="en-US" sz="1350" dirty="0"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 </a:t>
            </a:r>
            <a:r>
              <a:rPr lang="en-US" altLang="zh-CN" sz="1350" dirty="0"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255)</a:t>
            </a:r>
            <a:endParaRPr lang="zh-CN" altLang="en-US" sz="13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文本框 10">
            <a:extLst>
              <a:ext uri="{FF2B5EF4-FFF2-40B4-BE49-F238E27FC236}">
                <a16:creationId xmlns:a16="http://schemas.microsoft.com/office/drawing/2014/main" id="{E6706BAE-B0D1-4D64-B47E-BF88472A6470}"/>
              </a:ext>
            </a:extLst>
          </p:cNvPr>
          <p:cNvSpPr txBox="1"/>
          <p:nvPr/>
        </p:nvSpPr>
        <p:spPr>
          <a:xfrm>
            <a:off x="1303691" y="2879493"/>
            <a:ext cx="97334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350" dirty="0"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(0, 255, 0)</a:t>
            </a:r>
            <a:endParaRPr lang="zh-CN" altLang="en-US" sz="13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文本框 11">
            <a:extLst>
              <a:ext uri="{FF2B5EF4-FFF2-40B4-BE49-F238E27FC236}">
                <a16:creationId xmlns:a16="http://schemas.microsoft.com/office/drawing/2014/main" id="{81872D25-F24F-40D5-97ED-BF223942433D}"/>
              </a:ext>
            </a:extLst>
          </p:cNvPr>
          <p:cNvSpPr txBox="1"/>
          <p:nvPr/>
        </p:nvSpPr>
        <p:spPr>
          <a:xfrm>
            <a:off x="2208200" y="2879493"/>
            <a:ext cx="97334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350" dirty="0"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(255, 0, 0)</a:t>
            </a:r>
            <a:endParaRPr lang="zh-CN" altLang="en-US" sz="13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文本框 12">
            <a:extLst>
              <a:ext uri="{FF2B5EF4-FFF2-40B4-BE49-F238E27FC236}">
                <a16:creationId xmlns:a16="http://schemas.microsoft.com/office/drawing/2014/main" id="{E4A42622-20C4-4CB1-8FA9-8DD3E891FC52}"/>
              </a:ext>
            </a:extLst>
          </p:cNvPr>
          <p:cNvSpPr txBox="1"/>
          <p:nvPr/>
        </p:nvSpPr>
        <p:spPr>
          <a:xfrm>
            <a:off x="58525" y="5007518"/>
            <a:ext cx="135806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350" dirty="0"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(255, 255, 255)</a:t>
            </a:r>
            <a:endParaRPr lang="zh-CN" altLang="en-US" sz="13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文本框 13">
            <a:extLst>
              <a:ext uri="{FF2B5EF4-FFF2-40B4-BE49-F238E27FC236}">
                <a16:creationId xmlns:a16="http://schemas.microsoft.com/office/drawing/2014/main" id="{43487D07-AB74-4936-B19F-DF32768713D3}"/>
              </a:ext>
            </a:extLst>
          </p:cNvPr>
          <p:cNvSpPr txBox="1"/>
          <p:nvPr/>
        </p:nvSpPr>
        <p:spPr>
          <a:xfrm>
            <a:off x="1383348" y="5007518"/>
            <a:ext cx="78098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350" dirty="0"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(0, 0, 0)</a:t>
            </a:r>
            <a:endParaRPr lang="zh-CN" altLang="en-US" sz="13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文本框 14">
            <a:extLst>
              <a:ext uri="{FF2B5EF4-FFF2-40B4-BE49-F238E27FC236}">
                <a16:creationId xmlns:a16="http://schemas.microsoft.com/office/drawing/2014/main" id="{303AA820-B5A6-49D3-9239-83307E1D18FB}"/>
              </a:ext>
            </a:extLst>
          </p:cNvPr>
          <p:cNvSpPr txBox="1"/>
          <p:nvPr/>
        </p:nvSpPr>
        <p:spPr>
          <a:xfrm>
            <a:off x="2115636" y="5007518"/>
            <a:ext cx="111761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350" dirty="0"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(0,255, 255)</a:t>
            </a:r>
            <a:endParaRPr lang="zh-CN" altLang="en-US" sz="13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7" name="直接箭头连接符 26">
            <a:extLst>
              <a:ext uri="{FF2B5EF4-FFF2-40B4-BE49-F238E27FC236}">
                <a16:creationId xmlns:a16="http://schemas.microsoft.com/office/drawing/2014/main" id="{3FFB2019-C6EB-48EE-AA1B-5B53DB4A94B6}"/>
              </a:ext>
            </a:extLst>
          </p:cNvPr>
          <p:cNvCxnSpPr>
            <a:cxnSpLocks/>
          </p:cNvCxnSpPr>
          <p:nvPr/>
        </p:nvCxnSpPr>
        <p:spPr>
          <a:xfrm>
            <a:off x="4104739" y="4111670"/>
            <a:ext cx="594403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17">
            <a:extLst>
              <a:ext uri="{FF2B5EF4-FFF2-40B4-BE49-F238E27FC236}">
                <a16:creationId xmlns:a16="http://schemas.microsoft.com/office/drawing/2014/main" id="{DC9CAFD6-7231-47C2-BF54-E063D5F39645}"/>
              </a:ext>
            </a:extLst>
          </p:cNvPr>
          <p:cNvSpPr txBox="1"/>
          <p:nvPr/>
        </p:nvSpPr>
        <p:spPr>
          <a:xfrm>
            <a:off x="517616" y="5322173"/>
            <a:ext cx="278384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350" b="1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Store triples in order, </a:t>
            </a:r>
            <a:br>
              <a:rPr lang="en-US" altLang="zh-CN" sz="1350" b="1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</a:br>
            <a:r>
              <a:rPr lang="en-US" altLang="zh-CN" sz="1350" b="1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from bottom to top, left to right</a:t>
            </a:r>
            <a:endParaRPr lang="zh-CN" altLang="en-US" sz="1350" b="1" dirty="0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6" name="文本框 19">
            <a:extLst>
              <a:ext uri="{FF2B5EF4-FFF2-40B4-BE49-F238E27FC236}">
                <a16:creationId xmlns:a16="http://schemas.microsoft.com/office/drawing/2014/main" id="{950645AD-3718-406F-909E-2D3D85149E5A}"/>
              </a:ext>
            </a:extLst>
          </p:cNvPr>
          <p:cNvSpPr txBox="1"/>
          <p:nvPr/>
        </p:nvSpPr>
        <p:spPr>
          <a:xfrm>
            <a:off x="4638807" y="3306187"/>
            <a:ext cx="126953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400" dirty="0"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[255 255 255      0 0 0 </a:t>
            </a:r>
          </a:p>
          <a:p>
            <a:r>
              <a:rPr lang="en-US" altLang="zh-CN" sz="1400" dirty="0"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0 255 255 </a:t>
            </a:r>
          </a:p>
          <a:p>
            <a:r>
              <a:rPr lang="en-US" altLang="zh-CN" sz="1400" dirty="0"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255 255 0</a:t>
            </a:r>
          </a:p>
          <a:p>
            <a:r>
              <a:rPr lang="en-US" altLang="zh-CN" sz="1400" dirty="0"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0 0 255</a:t>
            </a:r>
          </a:p>
          <a:p>
            <a:r>
              <a:rPr lang="en-US" altLang="zh-CN" sz="1400" dirty="0"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0 255 0 </a:t>
            </a:r>
          </a:p>
          <a:p>
            <a:r>
              <a:rPr lang="en-US" altLang="zh-CN" sz="1400" dirty="0"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255 0 0</a:t>
            </a:r>
          </a:p>
          <a:p>
            <a:r>
              <a:rPr lang="en-US" altLang="zh-CN" sz="1400" dirty="0"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255 0 255]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CBFBCD90-E641-4BE9-8B95-6E07358D9616}"/>
              </a:ext>
            </a:extLst>
          </p:cNvPr>
          <p:cNvSpPr txBox="1"/>
          <p:nvPr/>
        </p:nvSpPr>
        <p:spPr>
          <a:xfrm>
            <a:off x="472836" y="6022384"/>
            <a:ext cx="31941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This image file </a:t>
            </a:r>
            <a:r>
              <a:rPr lang="en-US" altLang="zh-CN" dirty="0">
                <a:cs typeface="Arial" panose="020B0604020202020204" pitchFamily="34" charset="0"/>
              </a:rPr>
              <a:t>in BMP format</a:t>
            </a:r>
            <a:br>
              <a:rPr lang="en-US" altLang="zh-CN" dirty="0">
                <a:cs typeface="Arial" panose="020B0604020202020204" pitchFamily="34" charset="0"/>
              </a:rPr>
            </a:br>
            <a:r>
              <a:rPr lang="en-US" altLang="zh-CN" dirty="0">
                <a:cs typeface="Arial" panose="020B0604020202020204" pitchFamily="34" charset="0"/>
              </a:rPr>
              <a:t>needs 54+24 = 78 bytes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左大括号 6">
            <a:extLst>
              <a:ext uri="{FF2B5EF4-FFF2-40B4-BE49-F238E27FC236}">
                <a16:creationId xmlns:a16="http://schemas.microsoft.com/office/drawing/2014/main" id="{C58996FC-7608-48E5-AFE4-1116ED8DE85E}"/>
              </a:ext>
            </a:extLst>
          </p:cNvPr>
          <p:cNvSpPr/>
          <p:nvPr/>
        </p:nvSpPr>
        <p:spPr>
          <a:xfrm>
            <a:off x="6834614" y="2802334"/>
            <a:ext cx="310736" cy="552534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左大括号 21">
            <a:extLst>
              <a:ext uri="{FF2B5EF4-FFF2-40B4-BE49-F238E27FC236}">
                <a16:creationId xmlns:a16="http://schemas.microsoft.com/office/drawing/2014/main" id="{98BE16B0-8243-4AE9-B5C0-8F33BEEF5EA5}"/>
              </a:ext>
            </a:extLst>
          </p:cNvPr>
          <p:cNvSpPr/>
          <p:nvPr/>
        </p:nvSpPr>
        <p:spPr>
          <a:xfrm>
            <a:off x="6834614" y="3353201"/>
            <a:ext cx="310736" cy="3030607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F0C49BC2-4EE4-4EB5-9B55-AAEBD3234E93}"/>
              </a:ext>
            </a:extLst>
          </p:cNvPr>
          <p:cNvSpPr txBox="1"/>
          <p:nvPr/>
        </p:nvSpPr>
        <p:spPr>
          <a:xfrm>
            <a:off x="5751537" y="2875300"/>
            <a:ext cx="1344600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>
                <a:cs typeface="Arial" panose="020B0604020202020204" pitchFamily="34" charset="0"/>
              </a:rPr>
              <a:t>Metadata</a:t>
            </a:r>
          </a:p>
          <a:p>
            <a:endParaRPr lang="en-US" altLang="zh-CN" dirty="0">
              <a:cs typeface="Arial" panose="020B0604020202020204" pitchFamily="34" charset="0"/>
            </a:endParaRPr>
          </a:p>
          <a:p>
            <a:endParaRPr lang="en-US" altLang="zh-CN" dirty="0">
              <a:cs typeface="Arial" panose="020B0604020202020204" pitchFamily="34" charset="0"/>
            </a:endParaRPr>
          </a:p>
          <a:p>
            <a:endParaRPr lang="en-US" altLang="zh-CN" dirty="0">
              <a:cs typeface="Arial" panose="020B0604020202020204" pitchFamily="34" charset="0"/>
            </a:endParaRPr>
          </a:p>
          <a:p>
            <a:endParaRPr lang="en-US" altLang="zh-CN" dirty="0">
              <a:cs typeface="Arial" panose="020B0604020202020204" pitchFamily="34" charset="0"/>
            </a:endParaRPr>
          </a:p>
          <a:p>
            <a:endParaRPr lang="en-US" altLang="zh-CN" dirty="0">
              <a:cs typeface="Arial" panose="020B0604020202020204" pitchFamily="34" charset="0"/>
            </a:endParaRPr>
          </a:p>
          <a:p>
            <a:r>
              <a:rPr lang="en-US" altLang="zh-CN" dirty="0">
                <a:cs typeface="Arial" panose="020B0604020202020204" pitchFamily="34" charset="0"/>
              </a:rPr>
              <a:t>Data</a:t>
            </a:r>
          </a:p>
          <a:p>
            <a:r>
              <a:rPr lang="en-US" altLang="zh-CN" sz="1400" dirty="0">
                <a:cs typeface="Arial" panose="020B0604020202020204" pitchFamily="34" charset="0"/>
              </a:rPr>
              <a:t>Pixel Array</a:t>
            </a:r>
            <a:endParaRPr lang="zh-CN" altLang="en-US" dirty="0"/>
          </a:p>
        </p:txBody>
      </p:sp>
      <p:sp>
        <p:nvSpPr>
          <p:cNvPr id="40" name="文本框 11">
            <a:extLst>
              <a:ext uri="{FF2B5EF4-FFF2-40B4-BE49-F238E27FC236}">
                <a16:creationId xmlns:a16="http://schemas.microsoft.com/office/drawing/2014/main" id="{F633F2E3-6CF3-4B74-8FF9-42FEE4128FB7}"/>
              </a:ext>
            </a:extLst>
          </p:cNvPr>
          <p:cNvSpPr txBox="1"/>
          <p:nvPr/>
        </p:nvSpPr>
        <p:spPr>
          <a:xfrm>
            <a:off x="3094481" y="2883504"/>
            <a:ext cx="116570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350" dirty="0"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(255, 0, 255)</a:t>
            </a:r>
            <a:endParaRPr lang="zh-CN" altLang="en-US" sz="13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文本框 11">
            <a:extLst>
              <a:ext uri="{FF2B5EF4-FFF2-40B4-BE49-F238E27FC236}">
                <a16:creationId xmlns:a16="http://schemas.microsoft.com/office/drawing/2014/main" id="{79FA0D25-59EA-4E13-BA72-A154A07F4CB7}"/>
              </a:ext>
            </a:extLst>
          </p:cNvPr>
          <p:cNvSpPr txBox="1"/>
          <p:nvPr/>
        </p:nvSpPr>
        <p:spPr>
          <a:xfrm>
            <a:off x="3107148" y="5007518"/>
            <a:ext cx="116570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350" dirty="0"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(255, 255, 0)</a:t>
            </a:r>
            <a:endParaRPr lang="zh-CN" altLang="en-US" sz="13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4" name="组合 33">
            <a:extLst>
              <a:ext uri="{FF2B5EF4-FFF2-40B4-BE49-F238E27FC236}">
                <a16:creationId xmlns:a16="http://schemas.microsoft.com/office/drawing/2014/main" id="{CF526495-235C-444C-BF71-C2C8258D6788}"/>
              </a:ext>
            </a:extLst>
          </p:cNvPr>
          <p:cNvGrpSpPr>
            <a:grpSpLocks noChangeAspect="1"/>
          </p:cNvGrpSpPr>
          <p:nvPr/>
        </p:nvGrpSpPr>
        <p:grpSpPr>
          <a:xfrm>
            <a:off x="398296" y="3167507"/>
            <a:ext cx="3642779" cy="1836000"/>
            <a:chOff x="393080" y="3145089"/>
            <a:chExt cx="2884167" cy="1453651"/>
          </a:xfrm>
        </p:grpSpPr>
        <p:grpSp>
          <p:nvGrpSpPr>
            <p:cNvPr id="35" name="组合 34">
              <a:extLst>
                <a:ext uri="{FF2B5EF4-FFF2-40B4-BE49-F238E27FC236}">
                  <a16:creationId xmlns:a16="http://schemas.microsoft.com/office/drawing/2014/main" id="{6211E784-5CE0-4179-A3F2-14828C46753F}"/>
                </a:ext>
              </a:extLst>
            </p:cNvPr>
            <p:cNvGrpSpPr/>
            <p:nvPr/>
          </p:nvGrpSpPr>
          <p:grpSpPr>
            <a:xfrm>
              <a:off x="2550299" y="3145089"/>
              <a:ext cx="726948" cy="1453651"/>
              <a:chOff x="2964716" y="3213653"/>
              <a:chExt cx="726948" cy="1453651"/>
            </a:xfrm>
          </p:grpSpPr>
          <p:sp>
            <p:nvSpPr>
              <p:cNvPr id="48" name="矩形 47">
                <a:extLst>
                  <a:ext uri="{FF2B5EF4-FFF2-40B4-BE49-F238E27FC236}">
                    <a16:creationId xmlns:a16="http://schemas.microsoft.com/office/drawing/2014/main" id="{E3E34F71-ED1F-4EAC-BE65-77061288C5B7}"/>
                  </a:ext>
                </a:extLst>
              </p:cNvPr>
              <p:cNvSpPr/>
              <p:nvPr/>
            </p:nvSpPr>
            <p:spPr>
              <a:xfrm>
                <a:off x="2964716" y="3213653"/>
                <a:ext cx="726948" cy="727200"/>
              </a:xfrm>
              <a:prstGeom prst="rect">
                <a:avLst/>
              </a:prstGeom>
              <a:solidFill>
                <a:srgbClr val="FF00FF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 dirty="0"/>
              </a:p>
            </p:txBody>
          </p:sp>
          <p:sp>
            <p:nvSpPr>
              <p:cNvPr id="49" name="矩形 48">
                <a:extLst>
                  <a:ext uri="{FF2B5EF4-FFF2-40B4-BE49-F238E27FC236}">
                    <a16:creationId xmlns:a16="http://schemas.microsoft.com/office/drawing/2014/main" id="{A08FB104-B31A-4499-9843-BCC6CDE8DD89}"/>
                  </a:ext>
                </a:extLst>
              </p:cNvPr>
              <p:cNvSpPr/>
              <p:nvPr/>
            </p:nvSpPr>
            <p:spPr>
              <a:xfrm>
                <a:off x="2964716" y="3940104"/>
                <a:ext cx="726948" cy="727200"/>
              </a:xfrm>
              <a:prstGeom prst="rect">
                <a:avLst/>
              </a:prstGeom>
              <a:solidFill>
                <a:srgbClr val="00FFFF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 dirty="0"/>
              </a:p>
            </p:txBody>
          </p:sp>
        </p:grpSp>
        <p:grpSp>
          <p:nvGrpSpPr>
            <p:cNvPr id="36" name="组合 35">
              <a:extLst>
                <a:ext uri="{FF2B5EF4-FFF2-40B4-BE49-F238E27FC236}">
                  <a16:creationId xmlns:a16="http://schemas.microsoft.com/office/drawing/2014/main" id="{3DD37BD4-7144-4C29-9CF0-45037DD6DDB4}"/>
                </a:ext>
              </a:extLst>
            </p:cNvPr>
            <p:cNvGrpSpPr/>
            <p:nvPr/>
          </p:nvGrpSpPr>
          <p:grpSpPr>
            <a:xfrm>
              <a:off x="1836405" y="3145089"/>
              <a:ext cx="726948" cy="1453651"/>
              <a:chOff x="2964716" y="3213653"/>
              <a:chExt cx="726948" cy="1453651"/>
            </a:xfrm>
          </p:grpSpPr>
          <p:sp>
            <p:nvSpPr>
              <p:cNvPr id="46" name="矩形 45">
                <a:extLst>
                  <a:ext uri="{FF2B5EF4-FFF2-40B4-BE49-F238E27FC236}">
                    <a16:creationId xmlns:a16="http://schemas.microsoft.com/office/drawing/2014/main" id="{B6E5F676-C652-46CB-95E2-75C0542B5C43}"/>
                  </a:ext>
                </a:extLst>
              </p:cNvPr>
              <p:cNvSpPr/>
              <p:nvPr/>
            </p:nvSpPr>
            <p:spPr>
              <a:xfrm>
                <a:off x="2964716" y="3213653"/>
                <a:ext cx="726948" cy="727200"/>
              </a:xfrm>
              <a:prstGeom prst="rect">
                <a:avLst/>
              </a:prstGeom>
              <a:solidFill>
                <a:srgbClr val="0000FF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 dirty="0"/>
              </a:p>
            </p:txBody>
          </p:sp>
          <p:sp>
            <p:nvSpPr>
              <p:cNvPr id="47" name="矩形 46">
                <a:extLst>
                  <a:ext uri="{FF2B5EF4-FFF2-40B4-BE49-F238E27FC236}">
                    <a16:creationId xmlns:a16="http://schemas.microsoft.com/office/drawing/2014/main" id="{8F9671DD-0ABB-49A2-B19B-84D11B035E20}"/>
                  </a:ext>
                </a:extLst>
              </p:cNvPr>
              <p:cNvSpPr/>
              <p:nvPr/>
            </p:nvSpPr>
            <p:spPr>
              <a:xfrm>
                <a:off x="2964716" y="3940104"/>
                <a:ext cx="726948" cy="727200"/>
              </a:xfrm>
              <a:prstGeom prst="rect">
                <a:avLst/>
              </a:prstGeom>
              <a:solidFill>
                <a:srgbClr val="FFFF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 dirty="0"/>
              </a:p>
            </p:txBody>
          </p:sp>
        </p:grpSp>
        <p:grpSp>
          <p:nvGrpSpPr>
            <p:cNvPr id="37" name="组合 36">
              <a:extLst>
                <a:ext uri="{FF2B5EF4-FFF2-40B4-BE49-F238E27FC236}">
                  <a16:creationId xmlns:a16="http://schemas.microsoft.com/office/drawing/2014/main" id="{2B8CABDD-FF0C-461F-A1B1-1840DA812B03}"/>
                </a:ext>
              </a:extLst>
            </p:cNvPr>
            <p:cNvGrpSpPr/>
            <p:nvPr/>
          </p:nvGrpSpPr>
          <p:grpSpPr>
            <a:xfrm>
              <a:off x="1120028" y="3145089"/>
              <a:ext cx="726948" cy="1453651"/>
              <a:chOff x="2964716" y="3213653"/>
              <a:chExt cx="726948" cy="1453651"/>
            </a:xfrm>
          </p:grpSpPr>
          <p:sp>
            <p:nvSpPr>
              <p:cNvPr id="44" name="矩形 43">
                <a:extLst>
                  <a:ext uri="{FF2B5EF4-FFF2-40B4-BE49-F238E27FC236}">
                    <a16:creationId xmlns:a16="http://schemas.microsoft.com/office/drawing/2014/main" id="{595B0BF8-E3AA-4C99-BC5D-6B462F4E76BD}"/>
                  </a:ext>
                </a:extLst>
              </p:cNvPr>
              <p:cNvSpPr/>
              <p:nvPr/>
            </p:nvSpPr>
            <p:spPr>
              <a:xfrm>
                <a:off x="2964716" y="3213653"/>
                <a:ext cx="726948" cy="727200"/>
              </a:xfrm>
              <a:prstGeom prst="rect">
                <a:avLst/>
              </a:prstGeom>
              <a:solidFill>
                <a:srgbClr val="00FF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 dirty="0"/>
              </a:p>
            </p:txBody>
          </p:sp>
          <p:sp>
            <p:nvSpPr>
              <p:cNvPr id="45" name="矩形 44">
                <a:extLst>
                  <a:ext uri="{FF2B5EF4-FFF2-40B4-BE49-F238E27FC236}">
                    <a16:creationId xmlns:a16="http://schemas.microsoft.com/office/drawing/2014/main" id="{01300B47-684F-4019-ADD6-2ADA4CE9094F}"/>
                  </a:ext>
                </a:extLst>
              </p:cNvPr>
              <p:cNvSpPr/>
              <p:nvPr/>
            </p:nvSpPr>
            <p:spPr>
              <a:xfrm>
                <a:off x="2964716" y="3940104"/>
                <a:ext cx="726948" cy="727200"/>
              </a:xfrm>
              <a:prstGeom prst="rect">
                <a:avLst/>
              </a:prstGeom>
              <a:solidFill>
                <a:schemeClr val="tx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 dirty="0"/>
              </a:p>
            </p:txBody>
          </p:sp>
        </p:grpSp>
        <p:grpSp>
          <p:nvGrpSpPr>
            <p:cNvPr id="38" name="组合 37">
              <a:extLst>
                <a:ext uri="{FF2B5EF4-FFF2-40B4-BE49-F238E27FC236}">
                  <a16:creationId xmlns:a16="http://schemas.microsoft.com/office/drawing/2014/main" id="{12F1A51C-846C-460B-ACB5-49BCEFE76A14}"/>
                </a:ext>
              </a:extLst>
            </p:cNvPr>
            <p:cNvGrpSpPr/>
            <p:nvPr/>
          </p:nvGrpSpPr>
          <p:grpSpPr>
            <a:xfrm>
              <a:off x="393080" y="3145089"/>
              <a:ext cx="726948" cy="1453651"/>
              <a:chOff x="2964716" y="3213653"/>
              <a:chExt cx="726948" cy="1453651"/>
            </a:xfrm>
          </p:grpSpPr>
          <p:sp>
            <p:nvSpPr>
              <p:cNvPr id="42" name="矩形 41">
                <a:extLst>
                  <a:ext uri="{FF2B5EF4-FFF2-40B4-BE49-F238E27FC236}">
                    <a16:creationId xmlns:a16="http://schemas.microsoft.com/office/drawing/2014/main" id="{4E22ED0A-9A5F-419B-AA53-26FFFEF1ED43}"/>
                  </a:ext>
                </a:extLst>
              </p:cNvPr>
              <p:cNvSpPr/>
              <p:nvPr/>
            </p:nvSpPr>
            <p:spPr>
              <a:xfrm>
                <a:off x="2964716" y="3213653"/>
                <a:ext cx="726948" cy="727200"/>
              </a:xfrm>
              <a:prstGeom prst="rect">
                <a:avLst/>
              </a:pr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 dirty="0"/>
              </a:p>
            </p:txBody>
          </p:sp>
          <p:sp>
            <p:nvSpPr>
              <p:cNvPr id="43" name="矩形 42">
                <a:extLst>
                  <a:ext uri="{FF2B5EF4-FFF2-40B4-BE49-F238E27FC236}">
                    <a16:creationId xmlns:a16="http://schemas.microsoft.com/office/drawing/2014/main" id="{FC580865-F972-4295-96E6-15324127068C}"/>
                  </a:ext>
                </a:extLst>
              </p:cNvPr>
              <p:cNvSpPr/>
              <p:nvPr/>
            </p:nvSpPr>
            <p:spPr>
              <a:xfrm>
                <a:off x="2964716" y="3940104"/>
                <a:ext cx="726948" cy="727200"/>
              </a:xfrm>
              <a:prstGeom prst="rect">
                <a:avLst/>
              </a:prstGeom>
              <a:solidFill>
                <a:srgbClr val="FFFFFF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 dirty="0"/>
              </a:p>
            </p:txBody>
          </p:sp>
        </p:grpSp>
      </p:grpSp>
      <p:grpSp>
        <p:nvGrpSpPr>
          <p:cNvPr id="50" name="组合 49">
            <a:extLst>
              <a:ext uri="{FF2B5EF4-FFF2-40B4-BE49-F238E27FC236}">
                <a16:creationId xmlns:a16="http://schemas.microsoft.com/office/drawing/2014/main" id="{9C446338-B61F-4570-8D5A-E54DA5B2438D}"/>
              </a:ext>
            </a:extLst>
          </p:cNvPr>
          <p:cNvGrpSpPr/>
          <p:nvPr/>
        </p:nvGrpSpPr>
        <p:grpSpPr>
          <a:xfrm>
            <a:off x="7028364" y="2801119"/>
            <a:ext cx="1762124" cy="3691373"/>
            <a:chOff x="0" y="12701"/>
            <a:chExt cx="1762299" cy="3691799"/>
          </a:xfrm>
        </p:grpSpPr>
        <p:grpSp>
          <p:nvGrpSpPr>
            <p:cNvPr id="51" name="组合 50">
              <a:extLst>
                <a:ext uri="{FF2B5EF4-FFF2-40B4-BE49-F238E27FC236}">
                  <a16:creationId xmlns:a16="http://schemas.microsoft.com/office/drawing/2014/main" id="{D1FB23B2-0F86-43C0-A932-57A9151B254E}"/>
                </a:ext>
              </a:extLst>
            </p:cNvPr>
            <p:cNvGrpSpPr/>
            <p:nvPr/>
          </p:nvGrpSpPr>
          <p:grpSpPr>
            <a:xfrm>
              <a:off x="0" y="12701"/>
              <a:ext cx="1762299" cy="3691799"/>
              <a:chOff x="0" y="972468"/>
              <a:chExt cx="1656430" cy="3922363"/>
            </a:xfrm>
          </p:grpSpPr>
          <p:sp>
            <p:nvSpPr>
              <p:cNvPr id="53" name="文本框 44">
                <a:extLst>
                  <a:ext uri="{FF2B5EF4-FFF2-40B4-BE49-F238E27FC236}">
                    <a16:creationId xmlns:a16="http://schemas.microsoft.com/office/drawing/2014/main" id="{D9E59CD8-9195-418F-BA54-C511EEEBC0DD}"/>
                  </a:ext>
                </a:extLst>
              </p:cNvPr>
              <p:cNvSpPr txBox="1"/>
              <p:nvPr/>
            </p:nvSpPr>
            <p:spPr>
              <a:xfrm>
                <a:off x="0" y="972468"/>
                <a:ext cx="360311" cy="3893572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algn="r" hangingPunct="0">
                  <a:lnSpc>
                    <a:spcPts val="1000"/>
                  </a:lnSpc>
                </a:pPr>
                <a:r>
                  <a:rPr lang="en-US" sz="1000" kern="1200" dirty="0">
                    <a:solidFill>
                      <a:srgbClr val="000000"/>
                    </a:solidFill>
                    <a:effectLst/>
                    <a:latin typeface="Times" panose="02020603050405020304" pitchFamily="18" charset="0"/>
                    <a:ea typeface="宋体" panose="02010600030101010101" pitchFamily="2" charset="-122"/>
                    <a:cs typeface="宋体" panose="02010600030101010101" pitchFamily="2" charset="-122"/>
                  </a:rPr>
                  <a:t>0</a:t>
                </a:r>
                <a:endParaRPr lang="zh-CN" sz="12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endParaRPr>
              </a:p>
              <a:p>
                <a:pPr algn="r" hangingPunct="0">
                  <a:lnSpc>
                    <a:spcPts val="1000"/>
                  </a:lnSpc>
                </a:pPr>
                <a:r>
                  <a:rPr lang="en-US" sz="1000" kern="1200" dirty="0">
                    <a:solidFill>
                      <a:srgbClr val="000000"/>
                    </a:solidFill>
                    <a:effectLst/>
                    <a:latin typeface="Times" panose="02020603050405020304" pitchFamily="18" charset="0"/>
                    <a:ea typeface="宋体" panose="02010600030101010101" pitchFamily="2" charset="-122"/>
                    <a:cs typeface="宋体" panose="02010600030101010101" pitchFamily="2" charset="-122"/>
                  </a:rPr>
                  <a:t>1</a:t>
                </a:r>
                <a:endParaRPr lang="zh-CN" sz="12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endParaRPr>
              </a:p>
              <a:p>
                <a:pPr algn="r" hangingPunct="0">
                  <a:lnSpc>
                    <a:spcPts val="1000"/>
                  </a:lnSpc>
                </a:pPr>
                <a:r>
                  <a:rPr lang="en-US" sz="1000" kern="1200" dirty="0">
                    <a:solidFill>
                      <a:srgbClr val="000000"/>
                    </a:solidFill>
                    <a:effectLst/>
                    <a:latin typeface="Times" panose="02020603050405020304" pitchFamily="18" charset="0"/>
                    <a:ea typeface="宋体" panose="02010600030101010101" pitchFamily="2" charset="-122"/>
                    <a:cs typeface="宋体" panose="02010600030101010101" pitchFamily="2" charset="-122"/>
                  </a:rPr>
                  <a:t>…</a:t>
                </a:r>
                <a:endParaRPr lang="zh-CN" sz="12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endParaRPr>
              </a:p>
              <a:p>
                <a:pPr algn="r" hangingPunct="0">
                  <a:lnSpc>
                    <a:spcPts val="1000"/>
                  </a:lnSpc>
                </a:pPr>
                <a:r>
                  <a:rPr lang="en-US" sz="1000" kern="1200" dirty="0">
                    <a:solidFill>
                      <a:srgbClr val="000000"/>
                    </a:solidFill>
                    <a:effectLst/>
                    <a:latin typeface="Times" panose="02020603050405020304" pitchFamily="18" charset="0"/>
                    <a:ea typeface="宋体" panose="02010600030101010101" pitchFamily="2" charset="-122"/>
                    <a:cs typeface="宋体" panose="02010600030101010101" pitchFamily="2" charset="-122"/>
                  </a:rPr>
                  <a:t>53</a:t>
                </a:r>
                <a:endParaRPr lang="zh-CN" sz="12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endParaRPr>
              </a:p>
              <a:p>
                <a:pPr algn="r" hangingPunct="0">
                  <a:lnSpc>
                    <a:spcPts val="1000"/>
                  </a:lnSpc>
                </a:pPr>
                <a:r>
                  <a:rPr lang="en-US" sz="1000" kern="1200" dirty="0">
                    <a:solidFill>
                      <a:srgbClr val="000000"/>
                    </a:solidFill>
                    <a:effectLst/>
                    <a:latin typeface="Times" panose="02020603050405020304" pitchFamily="18" charset="0"/>
                    <a:ea typeface="宋体" panose="02010600030101010101" pitchFamily="2" charset="-122"/>
                    <a:cs typeface="宋体" panose="02010600030101010101" pitchFamily="2" charset="-122"/>
                  </a:rPr>
                  <a:t>54</a:t>
                </a:r>
                <a:endParaRPr lang="zh-CN" sz="12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endParaRPr>
              </a:p>
              <a:p>
                <a:pPr algn="r" hangingPunct="0">
                  <a:lnSpc>
                    <a:spcPts val="1000"/>
                  </a:lnSpc>
                </a:pPr>
                <a:r>
                  <a:rPr lang="en-US" sz="1000" kern="1200" dirty="0">
                    <a:solidFill>
                      <a:srgbClr val="000000"/>
                    </a:solidFill>
                    <a:effectLst/>
                    <a:latin typeface="Times" panose="02020603050405020304" pitchFamily="18" charset="0"/>
                    <a:ea typeface="宋体" panose="02010600030101010101" pitchFamily="2" charset="-122"/>
                    <a:cs typeface="宋体" panose="02010600030101010101" pitchFamily="2" charset="-122"/>
                  </a:rPr>
                  <a:t>55</a:t>
                </a:r>
                <a:endParaRPr lang="zh-CN" sz="12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endParaRPr>
              </a:p>
              <a:p>
                <a:pPr algn="r" hangingPunct="0">
                  <a:lnSpc>
                    <a:spcPts val="1000"/>
                  </a:lnSpc>
                </a:pPr>
                <a:r>
                  <a:rPr lang="en-US" sz="1000" kern="1200" dirty="0">
                    <a:solidFill>
                      <a:srgbClr val="000000"/>
                    </a:solidFill>
                    <a:effectLst/>
                    <a:latin typeface="Times" panose="02020603050405020304" pitchFamily="18" charset="0"/>
                    <a:ea typeface="宋体" panose="02010600030101010101" pitchFamily="2" charset="-122"/>
                    <a:cs typeface="宋体" panose="02010600030101010101" pitchFamily="2" charset="-122"/>
                  </a:rPr>
                  <a:t>56</a:t>
                </a:r>
                <a:endParaRPr lang="zh-CN" sz="12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endParaRPr>
              </a:p>
              <a:p>
                <a:pPr algn="r" hangingPunct="0">
                  <a:lnSpc>
                    <a:spcPts val="1000"/>
                  </a:lnSpc>
                </a:pPr>
                <a:r>
                  <a:rPr lang="en-US" sz="1000" kern="1200" dirty="0">
                    <a:solidFill>
                      <a:srgbClr val="000000"/>
                    </a:solidFill>
                    <a:effectLst/>
                    <a:latin typeface="Times" panose="02020603050405020304" pitchFamily="18" charset="0"/>
                    <a:ea typeface="宋体" panose="02010600030101010101" pitchFamily="2" charset="-122"/>
                    <a:cs typeface="宋体" panose="02010600030101010101" pitchFamily="2" charset="-122"/>
                  </a:rPr>
                  <a:t>57</a:t>
                </a:r>
                <a:endParaRPr lang="zh-CN" sz="12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endParaRPr>
              </a:p>
              <a:p>
                <a:pPr algn="r" hangingPunct="0">
                  <a:lnSpc>
                    <a:spcPts val="1000"/>
                  </a:lnSpc>
                </a:pPr>
                <a:r>
                  <a:rPr lang="en-US" sz="1000" kern="1200" dirty="0">
                    <a:solidFill>
                      <a:srgbClr val="000000"/>
                    </a:solidFill>
                    <a:effectLst/>
                    <a:latin typeface="Times" panose="02020603050405020304" pitchFamily="18" charset="0"/>
                    <a:ea typeface="宋体" panose="02010600030101010101" pitchFamily="2" charset="-122"/>
                    <a:cs typeface="宋体" panose="02010600030101010101" pitchFamily="2" charset="-122"/>
                  </a:rPr>
                  <a:t>58</a:t>
                </a:r>
                <a:endParaRPr lang="zh-CN" sz="12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endParaRPr>
              </a:p>
              <a:p>
                <a:pPr algn="r" hangingPunct="0">
                  <a:lnSpc>
                    <a:spcPts val="1000"/>
                  </a:lnSpc>
                </a:pPr>
                <a:r>
                  <a:rPr lang="en-US" sz="1000" kern="1200" dirty="0">
                    <a:solidFill>
                      <a:srgbClr val="000000"/>
                    </a:solidFill>
                    <a:effectLst/>
                    <a:latin typeface="Times" panose="02020603050405020304" pitchFamily="18" charset="0"/>
                    <a:ea typeface="宋体" panose="02010600030101010101" pitchFamily="2" charset="-122"/>
                    <a:cs typeface="宋体" panose="02010600030101010101" pitchFamily="2" charset="-122"/>
                  </a:rPr>
                  <a:t>59</a:t>
                </a:r>
                <a:endParaRPr lang="zh-CN" sz="12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endParaRPr>
              </a:p>
              <a:p>
                <a:pPr algn="r" hangingPunct="0">
                  <a:lnSpc>
                    <a:spcPts val="1000"/>
                  </a:lnSpc>
                </a:pPr>
                <a:r>
                  <a:rPr lang="en-US" sz="1000" kern="1200" dirty="0">
                    <a:solidFill>
                      <a:srgbClr val="000000"/>
                    </a:solidFill>
                    <a:effectLst/>
                    <a:latin typeface="Times" panose="02020603050405020304" pitchFamily="18" charset="0"/>
                    <a:ea typeface="宋体" panose="02010600030101010101" pitchFamily="2" charset="-122"/>
                    <a:cs typeface="宋体" panose="02010600030101010101" pitchFamily="2" charset="-122"/>
                  </a:rPr>
                  <a:t>60</a:t>
                </a:r>
                <a:endParaRPr lang="zh-CN" sz="12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endParaRPr>
              </a:p>
              <a:p>
                <a:pPr algn="r" hangingPunct="0">
                  <a:lnSpc>
                    <a:spcPts val="1000"/>
                  </a:lnSpc>
                </a:pPr>
                <a:r>
                  <a:rPr lang="en-US" sz="1000" kern="1200" dirty="0">
                    <a:solidFill>
                      <a:srgbClr val="000000"/>
                    </a:solidFill>
                    <a:effectLst/>
                    <a:latin typeface="Times" panose="02020603050405020304" pitchFamily="18" charset="0"/>
                    <a:ea typeface="宋体" panose="02010600030101010101" pitchFamily="2" charset="-122"/>
                    <a:cs typeface="宋体" panose="02010600030101010101" pitchFamily="2" charset="-122"/>
                  </a:rPr>
                  <a:t>61</a:t>
                </a:r>
                <a:endParaRPr lang="zh-CN" sz="12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endParaRPr>
              </a:p>
              <a:p>
                <a:pPr algn="r" hangingPunct="0">
                  <a:lnSpc>
                    <a:spcPts val="1000"/>
                  </a:lnSpc>
                </a:pPr>
                <a:r>
                  <a:rPr lang="en-US" sz="1000" kern="1200" dirty="0">
                    <a:solidFill>
                      <a:srgbClr val="000000"/>
                    </a:solidFill>
                    <a:effectLst/>
                    <a:latin typeface="Times" panose="02020603050405020304" pitchFamily="18" charset="0"/>
                    <a:ea typeface="宋体" panose="02010600030101010101" pitchFamily="2" charset="-122"/>
                    <a:cs typeface="宋体" panose="02010600030101010101" pitchFamily="2" charset="-122"/>
                  </a:rPr>
                  <a:t>62</a:t>
                </a:r>
                <a:endParaRPr lang="zh-CN" sz="12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endParaRPr>
              </a:p>
              <a:p>
                <a:pPr algn="r" hangingPunct="0">
                  <a:lnSpc>
                    <a:spcPts val="1000"/>
                  </a:lnSpc>
                </a:pPr>
                <a:r>
                  <a:rPr lang="en-US" sz="1000" kern="1200" dirty="0">
                    <a:solidFill>
                      <a:srgbClr val="000000"/>
                    </a:solidFill>
                    <a:effectLst/>
                    <a:latin typeface="Times" panose="02020603050405020304" pitchFamily="18" charset="0"/>
                    <a:ea typeface="宋体" panose="02010600030101010101" pitchFamily="2" charset="-122"/>
                    <a:cs typeface="宋体" panose="02010600030101010101" pitchFamily="2" charset="-122"/>
                  </a:rPr>
                  <a:t>63</a:t>
                </a:r>
                <a:endParaRPr lang="zh-CN" sz="12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endParaRPr>
              </a:p>
              <a:p>
                <a:pPr algn="r" hangingPunct="0">
                  <a:lnSpc>
                    <a:spcPts val="1000"/>
                  </a:lnSpc>
                </a:pPr>
                <a:r>
                  <a:rPr lang="en-US" sz="1000" kern="1200" dirty="0">
                    <a:solidFill>
                      <a:srgbClr val="000000"/>
                    </a:solidFill>
                    <a:effectLst/>
                    <a:latin typeface="Times" panose="02020603050405020304" pitchFamily="18" charset="0"/>
                    <a:ea typeface="宋体" panose="02010600030101010101" pitchFamily="2" charset="-122"/>
                    <a:cs typeface="宋体" panose="02010600030101010101" pitchFamily="2" charset="-122"/>
                  </a:rPr>
                  <a:t>64</a:t>
                </a:r>
                <a:endParaRPr lang="zh-CN" sz="12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endParaRPr>
              </a:p>
              <a:p>
                <a:pPr algn="r" hangingPunct="0">
                  <a:lnSpc>
                    <a:spcPts val="1000"/>
                  </a:lnSpc>
                </a:pPr>
                <a:r>
                  <a:rPr lang="en-US" sz="1000" kern="1200" dirty="0">
                    <a:solidFill>
                      <a:srgbClr val="000000"/>
                    </a:solidFill>
                    <a:effectLst/>
                    <a:latin typeface="Times" panose="02020603050405020304" pitchFamily="18" charset="0"/>
                    <a:ea typeface="宋体" panose="02010600030101010101" pitchFamily="2" charset="-122"/>
                    <a:cs typeface="宋体" panose="02010600030101010101" pitchFamily="2" charset="-122"/>
                  </a:rPr>
                  <a:t>65</a:t>
                </a:r>
                <a:endParaRPr lang="zh-CN" sz="12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endParaRPr>
              </a:p>
              <a:p>
                <a:pPr algn="r" hangingPunct="0">
                  <a:lnSpc>
                    <a:spcPts val="1000"/>
                  </a:lnSpc>
                </a:pPr>
                <a:r>
                  <a:rPr lang="en-US" sz="1000" kern="1200" dirty="0">
                    <a:solidFill>
                      <a:srgbClr val="000000"/>
                    </a:solidFill>
                    <a:effectLst/>
                    <a:latin typeface="Times" panose="02020603050405020304" pitchFamily="18" charset="0"/>
                    <a:ea typeface="宋体" panose="02010600030101010101" pitchFamily="2" charset="-122"/>
                    <a:cs typeface="宋体" panose="02010600030101010101" pitchFamily="2" charset="-122"/>
                  </a:rPr>
                  <a:t>66</a:t>
                </a:r>
                <a:endParaRPr lang="zh-CN" sz="12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endParaRPr>
              </a:p>
              <a:p>
                <a:pPr algn="r" hangingPunct="0">
                  <a:lnSpc>
                    <a:spcPts val="1000"/>
                  </a:lnSpc>
                </a:pPr>
                <a:r>
                  <a:rPr lang="en-US" sz="1000" kern="1200" dirty="0">
                    <a:solidFill>
                      <a:srgbClr val="000000"/>
                    </a:solidFill>
                    <a:effectLst/>
                    <a:latin typeface="Times" panose="02020603050405020304" pitchFamily="18" charset="0"/>
                    <a:ea typeface="宋体" panose="02010600030101010101" pitchFamily="2" charset="-122"/>
                    <a:cs typeface="宋体" panose="02010600030101010101" pitchFamily="2" charset="-122"/>
                  </a:rPr>
                  <a:t>67</a:t>
                </a:r>
                <a:endParaRPr lang="zh-CN" sz="12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endParaRPr>
              </a:p>
              <a:p>
                <a:pPr algn="r" hangingPunct="0">
                  <a:lnSpc>
                    <a:spcPts val="1000"/>
                  </a:lnSpc>
                </a:pPr>
                <a:r>
                  <a:rPr lang="en-US" sz="1000" kern="1200" dirty="0">
                    <a:solidFill>
                      <a:srgbClr val="000000"/>
                    </a:solidFill>
                    <a:effectLst/>
                    <a:latin typeface="Times" panose="02020603050405020304" pitchFamily="18" charset="0"/>
                    <a:ea typeface="宋体" panose="02010600030101010101" pitchFamily="2" charset="-122"/>
                    <a:cs typeface="宋体" panose="02010600030101010101" pitchFamily="2" charset="-122"/>
                  </a:rPr>
                  <a:t>68</a:t>
                </a:r>
                <a:endParaRPr lang="zh-CN" sz="12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endParaRPr>
              </a:p>
              <a:p>
                <a:pPr algn="r" hangingPunct="0">
                  <a:lnSpc>
                    <a:spcPts val="1000"/>
                  </a:lnSpc>
                </a:pPr>
                <a:r>
                  <a:rPr lang="en-US" sz="1000" kern="1200" dirty="0">
                    <a:solidFill>
                      <a:srgbClr val="000000"/>
                    </a:solidFill>
                    <a:effectLst/>
                    <a:latin typeface="Times" panose="02020603050405020304" pitchFamily="18" charset="0"/>
                    <a:ea typeface="宋体" panose="02010600030101010101" pitchFamily="2" charset="-122"/>
                    <a:cs typeface="宋体" panose="02010600030101010101" pitchFamily="2" charset="-122"/>
                  </a:rPr>
                  <a:t>69</a:t>
                </a:r>
                <a:endParaRPr lang="zh-CN" sz="12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endParaRPr>
              </a:p>
              <a:p>
                <a:pPr algn="r" hangingPunct="0">
                  <a:lnSpc>
                    <a:spcPts val="1000"/>
                  </a:lnSpc>
                </a:pPr>
                <a:r>
                  <a:rPr lang="en-US" sz="1000" kern="1200" dirty="0">
                    <a:solidFill>
                      <a:srgbClr val="000000"/>
                    </a:solidFill>
                    <a:effectLst/>
                    <a:latin typeface="Times" panose="02020603050405020304" pitchFamily="18" charset="0"/>
                    <a:ea typeface="宋体" panose="02010600030101010101" pitchFamily="2" charset="-122"/>
                    <a:cs typeface="宋体" panose="02010600030101010101" pitchFamily="2" charset="-122"/>
                  </a:rPr>
                  <a:t>70</a:t>
                </a:r>
                <a:endParaRPr lang="zh-CN" sz="12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endParaRPr>
              </a:p>
              <a:p>
                <a:pPr algn="r" hangingPunct="0">
                  <a:lnSpc>
                    <a:spcPts val="1000"/>
                  </a:lnSpc>
                </a:pPr>
                <a:r>
                  <a:rPr lang="en-US" sz="1000" kern="1200" dirty="0">
                    <a:solidFill>
                      <a:srgbClr val="000000"/>
                    </a:solidFill>
                    <a:effectLst/>
                    <a:latin typeface="Times" panose="02020603050405020304" pitchFamily="18" charset="0"/>
                    <a:ea typeface="宋体" panose="02010600030101010101" pitchFamily="2" charset="-122"/>
                    <a:cs typeface="宋体" panose="02010600030101010101" pitchFamily="2" charset="-122"/>
                  </a:rPr>
                  <a:t>71</a:t>
                </a:r>
                <a:endParaRPr lang="zh-CN" sz="12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endParaRPr>
              </a:p>
              <a:p>
                <a:pPr algn="r" hangingPunct="0">
                  <a:lnSpc>
                    <a:spcPts val="1000"/>
                  </a:lnSpc>
                </a:pPr>
                <a:r>
                  <a:rPr lang="en-US" sz="1000" kern="1200" dirty="0">
                    <a:solidFill>
                      <a:srgbClr val="000000"/>
                    </a:solidFill>
                    <a:effectLst/>
                    <a:latin typeface="Times" panose="02020603050405020304" pitchFamily="18" charset="0"/>
                    <a:ea typeface="宋体" panose="02010600030101010101" pitchFamily="2" charset="-122"/>
                    <a:cs typeface="宋体" panose="02010600030101010101" pitchFamily="2" charset="-122"/>
                  </a:rPr>
                  <a:t>72</a:t>
                </a:r>
                <a:endParaRPr lang="zh-CN" sz="12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endParaRPr>
              </a:p>
              <a:p>
                <a:pPr algn="r" hangingPunct="0">
                  <a:lnSpc>
                    <a:spcPts val="1000"/>
                  </a:lnSpc>
                </a:pPr>
                <a:r>
                  <a:rPr lang="en-US" sz="1000" kern="1200" dirty="0">
                    <a:solidFill>
                      <a:srgbClr val="000000"/>
                    </a:solidFill>
                    <a:effectLst/>
                    <a:latin typeface="Times" panose="02020603050405020304" pitchFamily="18" charset="0"/>
                    <a:ea typeface="宋体" panose="02010600030101010101" pitchFamily="2" charset="-122"/>
                    <a:cs typeface="宋体" panose="02010600030101010101" pitchFamily="2" charset="-122"/>
                  </a:rPr>
                  <a:t>73</a:t>
                </a:r>
                <a:endParaRPr lang="zh-CN" sz="12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endParaRPr>
              </a:p>
              <a:p>
                <a:pPr algn="r" hangingPunct="0">
                  <a:lnSpc>
                    <a:spcPts val="1000"/>
                  </a:lnSpc>
                </a:pPr>
                <a:r>
                  <a:rPr lang="en-US" sz="1000" kern="1200" dirty="0">
                    <a:solidFill>
                      <a:srgbClr val="000000"/>
                    </a:solidFill>
                    <a:effectLst/>
                    <a:latin typeface="Times" panose="02020603050405020304" pitchFamily="18" charset="0"/>
                    <a:ea typeface="宋体" panose="02010600030101010101" pitchFamily="2" charset="-122"/>
                    <a:cs typeface="宋体" panose="02010600030101010101" pitchFamily="2" charset="-122"/>
                  </a:rPr>
                  <a:t>74</a:t>
                </a:r>
                <a:endParaRPr lang="zh-CN" sz="12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endParaRPr>
              </a:p>
              <a:p>
                <a:pPr algn="r" hangingPunct="0">
                  <a:lnSpc>
                    <a:spcPts val="1000"/>
                  </a:lnSpc>
                </a:pPr>
                <a:r>
                  <a:rPr lang="en-US" sz="1000" kern="1200" dirty="0">
                    <a:solidFill>
                      <a:srgbClr val="000000"/>
                    </a:solidFill>
                    <a:effectLst/>
                    <a:latin typeface="Times" panose="02020603050405020304" pitchFamily="18" charset="0"/>
                    <a:ea typeface="宋体" panose="02010600030101010101" pitchFamily="2" charset="-122"/>
                    <a:cs typeface="宋体" panose="02010600030101010101" pitchFamily="2" charset="-122"/>
                  </a:rPr>
                  <a:t>75</a:t>
                </a:r>
                <a:endParaRPr lang="zh-CN" sz="12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endParaRPr>
              </a:p>
              <a:p>
                <a:pPr algn="r" hangingPunct="0">
                  <a:lnSpc>
                    <a:spcPts val="1000"/>
                  </a:lnSpc>
                </a:pPr>
                <a:r>
                  <a:rPr lang="en-US" sz="1000" kern="1200" dirty="0">
                    <a:solidFill>
                      <a:srgbClr val="000000"/>
                    </a:solidFill>
                    <a:effectLst/>
                    <a:latin typeface="Times" panose="02020603050405020304" pitchFamily="18" charset="0"/>
                    <a:ea typeface="宋体" panose="02010600030101010101" pitchFamily="2" charset="-122"/>
                    <a:cs typeface="宋体" panose="02010600030101010101" pitchFamily="2" charset="-122"/>
                  </a:rPr>
                  <a:t>76</a:t>
                </a:r>
                <a:endParaRPr lang="zh-CN" sz="12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endParaRPr>
              </a:p>
              <a:p>
                <a:pPr algn="r" hangingPunct="0">
                  <a:lnSpc>
                    <a:spcPts val="1000"/>
                  </a:lnSpc>
                </a:pPr>
                <a:r>
                  <a:rPr lang="en-US" sz="1000" kern="1200" dirty="0">
                    <a:solidFill>
                      <a:srgbClr val="000000"/>
                    </a:solidFill>
                    <a:effectLst/>
                    <a:latin typeface="Times" panose="02020603050405020304" pitchFamily="18" charset="0"/>
                    <a:ea typeface="宋体" panose="02010600030101010101" pitchFamily="2" charset="-122"/>
                    <a:cs typeface="宋体" panose="02010600030101010101" pitchFamily="2" charset="-122"/>
                  </a:rPr>
                  <a:t>77</a:t>
                </a:r>
                <a:endParaRPr lang="zh-CN" sz="12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endParaRPr>
              </a:p>
            </p:txBody>
          </p:sp>
          <p:sp>
            <p:nvSpPr>
              <p:cNvPr id="54" name="文本框 48">
                <a:extLst>
                  <a:ext uri="{FF2B5EF4-FFF2-40B4-BE49-F238E27FC236}">
                    <a16:creationId xmlns:a16="http://schemas.microsoft.com/office/drawing/2014/main" id="{1FFF6E35-8C58-4575-B6C8-D05FE3740CF0}"/>
                  </a:ext>
                </a:extLst>
              </p:cNvPr>
              <p:cNvSpPr txBox="1"/>
              <p:nvPr/>
            </p:nvSpPr>
            <p:spPr>
              <a:xfrm>
                <a:off x="288499" y="1516532"/>
                <a:ext cx="1367931" cy="3378299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noAutofit/>
              </a:bodyPr>
              <a:lstStyle/>
              <a:p>
                <a:pPr algn="ctr" hangingPunct="0">
                  <a:lnSpc>
                    <a:spcPts val="1000"/>
                  </a:lnSpc>
                </a:pPr>
                <a:r>
                  <a:rPr lang="en-US" sz="1000" b="1" kern="1200" dirty="0">
                    <a:solidFill>
                      <a:srgbClr val="000000"/>
                    </a:solidFill>
                    <a:effectLst/>
                    <a:latin typeface="Times" panose="02020603050405020304" pitchFamily="18" charset="0"/>
                    <a:ea typeface="宋体" panose="02010600030101010101" pitchFamily="2" charset="-122"/>
                    <a:cs typeface="宋体" panose="02010600030101010101" pitchFamily="2" charset="-122"/>
                  </a:rPr>
                  <a:t>255</a:t>
                </a:r>
                <a:endParaRPr lang="zh-CN" sz="12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endParaRPr>
              </a:p>
              <a:p>
                <a:pPr algn="ctr" hangingPunct="0">
                  <a:lnSpc>
                    <a:spcPts val="1000"/>
                  </a:lnSpc>
                </a:pPr>
                <a:r>
                  <a:rPr lang="en-US" sz="1000" b="1" kern="1200" dirty="0">
                    <a:solidFill>
                      <a:srgbClr val="000000"/>
                    </a:solidFill>
                    <a:effectLst/>
                    <a:latin typeface="Times" panose="02020603050405020304" pitchFamily="18" charset="0"/>
                    <a:ea typeface="宋体" panose="02010600030101010101" pitchFamily="2" charset="-122"/>
                    <a:cs typeface="宋体" panose="02010600030101010101" pitchFamily="2" charset="-122"/>
                  </a:rPr>
                  <a:t>255</a:t>
                </a:r>
                <a:endParaRPr lang="zh-CN" sz="12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endParaRPr>
              </a:p>
              <a:p>
                <a:pPr algn="ctr" hangingPunct="0">
                  <a:lnSpc>
                    <a:spcPts val="1000"/>
                  </a:lnSpc>
                </a:pPr>
                <a:r>
                  <a:rPr lang="en-US" sz="1000" b="1" kern="1200" dirty="0">
                    <a:solidFill>
                      <a:srgbClr val="000000"/>
                    </a:solidFill>
                    <a:effectLst/>
                    <a:latin typeface="Times" panose="02020603050405020304" pitchFamily="18" charset="0"/>
                    <a:ea typeface="宋体" panose="02010600030101010101" pitchFamily="2" charset="-122"/>
                    <a:cs typeface="宋体" panose="02010600030101010101" pitchFamily="2" charset="-122"/>
                  </a:rPr>
                  <a:t>255</a:t>
                </a:r>
                <a:endParaRPr lang="zh-CN" sz="12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endParaRPr>
              </a:p>
              <a:p>
                <a:pPr algn="ctr" hangingPunct="0">
                  <a:lnSpc>
                    <a:spcPts val="1000"/>
                  </a:lnSpc>
                </a:pPr>
                <a:r>
                  <a:rPr lang="en-US" sz="1000" b="1" kern="1200" dirty="0">
                    <a:solidFill>
                      <a:srgbClr val="FFFFFF"/>
                    </a:solidFill>
                    <a:effectLst/>
                    <a:highlight>
                      <a:srgbClr val="000000"/>
                    </a:highlight>
                    <a:latin typeface="Times" panose="02020603050405020304" pitchFamily="18" charset="0"/>
                    <a:ea typeface="宋体" panose="02010600030101010101" pitchFamily="2" charset="-122"/>
                    <a:cs typeface="宋体" panose="02010600030101010101" pitchFamily="2" charset="-122"/>
                  </a:rPr>
                  <a:t>0</a:t>
                </a:r>
                <a:endParaRPr lang="zh-CN" sz="12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endParaRPr>
              </a:p>
              <a:p>
                <a:pPr algn="ctr" hangingPunct="0">
                  <a:lnSpc>
                    <a:spcPts val="1000"/>
                  </a:lnSpc>
                </a:pPr>
                <a:r>
                  <a:rPr lang="en-US" sz="1000" b="1" kern="1200" dirty="0">
                    <a:solidFill>
                      <a:srgbClr val="FFFFFF"/>
                    </a:solidFill>
                    <a:effectLst/>
                    <a:highlight>
                      <a:srgbClr val="000000"/>
                    </a:highlight>
                    <a:latin typeface="Times" panose="02020603050405020304" pitchFamily="18" charset="0"/>
                    <a:ea typeface="宋体" panose="02010600030101010101" pitchFamily="2" charset="-122"/>
                    <a:cs typeface="宋体" panose="02010600030101010101" pitchFamily="2" charset="-122"/>
                  </a:rPr>
                  <a:t>0</a:t>
                </a:r>
                <a:endParaRPr lang="zh-CN" sz="12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endParaRPr>
              </a:p>
              <a:p>
                <a:pPr algn="ctr" hangingPunct="0">
                  <a:lnSpc>
                    <a:spcPts val="1000"/>
                  </a:lnSpc>
                </a:pPr>
                <a:r>
                  <a:rPr lang="en-US" sz="1000" b="1" kern="1200" dirty="0">
                    <a:solidFill>
                      <a:srgbClr val="FFFFFF"/>
                    </a:solidFill>
                    <a:effectLst/>
                    <a:highlight>
                      <a:srgbClr val="000000"/>
                    </a:highlight>
                    <a:latin typeface="Times" panose="02020603050405020304" pitchFamily="18" charset="0"/>
                    <a:ea typeface="宋体" panose="02010600030101010101" pitchFamily="2" charset="-122"/>
                    <a:cs typeface="宋体" panose="02010600030101010101" pitchFamily="2" charset="-122"/>
                  </a:rPr>
                  <a:t>0</a:t>
                </a:r>
                <a:endParaRPr lang="zh-CN" sz="12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endParaRPr>
              </a:p>
              <a:p>
                <a:pPr algn="ctr" hangingPunct="0">
                  <a:lnSpc>
                    <a:spcPts val="1000"/>
                  </a:lnSpc>
                </a:pPr>
                <a:r>
                  <a:rPr lang="en-US" sz="1000" b="1" kern="1200" dirty="0">
                    <a:effectLst/>
                    <a:highlight>
                      <a:srgbClr val="FFFF00"/>
                    </a:highlight>
                    <a:latin typeface="Times" panose="02020603050405020304" pitchFamily="18" charset="0"/>
                    <a:ea typeface="宋体" panose="02010600030101010101" pitchFamily="2" charset="-122"/>
                    <a:cs typeface="宋体" panose="02010600030101010101" pitchFamily="2" charset="-122"/>
                  </a:rPr>
                  <a:t>0</a:t>
                </a:r>
                <a:endParaRPr lang="zh-CN" sz="12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endParaRPr>
              </a:p>
              <a:p>
                <a:pPr algn="ctr" hangingPunct="0">
                  <a:lnSpc>
                    <a:spcPts val="1000"/>
                  </a:lnSpc>
                </a:pPr>
                <a:r>
                  <a:rPr lang="en-US" sz="1000" b="1" kern="1200" dirty="0">
                    <a:effectLst/>
                    <a:highlight>
                      <a:srgbClr val="FFFF00"/>
                    </a:highlight>
                    <a:latin typeface="Times" panose="02020603050405020304" pitchFamily="18" charset="0"/>
                    <a:ea typeface="宋体" panose="02010600030101010101" pitchFamily="2" charset="-122"/>
                    <a:cs typeface="宋体" panose="02010600030101010101" pitchFamily="2" charset="-122"/>
                  </a:rPr>
                  <a:t>255</a:t>
                </a:r>
                <a:endParaRPr lang="zh-CN" sz="12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endParaRPr>
              </a:p>
              <a:p>
                <a:pPr algn="ctr" hangingPunct="0">
                  <a:lnSpc>
                    <a:spcPts val="1000"/>
                  </a:lnSpc>
                </a:pPr>
                <a:r>
                  <a:rPr lang="en-US" sz="1000" b="1" kern="1200" dirty="0">
                    <a:effectLst/>
                    <a:highlight>
                      <a:srgbClr val="FFFF00"/>
                    </a:highlight>
                    <a:latin typeface="Times" panose="02020603050405020304" pitchFamily="18" charset="0"/>
                    <a:ea typeface="宋体" panose="02010600030101010101" pitchFamily="2" charset="-122"/>
                    <a:cs typeface="宋体" panose="02010600030101010101" pitchFamily="2" charset="-122"/>
                  </a:rPr>
                  <a:t>255</a:t>
                </a:r>
                <a:endParaRPr lang="zh-CN" sz="12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endParaRPr>
              </a:p>
              <a:p>
                <a:pPr algn="ctr" hangingPunct="0">
                  <a:lnSpc>
                    <a:spcPts val="1000"/>
                  </a:lnSpc>
                </a:pPr>
                <a:r>
                  <a:rPr lang="en-US" altLang="zh-CN" sz="1000" b="1" dirty="0">
                    <a:highlight>
                      <a:srgbClr val="00FFFF"/>
                    </a:highlight>
                    <a:latin typeface="Times" panose="02020603050405020304" pitchFamily="18" charset="0"/>
                    <a:cs typeface="宋体" panose="02010600030101010101" pitchFamily="2" charset="-122"/>
                  </a:rPr>
                  <a:t>255</a:t>
                </a:r>
                <a:endParaRPr lang="zh-CN" sz="1200" dirty="0">
                  <a:effectLst/>
                  <a:highlight>
                    <a:srgbClr val="00FFFF"/>
                  </a:highlight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endParaRPr>
              </a:p>
              <a:p>
                <a:pPr algn="ctr" hangingPunct="0">
                  <a:lnSpc>
                    <a:spcPts val="1000"/>
                  </a:lnSpc>
                </a:pPr>
                <a:r>
                  <a:rPr lang="en-US" altLang="zh-CN" sz="1000" b="1" dirty="0">
                    <a:highlight>
                      <a:srgbClr val="00FFFF"/>
                    </a:highlight>
                    <a:latin typeface="Times" panose="02020603050405020304" pitchFamily="18" charset="0"/>
                    <a:cs typeface="宋体" panose="02010600030101010101" pitchFamily="2" charset="-122"/>
                  </a:rPr>
                  <a:t>255</a:t>
                </a:r>
                <a:endParaRPr lang="zh-CN" sz="1200" dirty="0">
                  <a:effectLst/>
                  <a:highlight>
                    <a:srgbClr val="00FFFF"/>
                  </a:highlight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endParaRPr>
              </a:p>
              <a:p>
                <a:pPr algn="ctr" hangingPunct="0">
                  <a:lnSpc>
                    <a:spcPts val="1000"/>
                  </a:lnSpc>
                </a:pPr>
                <a:r>
                  <a:rPr lang="en-US" sz="1000" b="1" kern="1200" dirty="0">
                    <a:effectLst/>
                    <a:highlight>
                      <a:srgbClr val="00FFFF"/>
                    </a:highlight>
                    <a:latin typeface="Times" panose="02020603050405020304" pitchFamily="18" charset="0"/>
                    <a:ea typeface="宋体" panose="02010600030101010101" pitchFamily="2" charset="-122"/>
                    <a:cs typeface="宋体" panose="02010600030101010101" pitchFamily="2" charset="-122"/>
                  </a:rPr>
                  <a:t>0</a:t>
                </a:r>
                <a:endParaRPr lang="zh-CN" sz="1200" dirty="0">
                  <a:effectLst/>
                  <a:highlight>
                    <a:srgbClr val="00FFFF"/>
                  </a:highlight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endParaRPr>
              </a:p>
              <a:p>
                <a:pPr algn="ctr" hangingPunct="0">
                  <a:lnSpc>
                    <a:spcPts val="1000"/>
                  </a:lnSpc>
                </a:pPr>
                <a:r>
                  <a:rPr lang="en-US" sz="1000" b="1" dirty="0">
                    <a:solidFill>
                      <a:srgbClr val="FFFFFF"/>
                    </a:solidFill>
                    <a:effectLst/>
                    <a:highlight>
                      <a:srgbClr val="FF0000"/>
                    </a:highlight>
                    <a:latin typeface="Times" panose="02020603050405020304" pitchFamily="18" charset="0"/>
                    <a:ea typeface="宋体" panose="02010600030101010101" pitchFamily="2" charset="-122"/>
                    <a:cs typeface="宋体" panose="02010600030101010101" pitchFamily="2" charset="-122"/>
                  </a:rPr>
                  <a:t>0</a:t>
                </a:r>
                <a:endParaRPr lang="zh-CN" sz="12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endParaRPr>
              </a:p>
              <a:p>
                <a:pPr algn="ctr" hangingPunct="0">
                  <a:lnSpc>
                    <a:spcPts val="1000"/>
                  </a:lnSpc>
                </a:pPr>
                <a:r>
                  <a:rPr lang="en-US" sz="1000" b="1" dirty="0">
                    <a:solidFill>
                      <a:srgbClr val="FFFFFF"/>
                    </a:solidFill>
                    <a:effectLst/>
                    <a:highlight>
                      <a:srgbClr val="FF0000"/>
                    </a:highlight>
                    <a:latin typeface="Times" panose="02020603050405020304" pitchFamily="18" charset="0"/>
                    <a:ea typeface="宋体" panose="02010600030101010101" pitchFamily="2" charset="-122"/>
                    <a:cs typeface="宋体" panose="02010600030101010101" pitchFamily="2" charset="-122"/>
                  </a:rPr>
                  <a:t>0</a:t>
                </a:r>
                <a:endParaRPr lang="zh-CN" sz="12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endParaRPr>
              </a:p>
              <a:p>
                <a:pPr algn="ctr" hangingPunct="0">
                  <a:lnSpc>
                    <a:spcPts val="1000"/>
                  </a:lnSpc>
                </a:pPr>
                <a:r>
                  <a:rPr lang="en-US" sz="1000" b="1" dirty="0">
                    <a:solidFill>
                      <a:srgbClr val="FFFFFF"/>
                    </a:solidFill>
                    <a:effectLst/>
                    <a:highlight>
                      <a:srgbClr val="FF0000"/>
                    </a:highlight>
                    <a:latin typeface="Times" panose="02020603050405020304" pitchFamily="18" charset="0"/>
                    <a:ea typeface="宋体" panose="02010600030101010101" pitchFamily="2" charset="-122"/>
                    <a:cs typeface="宋体" panose="02010600030101010101" pitchFamily="2" charset="-122"/>
                  </a:rPr>
                  <a:t>255</a:t>
                </a:r>
                <a:endParaRPr lang="zh-CN" sz="12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endParaRPr>
              </a:p>
              <a:p>
                <a:pPr algn="ctr" hangingPunct="0">
                  <a:lnSpc>
                    <a:spcPts val="1000"/>
                  </a:lnSpc>
                </a:pPr>
                <a:r>
                  <a:rPr lang="en-US" sz="1000" b="1" dirty="0">
                    <a:effectLst/>
                    <a:highlight>
                      <a:srgbClr val="00FF00"/>
                    </a:highlight>
                    <a:latin typeface="Times" panose="02020603050405020304" pitchFamily="18" charset="0"/>
                    <a:ea typeface="宋体" panose="02010600030101010101" pitchFamily="2" charset="-122"/>
                    <a:cs typeface="宋体" panose="02010600030101010101" pitchFamily="2" charset="-122"/>
                  </a:rPr>
                  <a:t>0</a:t>
                </a:r>
                <a:endParaRPr lang="zh-CN" sz="12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endParaRPr>
              </a:p>
              <a:p>
                <a:pPr algn="ctr" hangingPunct="0">
                  <a:lnSpc>
                    <a:spcPts val="1000"/>
                  </a:lnSpc>
                </a:pPr>
                <a:r>
                  <a:rPr lang="en-US" sz="1000" b="1" dirty="0">
                    <a:effectLst/>
                    <a:highlight>
                      <a:srgbClr val="00FF00"/>
                    </a:highlight>
                    <a:latin typeface="Times" panose="02020603050405020304" pitchFamily="18" charset="0"/>
                    <a:ea typeface="宋体" panose="02010600030101010101" pitchFamily="2" charset="-122"/>
                    <a:cs typeface="宋体" panose="02010600030101010101" pitchFamily="2" charset="-122"/>
                  </a:rPr>
                  <a:t>255</a:t>
                </a:r>
                <a:endParaRPr lang="zh-CN" sz="12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endParaRPr>
              </a:p>
              <a:p>
                <a:pPr algn="ctr" hangingPunct="0">
                  <a:lnSpc>
                    <a:spcPts val="1000"/>
                  </a:lnSpc>
                </a:pPr>
                <a:r>
                  <a:rPr lang="en-US" sz="1000" b="1" dirty="0">
                    <a:effectLst/>
                    <a:highlight>
                      <a:srgbClr val="00FF00"/>
                    </a:highlight>
                    <a:latin typeface="Times" panose="02020603050405020304" pitchFamily="18" charset="0"/>
                    <a:ea typeface="宋体" panose="02010600030101010101" pitchFamily="2" charset="-122"/>
                    <a:cs typeface="宋体" panose="02010600030101010101" pitchFamily="2" charset="-122"/>
                  </a:rPr>
                  <a:t>0</a:t>
                </a:r>
                <a:endParaRPr lang="zh-CN" sz="12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endParaRPr>
              </a:p>
              <a:p>
                <a:pPr algn="ctr" hangingPunct="0">
                  <a:lnSpc>
                    <a:spcPts val="1000"/>
                  </a:lnSpc>
                </a:pPr>
                <a:r>
                  <a:rPr lang="en-US" sz="1000" b="1" dirty="0">
                    <a:solidFill>
                      <a:srgbClr val="FFFFFF"/>
                    </a:solidFill>
                    <a:effectLst/>
                    <a:highlight>
                      <a:srgbClr val="0000FF"/>
                    </a:highlight>
                    <a:latin typeface="Times" panose="02020603050405020304" pitchFamily="18" charset="0"/>
                    <a:ea typeface="宋体" panose="02010600030101010101" pitchFamily="2" charset="-122"/>
                    <a:cs typeface="宋体" panose="02010600030101010101" pitchFamily="2" charset="-122"/>
                  </a:rPr>
                  <a:t>255</a:t>
                </a:r>
                <a:endParaRPr lang="zh-CN" sz="12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endParaRPr>
              </a:p>
              <a:p>
                <a:pPr algn="ctr" hangingPunct="0">
                  <a:lnSpc>
                    <a:spcPts val="1000"/>
                  </a:lnSpc>
                </a:pPr>
                <a:r>
                  <a:rPr lang="en-US" sz="1000" b="1" dirty="0">
                    <a:solidFill>
                      <a:srgbClr val="FFFFFF"/>
                    </a:solidFill>
                    <a:effectLst/>
                    <a:highlight>
                      <a:srgbClr val="0000FF"/>
                    </a:highlight>
                    <a:latin typeface="Times" panose="02020603050405020304" pitchFamily="18" charset="0"/>
                    <a:ea typeface="宋体" panose="02010600030101010101" pitchFamily="2" charset="-122"/>
                    <a:cs typeface="宋体" panose="02010600030101010101" pitchFamily="2" charset="-122"/>
                  </a:rPr>
                  <a:t>0</a:t>
                </a:r>
                <a:endParaRPr lang="zh-CN" sz="12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endParaRPr>
              </a:p>
              <a:p>
                <a:pPr algn="ctr" hangingPunct="0">
                  <a:lnSpc>
                    <a:spcPts val="1000"/>
                  </a:lnSpc>
                </a:pPr>
                <a:r>
                  <a:rPr lang="en-US" sz="1000" b="1" dirty="0">
                    <a:solidFill>
                      <a:srgbClr val="FFFFFF"/>
                    </a:solidFill>
                    <a:effectLst/>
                    <a:highlight>
                      <a:srgbClr val="0000FF"/>
                    </a:highlight>
                    <a:latin typeface="Times" panose="02020603050405020304" pitchFamily="18" charset="0"/>
                    <a:ea typeface="宋体" panose="02010600030101010101" pitchFamily="2" charset="-122"/>
                    <a:cs typeface="宋体" panose="02010600030101010101" pitchFamily="2" charset="-122"/>
                  </a:rPr>
                  <a:t>0</a:t>
                </a:r>
                <a:endParaRPr lang="zh-CN" sz="1200" dirty="0"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endParaRPr>
              </a:p>
              <a:p>
                <a:pPr algn="ctr" hangingPunct="0">
                  <a:lnSpc>
                    <a:spcPts val="1000"/>
                  </a:lnSpc>
                </a:pPr>
                <a:r>
                  <a:rPr lang="en-US" altLang="zh-CN" sz="1000" b="1" dirty="0">
                    <a:highlight>
                      <a:srgbClr val="FF00FF"/>
                    </a:highlight>
                    <a:latin typeface="Times" panose="02020603050405020304" pitchFamily="18" charset="0"/>
                    <a:cs typeface="宋体" panose="02010600030101010101" pitchFamily="2" charset="-122"/>
                  </a:rPr>
                  <a:t>255</a:t>
                </a:r>
                <a:endParaRPr lang="zh-CN" sz="1200" dirty="0">
                  <a:effectLst/>
                  <a:highlight>
                    <a:srgbClr val="FF00FF"/>
                  </a:highlight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endParaRPr>
              </a:p>
              <a:p>
                <a:pPr algn="ctr" hangingPunct="0">
                  <a:lnSpc>
                    <a:spcPts val="1000"/>
                  </a:lnSpc>
                </a:pPr>
                <a:r>
                  <a:rPr lang="en-US" sz="1000" b="1" dirty="0">
                    <a:effectLst/>
                    <a:highlight>
                      <a:srgbClr val="FF00FF"/>
                    </a:highlight>
                    <a:latin typeface="Times" panose="02020603050405020304" pitchFamily="18" charset="0"/>
                    <a:ea typeface="宋体" panose="02010600030101010101" pitchFamily="2" charset="-122"/>
                    <a:cs typeface="宋体" panose="02010600030101010101" pitchFamily="2" charset="-122"/>
                  </a:rPr>
                  <a:t>0</a:t>
                </a:r>
                <a:endParaRPr lang="zh-CN" sz="1200" dirty="0">
                  <a:effectLst/>
                  <a:highlight>
                    <a:srgbClr val="FF00FF"/>
                  </a:highlight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endParaRPr>
              </a:p>
              <a:p>
                <a:pPr algn="ctr" hangingPunct="0">
                  <a:lnSpc>
                    <a:spcPts val="1000"/>
                  </a:lnSpc>
                </a:pPr>
                <a:r>
                  <a:rPr lang="en-US" altLang="zh-CN" sz="1000" b="1" dirty="0">
                    <a:highlight>
                      <a:srgbClr val="FF00FF"/>
                    </a:highlight>
                    <a:latin typeface="Times" panose="02020603050405020304" pitchFamily="18" charset="0"/>
                    <a:cs typeface="宋体" panose="02010600030101010101" pitchFamily="2" charset="-122"/>
                  </a:rPr>
                  <a:t>255</a:t>
                </a:r>
                <a:endParaRPr lang="zh-CN" sz="1200" dirty="0">
                  <a:effectLst/>
                  <a:highlight>
                    <a:srgbClr val="FF00FF"/>
                  </a:highlight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endParaRPr>
              </a:p>
            </p:txBody>
          </p:sp>
        </p:grpSp>
        <p:sp>
          <p:nvSpPr>
            <p:cNvPr id="52" name="文本框 48">
              <a:extLst>
                <a:ext uri="{FF2B5EF4-FFF2-40B4-BE49-F238E27FC236}">
                  <a16:creationId xmlns:a16="http://schemas.microsoft.com/office/drawing/2014/main" id="{4224C77D-AE73-42EF-B716-5BE31485E2B1}"/>
                </a:ext>
              </a:extLst>
            </p:cNvPr>
            <p:cNvSpPr txBox="1"/>
            <p:nvPr/>
          </p:nvSpPr>
          <p:spPr>
            <a:xfrm>
              <a:off x="307000" y="46757"/>
              <a:ext cx="1454785" cy="47802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 algn="ctr" hangingPunct="0">
                <a:lnSpc>
                  <a:spcPts val="1200"/>
                </a:lnSpc>
              </a:pPr>
              <a:r>
                <a:rPr lang="en-US" sz="1000" dirty="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宋体" panose="02010600030101010101" pitchFamily="2" charset="-122"/>
                </a:rPr>
                <a:t>BMP FILE HEADER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ctr" hangingPunct="0">
                <a:lnSpc>
                  <a:spcPts val="1200"/>
                </a:lnSpc>
              </a:pPr>
              <a:r>
                <a:rPr lang="en-US" sz="1000" dirty="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宋体" panose="02010600030101010101" pitchFamily="2" charset="-122"/>
                </a:rPr>
                <a:t>BMP INFO HEADER</a:t>
              </a:r>
              <a:endParaRPr lang="zh-CN" sz="12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65317949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151A39A2-8A4C-4F9B-8306-B2276ACF47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3936" y="3429002"/>
            <a:ext cx="1728572" cy="1850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6BCC95EA-9748-447C-A85D-11F0FDE8F84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2137" y="3429002"/>
            <a:ext cx="1728572" cy="1850000"/>
          </a:xfrm>
          <a:prstGeom prst="rect">
            <a:avLst/>
          </a:prstGeom>
        </p:spPr>
      </p:pic>
      <p:sp>
        <p:nvSpPr>
          <p:cNvPr id="3" name="箭头: 右 2">
            <a:extLst>
              <a:ext uri="{FF2B5EF4-FFF2-40B4-BE49-F238E27FC236}">
                <a16:creationId xmlns:a16="http://schemas.microsoft.com/office/drawing/2014/main" id="{0F4DEE75-66EC-4811-A335-14529864675F}"/>
              </a:ext>
            </a:extLst>
          </p:cNvPr>
          <p:cNvSpPr/>
          <p:nvPr/>
        </p:nvSpPr>
        <p:spPr>
          <a:xfrm>
            <a:off x="3671417" y="4210812"/>
            <a:ext cx="1801167" cy="28637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文本框 17">
            <a:extLst>
              <a:ext uri="{FF2B5EF4-FFF2-40B4-BE49-F238E27FC236}">
                <a16:creationId xmlns:a16="http://schemas.microsoft.com/office/drawing/2014/main" id="{239E7D5F-478C-4107-A59C-0EAE09EF0BBD}"/>
              </a:ext>
            </a:extLst>
          </p:cNvPr>
          <p:cNvSpPr txBox="1"/>
          <p:nvPr/>
        </p:nvSpPr>
        <p:spPr>
          <a:xfrm>
            <a:off x="3415057" y="3859397"/>
            <a:ext cx="243672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35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Invert the colors of each pixel</a:t>
            </a:r>
            <a:endParaRPr lang="zh-CN" altLang="en-US" sz="1350" dirty="0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9" name="标题 8">
            <a:extLst>
              <a:ext uri="{FF2B5EF4-FFF2-40B4-BE49-F238E27FC236}">
                <a16:creationId xmlns:a16="http://schemas.microsoft.com/office/drawing/2014/main" id="{F5FC0892-5327-48DF-878D-7814648E5B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Example1: Invert the color of panda.bmp</a:t>
            </a:r>
            <a:endParaRPr lang="zh-CN" altLang="en-US" dirty="0"/>
          </a:p>
        </p:txBody>
      </p:sp>
      <p:sp>
        <p:nvSpPr>
          <p:cNvPr id="11" name="内容占位符 10">
            <a:extLst>
              <a:ext uri="{FF2B5EF4-FFF2-40B4-BE49-F238E27FC236}">
                <a16:creationId xmlns:a16="http://schemas.microsoft.com/office/drawing/2014/main" id="{3906E18C-3CA1-4AD1-9457-85966B3DE9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Algorithm</a:t>
            </a:r>
          </a:p>
          <a:p>
            <a:pPr lvl="1"/>
            <a:r>
              <a:rPr lang="en-US" altLang="zh-CN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Read panda.bmp into variable p</a:t>
            </a:r>
          </a:p>
          <a:p>
            <a:pPr lvl="2"/>
            <a:r>
              <a:rPr lang="en-US" altLang="zh-CN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pixel array starts at p[54]</a:t>
            </a:r>
          </a:p>
          <a:p>
            <a:pPr lvl="1"/>
            <a:r>
              <a:rPr lang="en-US" altLang="zh-CN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For each v in pixel array, invert it with (255 – v)</a:t>
            </a:r>
          </a:p>
          <a:p>
            <a:pPr lvl="1"/>
            <a:r>
              <a:rPr lang="en-US" altLang="zh-CN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Write the inverted pixel array to darkPanda.bmp 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8586503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>
            <a:extLst>
              <a:ext uri="{FF2B5EF4-FFF2-40B4-BE49-F238E27FC236}">
                <a16:creationId xmlns:a16="http://schemas.microsoft.com/office/drawing/2014/main" id="{2E80C8D7-3BE1-49B6-BBE0-5C2DA6FC02A9}"/>
              </a:ext>
            </a:extLst>
          </p:cNvPr>
          <p:cNvSpPr txBox="1"/>
          <p:nvPr/>
        </p:nvSpPr>
        <p:spPr>
          <a:xfrm>
            <a:off x="1264733" y="3382516"/>
            <a:ext cx="6414534" cy="258532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package main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		// </a:t>
            </a:r>
            <a:r>
              <a:rPr lang="en-US" altLang="zh-CN" dirty="0" err="1">
                <a:latin typeface="Arial" panose="020B0604020202020204" pitchFamily="34" charset="0"/>
                <a:cs typeface="Arial" panose="020B0604020202020204" pitchFamily="34" charset="0"/>
              </a:rPr>
              <a:t>darkPanda.go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import  "io/ioutil"</a:t>
            </a:r>
          </a:p>
          <a:p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func main() {</a:t>
            </a:r>
          </a:p>
          <a:p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	p,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_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:= ioutil.ReadFile("./panda.bmp")</a:t>
            </a:r>
          </a:p>
          <a:p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	for i := </a:t>
            </a:r>
            <a:r>
              <a:rPr lang="en-US" altLang="zh-CN" dirty="0">
                <a:cs typeface="Arial" panose="020B0604020202020204" pitchFamily="34" charset="0"/>
              </a:rPr>
              <a:t>54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; i &lt; len(p); i++ {</a:t>
            </a:r>
          </a:p>
          <a:p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		p[i] = 255 - p[i]</a:t>
            </a:r>
          </a:p>
          <a:p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	}</a:t>
            </a:r>
          </a:p>
          <a:p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	ioutil.WriteFile("./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dark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Panda.bmp", p, 0666)</a:t>
            </a:r>
          </a:p>
          <a:p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0972DF05-A7A8-47E2-84BA-2987971FC0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7658" y="1042194"/>
            <a:ext cx="8856984" cy="2259806"/>
          </a:xfrm>
        </p:spPr>
        <p:txBody>
          <a:bodyPr/>
          <a:lstStyle/>
          <a:p>
            <a:r>
              <a:rPr lang="en-US" altLang="zh-CN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Algorithm</a:t>
            </a:r>
          </a:p>
          <a:p>
            <a:pPr lvl="1"/>
            <a:r>
              <a:rPr lang="en-US" altLang="zh-CN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Read panda.bmp into variable p</a:t>
            </a:r>
          </a:p>
          <a:p>
            <a:pPr lvl="2"/>
            <a:r>
              <a:rPr lang="en-US" altLang="zh-CN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pixel array starts at p[54]</a:t>
            </a:r>
          </a:p>
          <a:p>
            <a:pPr lvl="1"/>
            <a:r>
              <a:rPr lang="en-US" altLang="zh-CN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For each v in pixel array, invert it with (255 – v)</a:t>
            </a:r>
          </a:p>
          <a:p>
            <a:pPr lvl="1"/>
            <a:r>
              <a:rPr lang="en-US" altLang="zh-CN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Write the inverted pixel array to darkPanda.bmp</a:t>
            </a:r>
          </a:p>
        </p:txBody>
      </p:sp>
      <p:sp>
        <p:nvSpPr>
          <p:cNvPr id="6" name="标题 5">
            <a:extLst>
              <a:ext uri="{FF2B5EF4-FFF2-40B4-BE49-F238E27FC236}">
                <a16:creationId xmlns:a16="http://schemas.microsoft.com/office/drawing/2014/main" id="{55A9C72A-58AE-4DB7-9D38-60D11AD153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Example1: Invert the color of panda.bmp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19517926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内容占位符 14">
            <a:extLst>
              <a:ext uri="{FF2B5EF4-FFF2-40B4-BE49-F238E27FC236}">
                <a16:creationId xmlns:a16="http://schemas.microsoft.com/office/drawing/2014/main" id="{5465ABAB-5DCB-4F5B-A648-F0944AB3B7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Algorithm</a:t>
            </a:r>
          </a:p>
          <a:p>
            <a:pPr lvl="1"/>
            <a:r>
              <a:rPr lang="en-US" altLang="zh-CN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Read panda.bmp into variable p</a:t>
            </a:r>
          </a:p>
          <a:p>
            <a:pPr lvl="2"/>
            <a:r>
              <a:rPr lang="en-US" altLang="zh-CN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pixel array starts at p[54]</a:t>
            </a:r>
          </a:p>
          <a:p>
            <a:pPr lvl="1"/>
            <a:r>
              <a:rPr lang="en-US" altLang="zh-CN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For each v in pixel array, invert it with (255 – v)</a:t>
            </a:r>
          </a:p>
          <a:p>
            <a:pPr lvl="1"/>
            <a:r>
              <a:rPr lang="en-US" altLang="zh-CN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Write the inverted pixel array to darkPanda.bmp</a:t>
            </a:r>
          </a:p>
          <a:p>
            <a:pPr marL="0" indent="0">
              <a:buNone/>
            </a:pPr>
            <a:endParaRPr lang="zh-CN" altLang="en-US" dirty="0"/>
          </a:p>
        </p:txBody>
      </p:sp>
      <p:cxnSp>
        <p:nvCxnSpPr>
          <p:cNvPr id="10" name="直接箭头连接符 9">
            <a:extLst>
              <a:ext uri="{FF2B5EF4-FFF2-40B4-BE49-F238E27FC236}">
                <a16:creationId xmlns:a16="http://schemas.microsoft.com/office/drawing/2014/main" id="{2F181B2A-6692-4C64-85DD-9A632E7525E3}"/>
              </a:ext>
            </a:extLst>
          </p:cNvPr>
          <p:cNvCxnSpPr>
            <a:cxnSpLocks/>
          </p:cNvCxnSpPr>
          <p:nvPr/>
        </p:nvCxnSpPr>
        <p:spPr>
          <a:xfrm>
            <a:off x="2721033" y="2011680"/>
            <a:ext cx="914400" cy="225552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文本框 6">
            <a:extLst>
              <a:ext uri="{FF2B5EF4-FFF2-40B4-BE49-F238E27FC236}">
                <a16:creationId xmlns:a16="http://schemas.microsoft.com/office/drawing/2014/main" id="{AF5840AD-8C89-4117-8B9E-485A662BB8B3}"/>
              </a:ext>
            </a:extLst>
          </p:cNvPr>
          <p:cNvSpPr txBox="1"/>
          <p:nvPr/>
        </p:nvSpPr>
        <p:spPr>
          <a:xfrm>
            <a:off x="5445157" y="3306275"/>
            <a:ext cx="3627344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b="1" dirty="0" err="1">
                <a:ea typeface="等线" panose="02010600030101010101" pitchFamily="2" charset="-122"/>
                <a:cs typeface="Arial" panose="020B0604020202020204" pitchFamily="34" charset="0"/>
              </a:rPr>
              <a:t>ioutil.ReadFile</a:t>
            </a:r>
            <a:endParaRPr lang="en-US" altLang="zh-CN" sz="1400" b="1" dirty="0">
              <a:ea typeface="等线" panose="02010600030101010101" pitchFamily="2" charset="-122"/>
              <a:cs typeface="Arial" panose="020B0604020202020204" pitchFamily="34" charset="0"/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altLang="zh-CN" sz="1400" dirty="0">
                <a:ea typeface="等线" panose="02010600030101010101" pitchFamily="2" charset="-122"/>
                <a:cs typeface="Arial" panose="020B0604020202020204" pitchFamily="34" charset="0"/>
              </a:rPr>
              <a:t>A function provided by Golang package "io/</a:t>
            </a:r>
            <a:r>
              <a:rPr lang="en-US" altLang="zh-CN" sz="1400" dirty="0" err="1">
                <a:ea typeface="等线" panose="02010600030101010101" pitchFamily="2" charset="-122"/>
                <a:cs typeface="Arial" panose="020B0604020202020204" pitchFamily="34" charset="0"/>
              </a:rPr>
              <a:t>ioutil</a:t>
            </a:r>
            <a:r>
              <a:rPr lang="en-US" altLang="zh-CN" sz="1400" dirty="0">
                <a:ea typeface="等线" panose="02010600030101010101" pitchFamily="2" charset="-122"/>
                <a:cs typeface="Arial" panose="020B0604020202020204" pitchFamily="34" charset="0"/>
              </a:rPr>
              <a:t>"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altLang="zh-CN" sz="1400" dirty="0">
                <a:ea typeface="等线" panose="02010600030101010101" pitchFamily="2" charset="-122"/>
                <a:cs typeface="Arial" panose="020B0604020202020204" pitchFamily="34" charset="0"/>
              </a:rPr>
              <a:t>Accepts a file name in string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altLang="zh-CN" sz="1400" dirty="0">
                <a:ea typeface="等线" panose="02010600030101010101" pitchFamily="2" charset="-122"/>
                <a:cs typeface="Arial" panose="020B0604020202020204" pitchFamily="34" charset="0"/>
              </a:rPr>
              <a:t>Returns the file content in byte slice</a:t>
            </a:r>
            <a:endParaRPr lang="zh-CN" altLang="en-US" sz="1400" dirty="0">
              <a:cs typeface="Arial" panose="020B0604020202020204" pitchFamily="34" charset="0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A8EFEFC0-BE95-4F09-8D27-84A078B2474E}"/>
              </a:ext>
            </a:extLst>
          </p:cNvPr>
          <p:cNvSpPr txBox="1"/>
          <p:nvPr/>
        </p:nvSpPr>
        <p:spPr>
          <a:xfrm>
            <a:off x="5445156" y="4706272"/>
            <a:ext cx="3591339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b="1" dirty="0">
                <a:ea typeface="等线" panose="02010600030101010101" pitchFamily="2" charset="-122"/>
                <a:cs typeface="Arial" panose="020B0604020202020204" pitchFamily="34" charset="0"/>
              </a:rPr>
              <a:t>p, _ := </a:t>
            </a:r>
            <a:r>
              <a:rPr lang="en-US" altLang="zh-CN" sz="1400" b="1" dirty="0" err="1">
                <a:ea typeface="等线" panose="02010600030101010101" pitchFamily="2" charset="-122"/>
                <a:cs typeface="Arial" panose="020B0604020202020204" pitchFamily="34" charset="0"/>
              </a:rPr>
              <a:t>ioutil.ReadFile</a:t>
            </a:r>
            <a:r>
              <a:rPr lang="en-US" altLang="zh-CN" sz="1400" b="1" dirty="0">
                <a:ea typeface="等线" panose="02010600030101010101" pitchFamily="2" charset="-122"/>
                <a:cs typeface="Arial" panose="020B0604020202020204" pitchFamily="34" charset="0"/>
              </a:rPr>
              <a:t>(“./panda.bmp”)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altLang="zh-CN" sz="1400" dirty="0">
                <a:ea typeface="等线" panose="02010600030101010101" pitchFamily="2" charset="-122"/>
                <a:cs typeface="Arial" panose="020B0604020202020204" pitchFamily="34" charset="0"/>
              </a:rPr>
              <a:t>“./panda.bmp”:</a:t>
            </a:r>
            <a:r>
              <a:rPr lang="zh-CN" altLang="en-US" sz="1400" dirty="0">
                <a:ea typeface="等线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400" dirty="0">
                <a:ea typeface="等线" panose="02010600030101010101" pitchFamily="2" charset="-122"/>
                <a:cs typeface="Arial" panose="020B0604020202020204" pitchFamily="34" charset="0"/>
              </a:rPr>
              <a:t>image file name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altLang="zh-CN" sz="1400" dirty="0">
                <a:ea typeface="等线" panose="02010600030101010101" pitchFamily="2" charset="-122"/>
                <a:cs typeface="Arial" panose="020B0604020202020204" pitchFamily="34" charset="0"/>
              </a:rPr>
              <a:t>p: byte slice of panda.bmp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altLang="zh-CN" sz="1400" dirty="0">
                <a:ea typeface="等线" panose="02010600030101010101" pitchFamily="2" charset="-122"/>
                <a:cs typeface="Arial" panose="020B0604020202020204" pitchFamily="34" charset="0"/>
              </a:rPr>
              <a:t>_: blank identifier, ignore the returned value (errors of </a:t>
            </a:r>
            <a:r>
              <a:rPr lang="en-US" altLang="zh-CN" sz="1400" dirty="0" err="1">
                <a:ea typeface="等线" panose="02010600030101010101" pitchFamily="2" charset="-122"/>
                <a:cs typeface="Arial" panose="020B0604020202020204" pitchFamily="34" charset="0"/>
              </a:rPr>
              <a:t>ioutil.ReadFile</a:t>
            </a:r>
            <a:r>
              <a:rPr lang="en-US" altLang="zh-CN" sz="1400" dirty="0">
                <a:ea typeface="等线" panose="02010600030101010101" pitchFamily="2" charset="-122"/>
                <a:cs typeface="Arial" panose="020B0604020202020204" pitchFamily="34" charset="0"/>
              </a:rPr>
              <a:t>)</a:t>
            </a:r>
          </a:p>
        </p:txBody>
      </p:sp>
      <p:sp>
        <p:nvSpPr>
          <p:cNvPr id="17" name="标题 16">
            <a:extLst>
              <a:ext uri="{FF2B5EF4-FFF2-40B4-BE49-F238E27FC236}">
                <a16:creationId xmlns:a16="http://schemas.microsoft.com/office/drawing/2014/main" id="{015119C7-BFF5-4DDF-8F5D-9B599049C0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Example1: Invert the color of panda.bmp</a:t>
            </a:r>
            <a:endParaRPr lang="zh-CN" altLang="en-US" dirty="0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EE77D328-3B9F-416C-B965-2F327B6F086F}"/>
              </a:ext>
            </a:extLst>
          </p:cNvPr>
          <p:cNvSpPr txBox="1"/>
          <p:nvPr/>
        </p:nvSpPr>
        <p:spPr>
          <a:xfrm>
            <a:off x="71499" y="3429000"/>
            <a:ext cx="5419843" cy="258532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package main</a:t>
            </a:r>
          </a:p>
          <a:p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import  "io/ioutil"</a:t>
            </a:r>
          </a:p>
          <a:p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func main() {</a:t>
            </a:r>
          </a:p>
          <a:p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zh-CN" altLang="en-US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p, </a:t>
            </a:r>
            <a:r>
              <a:rPr lang="en-US" altLang="zh-CN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_</a:t>
            </a:r>
            <a:r>
              <a:rPr lang="zh-CN" altLang="en-US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:= ioutil.ReadFile("./panda.bmp")</a:t>
            </a:r>
          </a:p>
          <a:p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	for i := </a:t>
            </a:r>
            <a:r>
              <a:rPr lang="en-US" altLang="zh-CN" dirty="0">
                <a:cs typeface="Arial" panose="020B0604020202020204" pitchFamily="34" charset="0"/>
              </a:rPr>
              <a:t>54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; i &lt; len(p); i++ {</a:t>
            </a:r>
          </a:p>
          <a:p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		p[i] = 255 - p[i]</a:t>
            </a:r>
          </a:p>
          <a:p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	}</a:t>
            </a:r>
          </a:p>
          <a:p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	ioutil.WriteFile("./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dark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Panda.bmp", p, 0666)</a:t>
            </a:r>
          </a:p>
          <a:p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888745844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cs101">
  <a:themeElements>
    <a:clrScheme name="Network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Network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Network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cs101" id="{E74CB524-3014-4471-AB20-6702B7C5C5ED}" vid="{2A67A859-6FD5-410D-B476-7801B30B1BB3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cs101</Template>
  <TotalTime>13534</TotalTime>
  <Words>5484</Words>
  <Application>Microsoft Office PowerPoint</Application>
  <PresentationFormat>全屏显示(4:3)</PresentationFormat>
  <Paragraphs>1022</Paragraphs>
  <Slides>41</Slides>
  <Notes>27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41</vt:i4>
      </vt:variant>
    </vt:vector>
  </HeadingPairs>
  <TitlesOfParts>
    <vt:vector size="54" baseType="lpstr">
      <vt:lpstr>Helvetica Neue</vt:lpstr>
      <vt:lpstr>等线</vt:lpstr>
      <vt:lpstr>宋体</vt:lpstr>
      <vt:lpstr>Arial</vt:lpstr>
      <vt:lpstr>Arial</vt:lpstr>
      <vt:lpstr>Consolas</vt:lpstr>
      <vt:lpstr>Franklin Gothic Medium</vt:lpstr>
      <vt:lpstr>Symbol</vt:lpstr>
      <vt:lpstr>Times</vt:lpstr>
      <vt:lpstr>Times New Roman</vt:lpstr>
      <vt:lpstr>Wingdings</vt:lpstr>
      <vt:lpstr>Work Sans</vt:lpstr>
      <vt:lpstr>cs101</vt:lpstr>
      <vt:lpstr> Lab Slides Text Hider  zxu@ict.ac.cn zhangjialin@ict.ac.cn</vt:lpstr>
      <vt:lpstr>Objective Read textbook 7.2</vt:lpstr>
      <vt:lpstr>How to represent an image in a computer (in memory or in a file)?  As a byte slice: a slice of elements, where each element is of byte type, i.e., uint8  The byte slice contains metadata and pixels </vt:lpstr>
      <vt:lpstr>BMP file format</vt:lpstr>
      <vt:lpstr>Images are made up of pixels</vt:lpstr>
      <vt:lpstr>Pixel encoded in RGB color model</vt:lpstr>
      <vt:lpstr>Example1: Invert the color of panda.bmp</vt:lpstr>
      <vt:lpstr>Example1: Invert the color of panda.bmp</vt:lpstr>
      <vt:lpstr>Example1: Invert the color of panda.bmp</vt:lpstr>
      <vt:lpstr>Example1: Invert the color of panda.bmp</vt:lpstr>
      <vt:lpstr>Example1: Invert the color of panda.bmp</vt:lpstr>
      <vt:lpstr>Example1: Invert the color of panda.bmp</vt:lpstr>
      <vt:lpstr>Example1: Invert the color of panda.bmp</vt:lpstr>
      <vt:lpstr>Example1: How about 230-v?</vt:lpstr>
      <vt:lpstr>Example1: How about 1+v?</vt:lpstr>
      <vt:lpstr>In-Class Exercises:  change the darkPanda.go program</vt:lpstr>
      <vt:lpstr>In-Class Exercises</vt:lpstr>
      <vt:lpstr>Exercise1: invert the least significant bit of a byte</vt:lpstr>
      <vt:lpstr>Exercise1: invert the most significant bit of a byte</vt:lpstr>
      <vt:lpstr>Example1 in good programming practice – part 1</vt:lpstr>
      <vt:lpstr>Example1 in good programming practice – part 2</vt:lpstr>
      <vt:lpstr>Example1 in good programming practice – part 2</vt:lpstr>
      <vt:lpstr>Example 2:  Replacing the least significant 2 bits of a byte</vt:lpstr>
      <vt:lpstr>Hide program: Hide text in a BMP image</vt:lpstr>
      <vt:lpstr>Hide program: Hide text in a BMP image</vt:lpstr>
      <vt:lpstr>Get input image srcImage, input text srcTxt and output image destImage</vt:lpstr>
      <vt:lpstr>Hide algorithm: Hide text in a BMP image</vt:lpstr>
      <vt:lpstr>Hide algorithm: Hide text in a BMP image</vt:lpstr>
      <vt:lpstr>Hide algorithm: Hide text in a BMP image</vt:lpstr>
      <vt:lpstr>How to hide the length of a text file in a picture?</vt:lpstr>
      <vt:lpstr>How to hide the length of a text file in a picture?</vt:lpstr>
      <vt:lpstr>How to hide the length of a text file in a picture?</vt:lpstr>
      <vt:lpstr>Hide algorithm: Hide text in a BMP image</vt:lpstr>
      <vt:lpstr>How to hide the contents of a text file in a picture?</vt:lpstr>
      <vt:lpstr>How to hide the contents of a text file in a picture?</vt:lpstr>
      <vt:lpstr>Hide algorithm: Hide text in a BMP image</vt:lpstr>
      <vt:lpstr>Check results</vt:lpstr>
      <vt:lpstr>hide-0.go – part 1</vt:lpstr>
      <vt:lpstr>hide-0.go – part 2</vt:lpstr>
      <vt:lpstr>hide-0.go – part 3</vt:lpstr>
      <vt:lpstr>show-0.go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Feidiao Yang</dc:creator>
  <cp:lastModifiedBy>li zhenying</cp:lastModifiedBy>
  <cp:revision>3016</cp:revision>
  <dcterms:created xsi:type="dcterms:W3CDTF">2019-03-11T10:05:11Z</dcterms:created>
  <dcterms:modified xsi:type="dcterms:W3CDTF">2021-12-21T14:47:08Z</dcterms:modified>
</cp:coreProperties>
</file>