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mp4" ContentType="video/mp4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3"/>
  </p:notesMasterIdLst>
  <p:sldIdLst>
    <p:sldId id="435" r:id="rId2"/>
    <p:sldId id="442" r:id="rId3"/>
    <p:sldId id="1265" r:id="rId4"/>
    <p:sldId id="257" r:id="rId5"/>
    <p:sldId id="1274" r:id="rId6"/>
    <p:sldId id="1278" r:id="rId7"/>
    <p:sldId id="259" r:id="rId8"/>
    <p:sldId id="260" r:id="rId9"/>
    <p:sldId id="261" r:id="rId10"/>
    <p:sldId id="286" r:id="rId11"/>
    <p:sldId id="262" r:id="rId12"/>
    <p:sldId id="263" r:id="rId13"/>
    <p:sldId id="264" r:id="rId14"/>
    <p:sldId id="265" r:id="rId15"/>
    <p:sldId id="287" r:id="rId16"/>
    <p:sldId id="266" r:id="rId17"/>
    <p:sldId id="267" r:id="rId18"/>
    <p:sldId id="268" r:id="rId19"/>
    <p:sldId id="437" r:id="rId20"/>
    <p:sldId id="436" r:id="rId21"/>
    <p:sldId id="270" r:id="rId22"/>
    <p:sldId id="1277" r:id="rId23"/>
    <p:sldId id="272" r:id="rId24"/>
    <p:sldId id="276" r:id="rId25"/>
    <p:sldId id="280" r:id="rId26"/>
    <p:sldId id="1275" r:id="rId27"/>
    <p:sldId id="1276" r:id="rId28"/>
    <p:sldId id="281" r:id="rId29"/>
    <p:sldId id="278" r:id="rId30"/>
    <p:sldId id="288" r:id="rId31"/>
    <p:sldId id="273" r:id="rId32"/>
    <p:sldId id="439" r:id="rId33"/>
    <p:sldId id="438" r:id="rId34"/>
    <p:sldId id="283" r:id="rId35"/>
    <p:sldId id="440" r:id="rId36"/>
    <p:sldId id="441" r:id="rId37"/>
    <p:sldId id="282" r:id="rId38"/>
    <p:sldId id="1273" r:id="rId39"/>
    <p:sldId id="1266" r:id="rId40"/>
    <p:sldId id="1269" r:id="rId41"/>
    <p:sldId id="1272" r:id="rId42"/>
  </p:sldIdLst>
  <p:sldSz cx="9144000" cy="6858000" type="screen4x3"/>
  <p:notesSz cx="6858000" cy="12192000"/>
  <p:defaultTextStyle>
    <a:defPPr>
      <a:defRPr lang="zh-CN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 Zheny" initials="LZ" lastIdx="19" clrIdx="0">
    <p:extLst>
      <p:ext uri="{19B8F6BF-5375-455C-9EA6-DF929625EA0E}">
        <p15:presenceInfo xmlns:p15="http://schemas.microsoft.com/office/powerpoint/2012/main" userId="14a0df2c4a7adfd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618F747-3B81-53F8-BF67-C475E6C2664C}">
  <a:tblStyle styleId="{2618F747-3B81-53F8-BF67-C475E6C2664C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  <a:fill>
          <a:solidFill>
            <a:schemeClr val="accent3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99" autoAdjust="0"/>
  </p:normalViewPr>
  <p:slideViewPr>
    <p:cSldViewPr>
      <p:cViewPr varScale="1">
        <p:scale>
          <a:sx n="61" d="100"/>
          <a:sy n="61" d="100"/>
        </p:scale>
        <p:origin x="1437" y="43"/>
      </p:cViewPr>
      <p:guideLst>
        <p:guide orient="horz" pos="216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页眉占位符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5" name="日期占位符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EE6CB8-7F18-4F0F-B24A-E154B4E9C634}" type="datetimeFigureOut">
              <a:rPr lang="en-US" altLang="zh-CN"/>
              <a:t>3/28/2022</a:t>
            </a:fld>
            <a:endParaRPr lang="zh-CN"/>
          </a:p>
        </p:txBody>
      </p:sp>
      <p:sp>
        <p:nvSpPr>
          <p:cNvPr id="6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zh-CN"/>
          </a:p>
        </p:txBody>
      </p:sp>
      <p:sp>
        <p:nvSpPr>
          <p:cNvPr id="7" name="备注占位符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zh-CN"/>
              <a:t>单击此处编辑母版文本样式</a:t>
            </a:r>
            <a:endParaRPr/>
          </a:p>
          <a:p>
            <a:pPr lvl="1">
              <a:defRPr/>
            </a:pPr>
            <a:r>
              <a:rPr lang="zh-CN"/>
              <a:t>二级</a:t>
            </a:r>
            <a:endParaRPr/>
          </a:p>
          <a:p>
            <a:pPr lvl="2">
              <a:defRPr/>
            </a:pPr>
            <a:r>
              <a:rPr lang="zh-CN"/>
              <a:t>三级</a:t>
            </a:r>
            <a:endParaRPr/>
          </a:p>
          <a:p>
            <a:pPr lvl="3">
              <a:defRPr/>
            </a:pPr>
            <a:r>
              <a:rPr lang="zh-CN"/>
              <a:t>四级</a:t>
            </a:r>
            <a:endParaRPr/>
          </a:p>
          <a:p>
            <a:pPr lvl="4">
              <a:defRPr/>
            </a:pPr>
            <a:r>
              <a:rPr lang="zh-CN"/>
              <a:t>五级</a:t>
            </a:r>
            <a:endParaRPr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E75097A-4275-4AE4-A400-427ECFD6D666}" type="slidenum">
              <a:rPr lang="en-US" altLang="zh-CN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39723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919110-6856-4A64-9A7D-D40C491B9A44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4833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E1A39FF-2C30-45B6-8F91-645ED773424D}" type="slidenum">
              <a:rPr lang="en-US" altLang="zh-CN" sz="1200"/>
              <a:pPr algn="r"/>
              <a:t>1</a:t>
            </a:fld>
            <a:endParaRPr lang="en-US" altLang="zh-CN" sz="1200"/>
          </a:p>
        </p:txBody>
      </p:sp>
      <p:sp>
        <p:nvSpPr>
          <p:cNvPr id="483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483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136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75097A-4275-4AE4-A400-427ECFD6D666}" type="slidenum">
              <a:rPr lang="en-US" altLang="zh-CN" smtClean="0"/>
              <a:t>5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697943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</p:spPr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zh-CN" dirty="0">
                <a:latin typeface="Abadi" panose="020B0604020104020204" pitchFamily="34" charset="0"/>
                <a:ea typeface="黑体"/>
              </a:rPr>
              <a:t>判断一个</a:t>
            </a:r>
            <a:r>
              <a:rPr lang="en-US" dirty="0">
                <a:latin typeface="Abadi" panose="020B0604020104020204" pitchFamily="34" charset="0"/>
                <a:ea typeface="黑体"/>
              </a:rPr>
              <a:t>01</a:t>
            </a:r>
            <a:r>
              <a:rPr lang="zh-CN" dirty="0">
                <a:latin typeface="Abadi" panose="020B0604020104020204" pitchFamily="34" charset="0"/>
                <a:ea typeface="黑体"/>
              </a:rPr>
              <a:t>串中</a:t>
            </a:r>
            <a:r>
              <a:rPr lang="en-US" dirty="0">
                <a:latin typeface="Abadi" panose="020B0604020104020204" pitchFamily="34" charset="0"/>
                <a:ea typeface="Cambria Math"/>
              </a:rPr>
              <a:t>1</a:t>
            </a:r>
            <a:r>
              <a:rPr lang="zh-CN" dirty="0">
                <a:latin typeface="黑体"/>
                <a:ea typeface="黑体"/>
              </a:rPr>
              <a:t>的个数是否是偶数</a:t>
            </a:r>
            <a:r>
              <a:rPr lang="zh-CN" dirty="0">
                <a:latin typeface="Abadi" panose="020B0604020104020204" pitchFamily="34" charset="0"/>
                <a:ea typeface="Cambria Math"/>
              </a:rPr>
              <a:t>。</a:t>
            </a:r>
            <a:endParaRPr lang="en-US" dirty="0">
              <a:latin typeface="Abadi" panose="020B0604020104020204" pitchFamily="34" charset="0"/>
              <a:ea typeface="Cambria Math"/>
            </a:endParaRP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zh-CN" dirty="0"/>
              <a:t>（下面边念边画出状态转移图。）首先我们来分析一下这个问题。最直接的办法是扫一遍这个</a:t>
            </a:r>
            <a:r>
              <a:rPr lang="en-US" dirty="0"/>
              <a:t>01</a:t>
            </a:r>
            <a:r>
              <a:rPr lang="zh-CN" dirty="0"/>
              <a:t>串，统计出其中</a:t>
            </a:r>
            <a:r>
              <a:rPr lang="en-US" dirty="0"/>
              <a:t>1</a:t>
            </a:r>
            <a:r>
              <a:rPr lang="zh-CN" dirty="0"/>
              <a:t>的个数。但是由于我们只关心</a:t>
            </a:r>
            <a:r>
              <a:rPr lang="en-US" dirty="0"/>
              <a:t>1</a:t>
            </a:r>
            <a:r>
              <a:rPr lang="zh-CN" dirty="0"/>
              <a:t>的个数是奇数还是偶数，所以我们在扫的过程中只需维护 </a:t>
            </a:r>
            <a:r>
              <a:rPr lang="en-US" dirty="0"/>
              <a:t>1</a:t>
            </a:r>
            <a:r>
              <a:rPr lang="zh-CN" dirty="0"/>
              <a:t>的个数</a:t>
            </a:r>
            <a:r>
              <a:rPr lang="en-US" dirty="0"/>
              <a:t>mod2 </a:t>
            </a:r>
            <a:r>
              <a:rPr lang="zh-CN" dirty="0"/>
              <a:t>这个量。（维护这个词可以解释为在一个过程中保证某个东西一直是正确的。）一个简单的想法就是设计两个状态 </a:t>
            </a:r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</a:t>
            </a:r>
            <a:r>
              <a:rPr lang="zh-CN" dirty="0"/>
              <a:t>和 </a:t>
            </a:r>
            <a:r>
              <a:rPr lang="en-US" dirty="0"/>
              <a:t>q</a:t>
            </a:r>
            <a:r>
              <a:rPr lang="en-US" baseline="-25000" dirty="0"/>
              <a:t>1</a:t>
            </a:r>
            <a:r>
              <a:rPr lang="zh-CN" dirty="0"/>
              <a:t>，如果当前状态在 </a:t>
            </a:r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zh-CN" dirty="0"/>
              <a:t>，则表示当前读到的 </a:t>
            </a:r>
            <a:r>
              <a:rPr lang="en-US" dirty="0"/>
              <a:t>1</a:t>
            </a:r>
            <a:r>
              <a:rPr lang="zh-CN" dirty="0"/>
              <a:t>的个数</a:t>
            </a:r>
            <a:r>
              <a:rPr lang="en-US" dirty="0"/>
              <a:t>mod2 </a:t>
            </a:r>
            <a:r>
              <a:rPr lang="zh-CN" dirty="0"/>
              <a:t>为</a:t>
            </a:r>
            <a:r>
              <a:rPr lang="en-US" dirty="0"/>
              <a:t>0</a:t>
            </a:r>
            <a:r>
              <a:rPr lang="zh-CN" dirty="0"/>
              <a:t>，如果当前状态在 </a:t>
            </a:r>
            <a:r>
              <a:rPr lang="en-US" dirty="0"/>
              <a:t>q</a:t>
            </a:r>
            <a:r>
              <a:rPr lang="en-US" baseline="-25000" dirty="0"/>
              <a:t>1</a:t>
            </a:r>
            <a:r>
              <a:rPr lang="zh-CN" dirty="0"/>
              <a:t>，则表示当前读到的 </a:t>
            </a:r>
            <a:r>
              <a:rPr lang="en-US" dirty="0"/>
              <a:t>1</a:t>
            </a:r>
            <a:r>
              <a:rPr lang="zh-CN" dirty="0"/>
              <a:t>的个数</a:t>
            </a:r>
            <a:r>
              <a:rPr lang="en-US" dirty="0"/>
              <a:t>mod2 </a:t>
            </a:r>
            <a:r>
              <a:rPr lang="zh-CN" dirty="0"/>
              <a:t>为</a:t>
            </a:r>
            <a:r>
              <a:rPr lang="en-US" dirty="0"/>
              <a:t>1</a:t>
            </a:r>
            <a:r>
              <a:rPr lang="zh-CN" dirty="0"/>
              <a:t>。维护的方法则很简单，如果你读到一个</a:t>
            </a:r>
            <a:r>
              <a:rPr lang="en-US" dirty="0"/>
              <a:t>1</a:t>
            </a:r>
            <a:r>
              <a:rPr lang="zh-CN" dirty="0"/>
              <a:t>，则从当前状态跳到另一个状态，如果读到</a:t>
            </a:r>
            <a:r>
              <a:rPr lang="en-US" dirty="0"/>
              <a:t>0</a:t>
            </a:r>
            <a:r>
              <a:rPr lang="zh-CN" dirty="0"/>
              <a:t>的话则留在当前状态。当往右扫读到 </a:t>
            </a:r>
            <a:r>
              <a:rPr lang="en-US" dirty="0"/>
              <a:t>B </a:t>
            </a:r>
            <a:r>
              <a:rPr lang="zh-CN" dirty="0"/>
              <a:t>的时候，表明已经读完了输入。如果此时状态是 </a:t>
            </a:r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zh-CN" dirty="0"/>
              <a:t>，则表示输入串里</a:t>
            </a:r>
            <a:r>
              <a:rPr lang="en-US" dirty="0"/>
              <a:t>1</a:t>
            </a:r>
            <a:r>
              <a:rPr lang="zh-CN" dirty="0"/>
              <a:t>的个数为偶数，应该跳到 </a:t>
            </a:r>
            <a:r>
              <a:rPr lang="en-US" dirty="0" err="1"/>
              <a:t>q</a:t>
            </a:r>
            <a:r>
              <a:rPr lang="en-US" baseline="-25000" dirty="0" err="1"/>
              <a:t>accept</a:t>
            </a:r>
            <a:r>
              <a:rPr lang="zh-CN" dirty="0"/>
              <a:t>；否则如果此时状态是 </a:t>
            </a:r>
            <a:r>
              <a:rPr lang="en-US" dirty="0"/>
              <a:t>q</a:t>
            </a:r>
            <a:r>
              <a:rPr lang="en-US" baseline="-25000" dirty="0"/>
              <a:t>1</a:t>
            </a:r>
            <a:r>
              <a:rPr lang="zh-CN" dirty="0"/>
              <a:t>，则表示输入串里</a:t>
            </a:r>
            <a:r>
              <a:rPr lang="en-US" dirty="0"/>
              <a:t>1</a:t>
            </a:r>
            <a:r>
              <a:rPr lang="zh-CN" dirty="0"/>
              <a:t>的个数为奇数，应该跳到 </a:t>
            </a:r>
            <a:r>
              <a:rPr lang="en-US" dirty="0" err="1"/>
              <a:t>q</a:t>
            </a:r>
            <a:r>
              <a:rPr lang="en-US" baseline="-25000" dirty="0" err="1"/>
              <a:t>reject</a:t>
            </a:r>
            <a:r>
              <a:rPr lang="zh-CN" dirty="0"/>
              <a:t>。</a:t>
            </a:r>
            <a:endParaRPr lang="en-US" dirty="0"/>
          </a:p>
          <a:p>
            <a:pPr>
              <a:defRPr/>
            </a:pPr>
            <a:r>
              <a:rPr lang="en-US" dirty="0"/>
              <a:t>(click</a:t>
            </a:r>
            <a:r>
              <a:rPr lang="zh-CN" dirty="0"/>
              <a:t>，展示一下。</a:t>
            </a:r>
            <a:r>
              <a:rPr lang="en-US" dirty="0"/>
              <a:t>)</a:t>
            </a:r>
            <a:endParaRPr lang="en-US" baseline="-25000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DEB4D858-9D6B-43A8-9E5A-AD6FB330B704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49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</p:spPr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/>
              <a:t>根据之前讲的转移函数，每步移动读写头之前可以在当前位置写下一个字母，但是我们在这个问题中其实不需要在纸带上写东西，所以每次写的字母是随意的。可以原封不动写下读到的符号，也可以全部写</a:t>
            </a:r>
            <a:r>
              <a:rPr lang="en-US"/>
              <a:t>0</a:t>
            </a:r>
            <a:r>
              <a:rPr lang="zh-CN"/>
              <a:t>。</a:t>
            </a:r>
            <a:endParaRPr lang="en-US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/>
              <a:t>（画完状态转移图后）我们可以由这张图得到这样一张状态转移表。转移表内部顺序是可以调整的，但是还是将同一个状态的放在一起，条理清晰。</a:t>
            </a:r>
            <a:endParaRPr lang="en-US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/>
              <a:t>（助教举个实例，用画好的图灵机算一遍。）</a:t>
            </a:r>
            <a:endParaRPr lang="en-US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/>
              <a:t>（可以提一下这个问题其实</a:t>
            </a:r>
            <a:r>
              <a:rPr lang="en-US"/>
              <a:t>DFA</a:t>
            </a:r>
            <a:r>
              <a:rPr lang="zh-CN"/>
              <a:t>就能做。感兴趣的同学课后自行了解什么是</a:t>
            </a:r>
            <a:r>
              <a:rPr lang="en-US"/>
              <a:t>DFA</a:t>
            </a:r>
            <a:r>
              <a:rPr lang="zh-CN"/>
              <a:t>。）</a:t>
            </a:r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DEB4D858-9D6B-43A8-9E5A-AD6FB330B704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13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75097A-4275-4AE4-A400-427ECFD6D666}" type="slidenum">
              <a:rPr lang="en-US" altLang="zh-CN" smtClean="0"/>
              <a:t>24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218619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</p:spPr>
      </p:sp>
      <p:sp>
        <p:nvSpPr>
          <p:cNvPr id="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zh-CN" dirty="0"/>
              <a:t>接下来说一下这三个实验对于图灵机的要求。我们将会精确的定义每一个问题的输入输出格式。</a:t>
            </a:r>
            <a:endParaRPr lang="en-US" dirty="0"/>
          </a:p>
          <a:p>
            <a:pPr>
              <a:defRPr/>
            </a:pPr>
            <a:r>
              <a:rPr lang="zh-CN" dirty="0"/>
              <a:t>第一个实验要完成的是一进制加法。输入的字符串保证格式如下：若干个 </a:t>
            </a:r>
            <a:r>
              <a:rPr lang="en-US" dirty="0"/>
              <a:t>1</a:t>
            </a:r>
            <a:r>
              <a:rPr lang="zh-CN" dirty="0"/>
              <a:t>，然后一个加号，再若干个 </a:t>
            </a:r>
            <a:r>
              <a:rPr lang="en-US" dirty="0"/>
              <a:t>1</a:t>
            </a:r>
            <a:r>
              <a:rPr lang="zh-CN" dirty="0"/>
              <a:t>，然后一个等号。</a:t>
            </a:r>
            <a:endParaRPr lang="en-US" dirty="0"/>
          </a:p>
          <a:p>
            <a:pPr>
              <a:defRPr/>
            </a:pPr>
            <a:r>
              <a:rPr lang="en-US" dirty="0"/>
              <a:t>(click)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dirty="0"/>
              <a:t>这个实验要注意，我们允许输入的若干个</a:t>
            </a:r>
            <a:r>
              <a:rPr lang="en-US" dirty="0"/>
              <a:t>1</a:t>
            </a:r>
            <a:r>
              <a:rPr lang="zh-CN" dirty="0"/>
              <a:t>其实是零个</a:t>
            </a:r>
            <a:r>
              <a:rPr lang="en-US" dirty="0"/>
              <a:t>1</a:t>
            </a:r>
            <a:r>
              <a:rPr lang="zh-CN" dirty="0"/>
              <a:t>，比如输入</a:t>
            </a:r>
            <a:r>
              <a:rPr lang="en-US" dirty="0"/>
              <a:t>+1=</a:t>
            </a:r>
            <a:r>
              <a:rPr lang="zh-CN" dirty="0"/>
              <a:t>。</a:t>
            </a:r>
            <a:endParaRPr lang="en-US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dirty="0"/>
              <a:t>最后为了我们判断你做的加法结果是否正确，我们要求输出答案的位置是从输入中 </a:t>
            </a:r>
            <a:r>
              <a:rPr lang="en-US" dirty="0"/>
              <a:t>= </a:t>
            </a:r>
            <a:r>
              <a:rPr lang="zh-CN" dirty="0"/>
              <a:t>位置右侧一格开始。纸带上其他位置的字符不作为评分依据。</a:t>
            </a:r>
            <a:endParaRPr lang="en-US" dirty="0"/>
          </a:p>
          <a:p>
            <a:pPr>
              <a:defRPr/>
            </a:pPr>
            <a:r>
              <a:rPr lang="zh-CN" dirty="0"/>
              <a:t>下面是样例。</a:t>
            </a:r>
            <a:endParaRPr lang="en-US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(click)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dirty="0"/>
              <a:t>输入是</a:t>
            </a:r>
            <a:r>
              <a:rPr lang="en-US" dirty="0"/>
              <a:t>11+1=</a:t>
            </a:r>
            <a:r>
              <a:rPr lang="zh-CN" dirty="0"/>
              <a:t>，停机时纸带可以单纯是输入后面多了结果，也可以像第二个这样停机时输入部分被改成了随意的字母。</a:t>
            </a:r>
            <a:endParaRPr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EB4D858-9D6B-43A8-9E5A-AD6FB330B704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38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75097A-4275-4AE4-A400-427ECFD6D666}" type="slidenum">
              <a:rPr lang="en-US" altLang="zh-CN" smtClean="0"/>
              <a:t>37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60045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75097A-4275-4AE4-A400-427ECFD6D666}" type="slidenum">
              <a:rPr lang="en-US" altLang="zh-CN" smtClean="0"/>
              <a:t>38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11813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13" name="Rectangle 45"/>
          <p:cNvSpPr>
            <a:spLocks noChangeArrowheads="1"/>
          </p:cNvSpPr>
          <p:nvPr/>
        </p:nvSpPr>
        <p:spPr bwMode="auto">
          <a:xfrm rot="5400000" flipH="1">
            <a:off x="4982369" y="3479006"/>
            <a:ext cx="4724400" cy="71438"/>
          </a:xfrm>
          <a:prstGeom prst="rect">
            <a:avLst/>
          </a:prstGeo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0826" y="549275"/>
            <a:ext cx="7058025" cy="213360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71550" y="2924175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EFCFDD4-86FC-4284-AD3D-1CD71A0C7575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32809" name="Picture 41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2" y="2924179"/>
            <a:ext cx="936625" cy="779463"/>
          </a:xfrm>
          <a:prstGeom prst="rect">
            <a:avLst/>
          </a:prstGeom>
          <a:noFill/>
        </p:spPr>
      </p:pic>
      <p:pic>
        <p:nvPicPr>
          <p:cNvPr id="32810" name="Picture 42" descr="logo－zi-sh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3376" y="3848104"/>
            <a:ext cx="292100" cy="2016125"/>
          </a:xfrm>
          <a:prstGeom prst="rect">
            <a:avLst/>
          </a:prstGeom>
          <a:noFill/>
        </p:spPr>
      </p:pic>
      <p:sp>
        <p:nvSpPr>
          <p:cNvPr id="32811" name="Text Box 43"/>
          <p:cNvSpPr txBox="1">
            <a:spLocks noChangeArrowheads="1"/>
          </p:cNvSpPr>
          <p:nvPr/>
        </p:nvSpPr>
        <p:spPr bwMode="auto">
          <a:xfrm>
            <a:off x="7666725" y="3848100"/>
            <a:ext cx="32316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900" b="1">
                <a:latin typeface="Franklin Gothic Medium" pitchFamily="34" charset="0"/>
              </a:rPr>
              <a:t>INSTITUTE OF COMPUTING TECHNOLOGY</a:t>
            </a:r>
          </a:p>
        </p:txBody>
      </p:sp>
      <p:sp>
        <p:nvSpPr>
          <p:cNvPr id="32812" name="Rectangle 44"/>
          <p:cNvSpPr>
            <a:spLocks noChangeArrowheads="1"/>
          </p:cNvSpPr>
          <p:nvPr/>
        </p:nvSpPr>
        <p:spPr bwMode="auto">
          <a:xfrm>
            <a:off x="250825" y="2708275"/>
            <a:ext cx="8281988" cy="71438"/>
          </a:xfrm>
          <a:prstGeom prst="rect">
            <a:avLst/>
          </a:prstGeo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73928449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7BCF8-F59C-4026-B6E8-4B7A8018362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302335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42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42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EC8D1-144E-4E4F-B2E4-344DAD007F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79366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806BE6D-AA75-4C19-8AC1-727318FA8B4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1619675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7"/>
            <a:ext cx="4038600" cy="21288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4"/>
            <a:ext cx="4038600" cy="21304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88260F7-2030-4B35-A89C-01FA86E9D6A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408471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1" y="122238"/>
            <a:ext cx="8712968" cy="85849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472608"/>
          </a:xfrm>
        </p:spPr>
        <p:txBody>
          <a:bodyPr/>
          <a:lstStyle>
            <a:lvl3pPr>
              <a:buClr>
                <a:srgbClr val="9900CC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3232" y="6605736"/>
            <a:ext cx="730424" cy="252264"/>
          </a:xfrm>
        </p:spPr>
        <p:txBody>
          <a:bodyPr/>
          <a:lstStyle>
            <a:lvl1pPr>
              <a:defRPr/>
            </a:lvl1pPr>
          </a:lstStyle>
          <a:p>
            <a:fld id="{B624FEA1-8D4F-4C27-B315-433CCAC169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96659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77F74-3F42-4D21-B193-F6D829DDFE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47994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BF886-1034-477A-B6CC-01E24F1F89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542075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D2B4E-8515-41A9-BFB1-B129CF5CFD5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820172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6E81E-6041-44E1-A812-B47095AF3B3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7560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72BA7-A053-4C77-BE4A-2C9478A22DA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22202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D921E-0D29-4D56-84BE-F974969772C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3630401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48AC9-721A-4C0D-B078-E5EEF5C5AB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495064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zh-CN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zh-CN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FD978E6-38DD-4620-B866-3013F225042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078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189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377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566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754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Clr>
          <a:srgbClr val="FF0000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92133" indent="-347654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2pPr>
      <a:lvl3pPr marL="987401" indent="-293681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3pPr>
      <a:lvl4pPr marL="1281081" indent="-292093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</a:defRPr>
      </a:lvl4pPr>
      <a:lvl5pPr marL="1598573" indent="-315905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</a:defRPr>
      </a:lvl5pPr>
      <a:lvl6pPr marL="2055762" indent="-315905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2951" indent="-315905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139" indent="-315905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328" indent="-315905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72BA7-A053-4C77-BE4A-2C9478A22DA6}" type="slidenum">
              <a:rPr lang="en-US" altLang="zh-CN" smtClean="0"/>
              <a:pPr/>
              <a:t>1</a:t>
            </a:fld>
            <a:endParaRPr lang="en-US" altLang="zh-CN" dirty="0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83940" y="1536483"/>
            <a:ext cx="7176120" cy="5113337"/>
          </a:xfrm>
          <a:noFill/>
        </p:spPr>
        <p:txBody>
          <a:bodyPr anchor="ctr"/>
          <a:lstStyle/>
          <a:p>
            <a:pPr algn="ctr"/>
            <a:br>
              <a:rPr lang="zh-CN" altLang="en-US"/>
            </a:br>
            <a:r>
              <a:rPr lang="en-US" altLang="zh-CN" sz="4800"/>
              <a:t>Turing </a:t>
            </a:r>
            <a:r>
              <a:rPr lang="en-US" altLang="zh-CN" sz="4800" dirty="0"/>
              <a:t>Adder</a:t>
            </a:r>
            <a:br>
              <a:rPr lang="en-US" altLang="zh-CN" sz="4800" dirty="0"/>
            </a:br>
            <a:br>
              <a:rPr lang="zh-CN" altLang="en-US" sz="6600" dirty="0"/>
            </a:br>
            <a:r>
              <a:rPr lang="en-US" altLang="zh-CN" sz="1800" dirty="0"/>
              <a:t>zxu@ict.ac.cn</a:t>
            </a:r>
            <a:br>
              <a:rPr lang="en-US" altLang="zh-CN" sz="1800" dirty="0"/>
            </a:br>
            <a:r>
              <a:rPr lang="en-US" altLang="zh-CN" sz="1800" dirty="0"/>
              <a:t>zhangjialin@ict.ac.cn</a:t>
            </a:r>
          </a:p>
        </p:txBody>
      </p:sp>
      <p:pic>
        <p:nvPicPr>
          <p:cNvPr id="9" name="Picture 2" descr="http://www.gucas.ac.cn/newStyle/images/lougo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0"/>
            <a:ext cx="4381500" cy="1047751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7630658" y="0"/>
            <a:ext cx="1756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/>
              <a:t>CS101</a:t>
            </a:r>
            <a:endParaRPr lang="zh-CN" altLang="en-US" sz="36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>
                <a:latin typeface="+mj-ea"/>
                <a:cs typeface="Arial" panose="020B0604020202020204" pitchFamily="34" charset="0"/>
              </a:rPr>
              <a:t>Week1 </a:t>
            </a:r>
            <a:r>
              <a:rPr lang="en-US" dirty="0">
                <a:latin typeface="+mj-ea"/>
                <a:cs typeface="Arial" panose="020B0604020202020204" pitchFamily="34" charset="0"/>
              </a:rPr>
              <a:t>Outline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Arial" panose="020B0604020202020204" pitchFamily="34" charset="0"/>
              </a:rPr>
              <a:t>Introduction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 of Turing Machine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Experiment Platform</a:t>
            </a:r>
            <a:endParaRPr dirty="0">
              <a:solidFill>
                <a:srgbClr val="FF0000"/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j-ea"/>
                <a:ea typeface="+mj-ea"/>
                <a:cs typeface="Arial" panose="020B0604020202020204" pitchFamily="34" charset="0"/>
              </a:rPr>
              <a:t>Examples</a:t>
            </a:r>
            <a:endParaRPr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j-ea"/>
                <a:ea typeface="+mj-ea"/>
                <a:cs typeface="Arial" panose="020B0604020202020204" pitchFamily="34" charset="0"/>
              </a:rPr>
              <a:t>Questions</a:t>
            </a:r>
            <a:endParaRPr lang="zh-CN" dirty="0">
              <a:latin typeface="+mj-ea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71066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Experiment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Platform</a:t>
            </a:r>
            <a:endParaRPr 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457189" lvl="1" indent="0"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4"/>
          <p:cNvPicPr>
            <a:picLocks noChangeAspect="1"/>
          </p:cNvPicPr>
          <p:nvPr/>
        </p:nvPicPr>
        <p:blipFill>
          <a:blip r:embed="rId2"/>
          <a:srcRect l="482" r="659" b="355"/>
          <a:stretch/>
        </p:blipFill>
        <p:spPr bwMode="auto">
          <a:xfrm>
            <a:off x="406971" y="1124744"/>
            <a:ext cx="8402066" cy="541468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>
                <a:latin typeface="+mj-ea"/>
                <a:cs typeface="Arial" panose="020B0604020202020204" pitchFamily="34" charset="0"/>
              </a:rPr>
              <a:t>Experiment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Platform -- Overview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Property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The input is put on the tape, and other square are letter B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Infinite for both side of tape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Header is initially on the far-left side of the input string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Buttons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Set</a:t>
            </a:r>
            <a:r>
              <a:rPr lang="en-US" dirty="0">
                <a:latin typeface="+mn-ea"/>
                <a:cs typeface="Arial" panose="020B0604020202020204" pitchFamily="34" charset="0"/>
              </a:rPr>
              <a:t>”: Initialize Turing machine, including import rules and tape data initialization 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Pause</a:t>
            </a:r>
            <a:r>
              <a:rPr lang="en-US" dirty="0">
                <a:latin typeface="+mn-ea"/>
                <a:cs typeface="Arial" panose="020B0604020202020204" pitchFamily="34" charset="0"/>
              </a:rPr>
              <a:t>”/“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Continue</a:t>
            </a:r>
            <a:r>
              <a:rPr lang="en-US" dirty="0">
                <a:latin typeface="+mn-ea"/>
                <a:cs typeface="Arial" panose="020B0604020202020204" pitchFamily="34" charset="0"/>
              </a:rPr>
              <a:t>”: Pause or continue simulation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Debug</a:t>
            </a:r>
            <a:r>
              <a:rPr lang="en-US" dirty="0">
                <a:latin typeface="+mn-ea"/>
                <a:cs typeface="Arial" panose="020B0604020202020204" pitchFamily="34" charset="0"/>
              </a:rPr>
              <a:t>”: Invalid when in continue state, otherwise execute one step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Finish</a:t>
            </a:r>
            <a:r>
              <a:rPr lang="en-US" dirty="0">
                <a:latin typeface="+mn-ea"/>
                <a:cs typeface="Arial" panose="020B0604020202020204" pitchFamily="34" charset="0"/>
              </a:rPr>
              <a:t>”: Skip Simulation and display the result of the Turing machine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&lt;&lt;</a:t>
            </a:r>
            <a:r>
              <a:rPr lang="en-US" dirty="0">
                <a:latin typeface="+mn-ea"/>
                <a:cs typeface="Arial" panose="020B0604020202020204" pitchFamily="34" charset="0"/>
              </a:rPr>
              <a:t> ” : Slow down the simulation 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&gt;&gt;</a:t>
            </a:r>
            <a:r>
              <a:rPr lang="en-US" dirty="0">
                <a:latin typeface="+mn-ea"/>
                <a:cs typeface="Arial" panose="020B0604020202020204" pitchFamily="34" charset="0"/>
              </a:rPr>
              <a:t> ”: Speed up the simulation 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Get State Transition Diagram</a:t>
            </a:r>
            <a:r>
              <a:rPr lang="en-US" dirty="0">
                <a:latin typeface="+mn-ea"/>
                <a:cs typeface="Arial" panose="020B0604020202020204" pitchFamily="34" charset="0"/>
              </a:rPr>
              <a:t>”: As the name suggests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Test</a:t>
            </a:r>
            <a:r>
              <a:rPr lang="en-US" dirty="0">
                <a:latin typeface="+mn-ea"/>
                <a:cs typeface="Arial" panose="020B0604020202020204" pitchFamily="34" charset="0"/>
              </a:rPr>
              <a:t>”: See if you can pass a test point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Note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If the simulation exceeds 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10,000</a:t>
            </a:r>
            <a:r>
              <a:rPr lang="en-US" dirty="0">
                <a:latin typeface="+mn-ea"/>
                <a:cs typeface="Arial" panose="020B0604020202020204" pitchFamily="34" charset="0"/>
              </a:rPr>
              <a:t> steps on a certain input, we believe that the Turing machine will not  terminate on this input and throw a “no terminate” error.</a:t>
            </a:r>
            <a:endParaRPr lang="zh-CN" dirty="0">
              <a:latin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>
                <a:latin typeface="+mj-ea"/>
                <a:cs typeface="Arial" panose="020B0604020202020204" pitchFamily="34" charset="0"/>
              </a:rPr>
              <a:t>Experiment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Platform -- </a:t>
            </a:r>
            <a:r>
              <a:rPr lang="en-US" dirty="0">
                <a:latin typeface="+mj-ea"/>
                <a:cs typeface="Arial" panose="020B0604020202020204" pitchFamily="34" charset="0"/>
              </a:rPr>
              <a:t>How to Use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>
          <a:xfrm>
            <a:off x="0" y="1124744"/>
            <a:ext cx="9217024" cy="54726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Only state-transition table is needed to submit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Multiple lines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Each line only include one state-transition rule, in the form of: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marL="457189" lvl="1" indent="0">
              <a:buNone/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	</a:t>
            </a:r>
            <a:r>
              <a:rPr lang="en-US" sz="2000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State, </a:t>
            </a:r>
            <a:r>
              <a:rPr lang="en-US" sz="2000" b="0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Symbol Read, Symbol to Write, Head Move, Next State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Arial" panose="020B0604020202020204" pitchFamily="34" charset="0"/>
              </a:rPr>
              <a:t>Note</a:t>
            </a:r>
          </a:p>
          <a:p>
            <a:pPr lvl="2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State / Next State: a string. Specify 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q0</a:t>
            </a:r>
            <a:r>
              <a:rPr lang="en-US" dirty="0">
                <a:latin typeface="+mn-ea"/>
                <a:cs typeface="Arial" panose="020B0604020202020204" pitchFamily="34" charset="0"/>
              </a:rPr>
              <a:t> as the starting state and </a:t>
            </a:r>
            <a:r>
              <a:rPr lang="en-US" dirty="0" err="1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qa</a:t>
            </a:r>
            <a:r>
              <a:rPr lang="en-US" dirty="0">
                <a:latin typeface="+mn-ea"/>
                <a:cs typeface="Arial" panose="020B0604020202020204" pitchFamily="34" charset="0"/>
              </a:rPr>
              <a:t> as the stop state.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2">
              <a:defRPr/>
            </a:pP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Arial" panose="020B0604020202020204" pitchFamily="34" charset="0"/>
              </a:rPr>
              <a:t>Symbol Read: a visible ASCII character, represent the letter that head read.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2">
              <a:defRPr/>
            </a:pP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Arial" panose="020B0604020202020204" pitchFamily="34" charset="0"/>
              </a:rPr>
              <a:t>Symbol to Write:  a visible ASCII character, represent the letter that head write.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2">
              <a:defRPr/>
            </a:pP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Arial" panose="020B0604020202020204" pitchFamily="34" charset="0"/>
              </a:rPr>
              <a:t>Head Move: One of {L, R}, where L means the head moves one space to the left, R means the head moves one space to the right.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2"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C</a:t>
            </a:r>
            <a:r>
              <a:rPr lang="en-US" b="0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ase sensitive.</a:t>
            </a:r>
            <a:endParaRPr lang="en-US"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2"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How to Use </a:t>
            </a:r>
            <a:r>
              <a:rPr lang="zh-CN" altLang="en-US" dirty="0">
                <a:latin typeface="+mj-ea"/>
                <a:cs typeface="Arial" panose="020B0604020202020204" pitchFamily="34" charset="0"/>
              </a:rPr>
              <a:t>（</a:t>
            </a:r>
            <a:r>
              <a:rPr lang="en-US" altLang="zh-CN" dirty="0">
                <a:latin typeface="+mj-ea"/>
                <a:cs typeface="Arial" panose="020B0604020202020204" pitchFamily="34" charset="0"/>
              </a:rPr>
              <a:t>2</a:t>
            </a:r>
            <a:r>
              <a:rPr lang="zh-CN" altLang="en-US" dirty="0">
                <a:latin typeface="+mj-ea"/>
                <a:cs typeface="Arial" panose="020B0604020202020204" pitchFamily="34" charset="0"/>
              </a:rPr>
              <a:t>）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Automatic</a:t>
            </a:r>
            <a:r>
              <a:rPr lang="zh-CN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</a:rPr>
              <a:t>generate and specified</a:t>
            </a:r>
            <a:r>
              <a:rPr lang="zh-CN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</a:rPr>
              <a:t>tuples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State Set: Q is generated according to the state transition table, including all the states that have appeared in the "state"/"next state" column of the state transition table.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Tape Symbols Set: Γ is specified as all the visible ASCII codes.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Input Symbol Set: Σ</a:t>
            </a:r>
            <a:r>
              <a:rPr lang="el-GR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</a:rPr>
              <a:t>is a subset </a:t>
            </a:r>
            <a:r>
              <a:rPr lang="zh-CN" dirty="0">
                <a:latin typeface="+mn-ea"/>
                <a:cs typeface="Arial" panose="020B0604020202020204" pitchFamily="34" charset="0"/>
              </a:rPr>
              <a:t> </a:t>
            </a:r>
            <a:r>
              <a:rPr lang="el-GR" dirty="0">
                <a:latin typeface="+mn-ea"/>
                <a:cs typeface="Arial" panose="020B0604020202020204" pitchFamily="34" charset="0"/>
              </a:rPr>
              <a:t>Γ\{</a:t>
            </a:r>
            <a:r>
              <a:rPr lang="en-US" dirty="0">
                <a:latin typeface="+mn-ea"/>
                <a:cs typeface="Arial" panose="020B0604020202020204" pitchFamily="34" charset="0"/>
              </a:rPr>
              <a:t>B} </a:t>
            </a: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Initial state: q0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Stop state: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qa</a:t>
            </a:r>
            <a:endParaRPr lang="en-US" dirty="0">
              <a:latin typeface="+mn-ea"/>
              <a:cs typeface="Arial" panose="020B0604020202020204" pitchFamily="34" charset="0"/>
            </a:endParaRPr>
          </a:p>
          <a:p>
            <a:pPr marL="457189" lvl="1" indent="0">
              <a:buNone/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>
                <a:latin typeface="+mj-ea"/>
                <a:cs typeface="Arial" panose="020B0604020202020204" pitchFamily="34" charset="0"/>
              </a:rPr>
              <a:t>Week1 </a:t>
            </a:r>
            <a:r>
              <a:rPr lang="en-US" dirty="0">
                <a:latin typeface="+mj-ea"/>
                <a:cs typeface="Arial" panose="020B0604020202020204" pitchFamily="34" charset="0"/>
              </a:rPr>
              <a:t>Outline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Arial" panose="020B0604020202020204" pitchFamily="34" charset="0"/>
              </a:rPr>
              <a:t>Introduction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 of Turing Machine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j-ea"/>
                <a:ea typeface="+mj-ea"/>
                <a:cs typeface="Arial" panose="020B0604020202020204" pitchFamily="34" charset="0"/>
              </a:rPr>
              <a:t>Experiment Platform</a:t>
            </a:r>
            <a:endParaRPr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Examples</a:t>
            </a:r>
            <a:endParaRPr dirty="0">
              <a:solidFill>
                <a:srgbClr val="FF0000"/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j-ea"/>
                <a:ea typeface="+mj-ea"/>
                <a:cs typeface="Arial" panose="020B0604020202020204" pitchFamily="34" charset="0"/>
              </a:rPr>
              <a:t>Questions</a:t>
            </a:r>
            <a:endParaRPr lang="zh-CN" dirty="0">
              <a:latin typeface="+mj-ea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49324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Examples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Turing machine of parity recognition</a:t>
            </a:r>
            <a:endParaRPr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Judge parity of the number of  “0” in a “01” string</a:t>
            </a:r>
            <a:endParaRPr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If the number of  “0” is even, then write “Even” on the tape</a:t>
            </a:r>
            <a:endParaRPr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If the number of  “0” is odd, then write “Odd” on the tape</a:t>
            </a:r>
            <a:endParaRPr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Turing machine of palindrome recognition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Judge whether a “01” string is palindrome or not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If yes, then write “Y” on</a:t>
            </a:r>
            <a:r>
              <a:rPr lang="zh-CN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</a:rPr>
              <a:t>the tape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Otherwise, write “N”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endParaRPr lang="zh-CN" dirty="0">
              <a:latin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Parity Recognition </a:t>
            </a:r>
            <a:r>
              <a:rPr lang="en-US" altLang="zh-CN" dirty="0">
                <a:latin typeface="+mj-ea"/>
                <a:cs typeface="Arial" panose="020B0604020202020204" pitchFamily="34" charset="0"/>
              </a:rPr>
              <a:t>--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Key Idea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Key Idea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 err="1">
                <a:latin typeface="+mn-ea"/>
                <a:cs typeface="Arial" panose="020B0604020202020204" pitchFamily="34" charset="0"/>
              </a:rPr>
              <a:t>qodd</a:t>
            </a:r>
            <a:r>
              <a:rPr lang="en-US" dirty="0">
                <a:latin typeface="+mn-ea"/>
                <a:cs typeface="Arial" panose="020B0604020202020204" pitchFamily="34" charset="0"/>
              </a:rPr>
              <a:t>: the number of “0” in the string ever read is odd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 err="1">
                <a:latin typeface="+mn-ea"/>
                <a:cs typeface="Arial" panose="020B0604020202020204" pitchFamily="34" charset="0"/>
              </a:rPr>
              <a:t>qeven</a:t>
            </a:r>
            <a:r>
              <a:rPr lang="en-US" dirty="0">
                <a:latin typeface="+mn-ea"/>
                <a:cs typeface="Arial" panose="020B0604020202020204" pitchFamily="34" charset="0"/>
              </a:rPr>
              <a:t>: the number of “0” in the string ever read is even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Read 0: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qodd</a:t>
            </a:r>
            <a:r>
              <a:rPr 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qeven</a:t>
            </a:r>
            <a:r>
              <a:rPr lang="en-US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qeven</a:t>
            </a:r>
            <a:r>
              <a:rPr 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qodd</a:t>
            </a:r>
            <a:endParaRPr lang="en-US"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Read 1: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qodd</a:t>
            </a:r>
            <a:r>
              <a:rPr 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qodd</a:t>
            </a:r>
            <a:r>
              <a:rPr lang="en-US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qeven</a:t>
            </a:r>
            <a:r>
              <a:rPr 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qeven</a:t>
            </a: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endParaRPr lang="zh-CN" dirty="0">
              <a:latin typeface="+mn-ea"/>
              <a:cs typeface="Arial" panose="020B0604020202020204" pitchFamily="34" charset="0"/>
            </a:endParaRPr>
          </a:p>
        </p:txBody>
      </p:sp>
      <p:pic>
        <p:nvPicPr>
          <p:cNvPr id="6" name="图片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652120" y="4293096"/>
            <a:ext cx="2800351" cy="15811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图片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987824" y="4525491"/>
            <a:ext cx="5865196" cy="2071861"/>
          </a:xfrm>
          <a:prstGeom prst="rect">
            <a:avLst/>
          </a:prstGeom>
        </p:spPr>
      </p:pic>
      <p:sp>
        <p:nvSpPr>
          <p:cNvPr id="7" name="椭圆 5"/>
          <p:cNvSpPr/>
          <p:nvPr/>
        </p:nvSpPr>
        <p:spPr bwMode="auto">
          <a:xfrm>
            <a:off x="3851920" y="5277876"/>
            <a:ext cx="567089" cy="283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椭圆 6"/>
          <p:cNvSpPr/>
          <p:nvPr/>
        </p:nvSpPr>
        <p:spPr bwMode="auto">
          <a:xfrm>
            <a:off x="5509931" y="4411935"/>
            <a:ext cx="820981" cy="4710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椭圆 7"/>
          <p:cNvSpPr/>
          <p:nvPr/>
        </p:nvSpPr>
        <p:spPr bwMode="auto">
          <a:xfrm>
            <a:off x="8039140" y="5949280"/>
            <a:ext cx="813880" cy="4710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Parity </a:t>
            </a:r>
            <a:r>
              <a:rPr lang="en-US" dirty="0">
                <a:latin typeface="+mj-ea"/>
                <a:cs typeface="Arial" panose="020B0604020202020204" pitchFamily="34" charset="0"/>
              </a:rPr>
              <a:t>Recognition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--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Key Principle</a:t>
            </a:r>
            <a:endParaRPr 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Key Principle: </a:t>
            </a:r>
          </a:p>
          <a:p>
            <a:pPr lvl="1">
              <a:defRPr/>
            </a:pP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cs typeface="Arial" panose="020B0604020202020204" pitchFamily="34" charset="0"/>
              </a:rPr>
              <a:t>Loop</a:t>
            </a:r>
          </a:p>
          <a:p>
            <a:pPr lvl="2">
              <a:defRPr/>
            </a:pP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cs typeface="Arial" panose="020B0604020202020204" pitchFamily="34" charset="0"/>
              </a:rPr>
              <a:t>Use four rule to handle infinite input</a:t>
            </a:r>
            <a:endParaRPr lang="en-US" altLang="zh-CN" dirty="0">
              <a:latin typeface="+mn-ea"/>
              <a:cs typeface="Arial" panose="020B0604020202020204" pitchFamily="34" charset="0"/>
            </a:endParaRPr>
          </a:p>
          <a:p>
            <a:pPr lvl="2">
              <a:defRPr/>
            </a:pP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cs typeface="Arial" panose="020B0604020202020204" pitchFamily="34" charset="0"/>
              </a:rPr>
              <a:t>NOT infinite rule</a:t>
            </a:r>
          </a:p>
          <a:p>
            <a:pPr lvl="3">
              <a:defRPr/>
            </a:pP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cs typeface="Arial" panose="020B0604020202020204" pitchFamily="34" charset="0"/>
              </a:rPr>
              <a:t> qodd1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 qeven1, qeven2</a:t>
            </a:r>
            <a:r>
              <a:rPr lang="en-US" altLang="zh-CN" dirty="0"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qodd3, …</a:t>
            </a:r>
            <a:endParaRPr lang="en-US" altLang="zh-CN"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Able to</a:t>
            </a:r>
            <a:r>
              <a:rPr lang="zh-C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</a:rPr>
              <a:t>Move</a:t>
            </a:r>
            <a:r>
              <a:rPr lang="zh-C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Back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Read the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ape Many Times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defRPr/>
            </a:pPr>
            <a:endParaRPr 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 descr="图示&#10;&#10;描述已自动生成">
            <a:extLst>
              <a:ext uri="{FF2B5EF4-FFF2-40B4-BE49-F238E27FC236}">
                <a16:creationId xmlns:a16="http://schemas.microsoft.com/office/drawing/2014/main" id="{C73B5E40-F1EF-42BC-9C0F-11F0960AD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321" y="1655379"/>
            <a:ext cx="2800741" cy="158137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B33F25-F634-4D09-88CE-62CCA44F5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Arial" panose="020B0604020202020204" pitchFamily="34" charset="0"/>
              </a:rPr>
              <a:t>Parity Recognition state-transition diagram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14310AB-E54A-4ABD-BE37-F4028A01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19</a:t>
            </a:fld>
            <a:endParaRPr lang="en-US" altLang="zh-CN"/>
          </a:p>
        </p:txBody>
      </p:sp>
      <p:pic>
        <p:nvPicPr>
          <p:cNvPr id="5" name="内容占位符 4" descr="图示, 示意图&#10;&#10;描述已自动生成">
            <a:extLst>
              <a:ext uri="{FF2B5EF4-FFF2-40B4-BE49-F238E27FC236}">
                <a16:creationId xmlns:a16="http://schemas.microsoft.com/office/drawing/2014/main" id="{80CC9420-FDAA-4C27-AC42-9AB658A50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98" y="3016807"/>
            <a:ext cx="8928991" cy="148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34452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6092B6E9-E098-4AB8-97C9-47EECFE0D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BC959B3-722B-4C54-A15A-31AF51E4A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Week 1: Lab highlights, design Q&amp;A</a:t>
            </a:r>
          </a:p>
          <a:p>
            <a:pPr lvl="1"/>
            <a:r>
              <a:rPr lang="en-US" altLang="zh-CN" dirty="0"/>
              <a:t>Submit the 1st version design</a:t>
            </a:r>
          </a:p>
          <a:p>
            <a:endParaRPr lang="en-US" altLang="zh-CN" dirty="0"/>
          </a:p>
          <a:p>
            <a:r>
              <a:rPr lang="en-US" altLang="zh-CN" dirty="0"/>
              <a:t>Week 2: Team discussion, peer review</a:t>
            </a:r>
          </a:p>
          <a:p>
            <a:pPr lvl="1"/>
            <a:r>
              <a:rPr lang="en-US" altLang="zh-CN" dirty="0"/>
              <a:t>Submit the 2nd version design</a:t>
            </a:r>
          </a:p>
          <a:p>
            <a:endParaRPr lang="en-US" altLang="zh-CN" dirty="0"/>
          </a:p>
          <a:p>
            <a:r>
              <a:rPr lang="en-US" altLang="zh-CN" dirty="0"/>
              <a:t>Week 3: Team presentation to the class</a:t>
            </a:r>
          </a:p>
          <a:p>
            <a:pPr lvl="1"/>
            <a:r>
              <a:rPr lang="en-US" altLang="zh-CN" dirty="0"/>
              <a:t>Submit project report</a:t>
            </a:r>
          </a:p>
          <a:p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8FD67D1-E55C-4CA6-92F3-8BACEFC0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72BA7-A053-4C77-BE4A-2C9478A22DA6}" type="slidenum">
              <a:rPr lang="en-US" altLang="zh-CN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831302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13D41B-BDA0-4A1C-9EC3-463F9A14B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Parity Recognition --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state-transition rules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D278FAD-0612-4A8F-9EEE-9E610C766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20</a:t>
            </a:fld>
            <a:endParaRPr lang="en-US" altLang="zh-CN"/>
          </a:p>
        </p:txBody>
      </p:sp>
      <p:graphicFrame>
        <p:nvGraphicFramePr>
          <p:cNvPr id="7" name="内容占位符 4">
            <a:extLst>
              <a:ext uri="{FF2B5EF4-FFF2-40B4-BE49-F238E27FC236}">
                <a16:creationId xmlns:a16="http://schemas.microsoft.com/office/drawing/2014/main" id="{A7775F59-42EE-4C7D-92A6-3A52AE6854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567146"/>
              </p:ext>
            </p:extLst>
          </p:nvPr>
        </p:nvGraphicFramePr>
        <p:xfrm>
          <a:off x="179836" y="1845620"/>
          <a:ext cx="8856660" cy="3856754"/>
        </p:xfrm>
        <a:graphic>
          <a:graphicData uri="http://schemas.openxmlformats.org/drawingml/2006/table">
            <a:tbl>
              <a:tblPr firstRow="1" bandRow="1">
                <a:tableStyleId>{2618F747-3B81-53F8-BF67-C475E6C2664C}</a:tableStyleId>
              </a:tblPr>
              <a:tblGrid>
                <a:gridCol w="2952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q0,0,o,R,qodd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qWven,B,v,R,qWen</a:t>
                      </a:r>
                      <a:endParaRPr sz="1800"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qWOdd,B,O,R,qWdd</a:t>
                      </a:r>
                      <a:endParaRPr sz="1800" dirty="0"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q0,1,e,R,qeven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qWen,B,e,R,qWn</a:t>
                      </a:r>
                      <a:endParaRPr sz="1800"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qWdd,B,d,R,qWd</a:t>
                      </a:r>
                      <a:endParaRPr sz="1800" dirty="0"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q0,B,e,R,qWven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qWn,B,n,R,qa</a:t>
                      </a: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qWd,B,d,R,qa</a:t>
                      </a: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qodd,0,e,R,qeven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qBackOdd,o,B,L,qBackOdd</a:t>
                      </a:r>
                      <a:endParaRPr lang="en-US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qWEven,B,E,R,qWven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qodd,1,o,R,qodd</a:t>
                      </a:r>
                      <a:endParaRPr sz="1800" dirty="0"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qBackOdd,e,B,L,qBackOdd</a:t>
                      </a:r>
                      <a:endParaRPr lang="en-US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qodd,B,B,L,qBackOdd</a:t>
                      </a: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qBackOdd,B,B,R,qWOdd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qeven,0,o,R,qodd</a:t>
                      </a:r>
                      <a:endParaRPr sz="1800"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qBackEven,o,B,L,qBackEven</a:t>
                      </a:r>
                      <a:endParaRPr lang="en-US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qeven,1,e,R,qeven</a:t>
                      </a:r>
                      <a:endParaRPr sz="1800"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qBackEven,e,B,L,qBackEven</a:t>
                      </a:r>
                      <a:endParaRPr lang="en-US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4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qeven,B,B,L,qBackEven</a:t>
                      </a: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qBackEven,B,B,R,qWEven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6294" marR="76294" marT="38147" marB="38147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25455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/>
              <a:t>Parity Recognition -- </a:t>
            </a:r>
            <a:r>
              <a:rPr lang="en-US" dirty="0">
                <a:latin typeface="+mj-ea"/>
                <a:cs typeface="Arial" panose="020B0604020202020204" pitchFamily="34" charset="0"/>
              </a:rPr>
              <a:t>Execution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Animation</a:t>
            </a:r>
            <a:endParaRPr 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奇偶">
            <a:hlinkClick r:id="" action="ppaction://media"/>
            <a:extLst>
              <a:ext uri="{FF2B5EF4-FFF2-40B4-BE49-F238E27FC236}">
                <a16:creationId xmlns:a16="http://schemas.microsoft.com/office/drawing/2014/main" id="{25B6B05C-CC62-4EDB-806C-278BB94DDE1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9673" y="1412776"/>
            <a:ext cx="8856663" cy="498157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Examples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Turing machine of parity recognition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Judge parity of the number of  “0” in a “01” string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If the number of  “0” is even, then write Even on the tape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If the number of  “0” is odd, then write Odd on the tape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Turing machine of palindrome recognition</a:t>
            </a:r>
            <a:endParaRPr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Judge whether a “01” string is palindrome or not</a:t>
            </a:r>
            <a:endParaRPr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If yes, then write “Y” on</a:t>
            </a:r>
            <a:r>
              <a:rPr lang="zh-CN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the tape</a:t>
            </a:r>
            <a:endParaRPr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Otherwise, write “N”</a:t>
            </a:r>
            <a:endParaRPr dirty="0">
              <a:solidFill>
                <a:srgbClr val="FF0000"/>
              </a:solidFill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endParaRPr lang="zh-CN" dirty="0"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14197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Palindrome Recognition --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Key Idea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Key Idea</a:t>
            </a:r>
          </a:p>
          <a:p>
            <a:pPr lvl="1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qSeen0: Found 0 on the far-left of the remaining string</a:t>
            </a:r>
          </a:p>
          <a:p>
            <a:pPr lvl="1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qSeen1: Found 1 on the far-left of the remaining string</a:t>
            </a:r>
          </a:p>
          <a:p>
            <a:pPr lvl="1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qWant0: </a:t>
            </a:r>
            <a:r>
              <a:rPr lang="en-US" altLang="zh-CN">
                <a:latin typeface="+mn-ea"/>
                <a:cs typeface="Arial" panose="020B0604020202020204" pitchFamily="34" charset="0"/>
              </a:rPr>
              <a:t>Move left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to seek 0 on the far-right of the remaining string</a:t>
            </a:r>
          </a:p>
          <a:p>
            <a:pPr lvl="1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qWant1: Move left to seek 0 on the far-right of the remaining string</a:t>
            </a:r>
          </a:p>
          <a:p>
            <a:pPr lvl="1">
              <a:defRPr/>
            </a:pPr>
            <a:r>
              <a:rPr lang="en-US" altLang="zh-CN" dirty="0" err="1">
                <a:latin typeface="+mn-ea"/>
                <a:cs typeface="Arial" panose="020B0604020202020204" pitchFamily="34" charset="0"/>
              </a:rPr>
              <a:t>qBack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: find wanted letter on the far-right of the remaining string</a:t>
            </a:r>
            <a:endParaRPr lang="zh-CN" dirty="0">
              <a:latin typeface="+mn-ea"/>
              <a:cs typeface="Arial" panose="020B0604020202020204" pitchFamily="34" charset="0"/>
            </a:endParaRPr>
          </a:p>
        </p:txBody>
      </p:sp>
      <p:pic>
        <p:nvPicPr>
          <p:cNvPr id="3" name="图片 2" descr="图示&#10;&#10;描述已自动生成">
            <a:extLst>
              <a:ext uri="{FF2B5EF4-FFF2-40B4-BE49-F238E27FC236}">
                <a16:creationId xmlns:a16="http://schemas.microsoft.com/office/drawing/2014/main" id="{D77CD36B-8674-4443-A0B2-AC6D5B9582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92" y="4615922"/>
            <a:ext cx="4146117" cy="223466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Palindrome Recognition --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Key Principle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Key Principle</a:t>
            </a:r>
          </a:p>
          <a:p>
            <a:pPr lvl="1">
              <a:defRPr/>
            </a:pPr>
            <a:r>
              <a:rPr lang="en-US" altLang="zh-CN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Loop</a:t>
            </a:r>
          </a:p>
          <a:p>
            <a:pPr lvl="2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Use finite rule to handle infinite input</a:t>
            </a:r>
          </a:p>
          <a:p>
            <a:pPr lvl="2">
              <a:defRPr/>
            </a:pPr>
            <a:endParaRPr lang="en-US" altLang="zh-CN"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altLang="zh-CN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Move back and Mark</a:t>
            </a:r>
          </a:p>
          <a:p>
            <a:pPr lvl="2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The tape can be read infinite times</a:t>
            </a:r>
          </a:p>
          <a:p>
            <a:pPr lvl="2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Write letters to the tape, and assign some meaning </a:t>
            </a:r>
          </a:p>
          <a:p>
            <a:pPr marL="457189" lvl="1" indent="0">
              <a:buNone/>
              <a:defRPr/>
            </a:pPr>
            <a:endParaRPr lang="en-US" altLang="zh-CN" dirty="0">
              <a:latin typeface="+mn-ea"/>
              <a:cs typeface="Arial" panose="020B0604020202020204" pitchFamily="34" charset="0"/>
            </a:endParaRPr>
          </a:p>
          <a:p>
            <a:pPr lvl="1">
              <a:defRPr/>
            </a:pPr>
            <a:r>
              <a:rPr lang="en-US" altLang="zh-CN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Implicit conditional judgements</a:t>
            </a:r>
          </a:p>
          <a:p>
            <a:pPr lvl="2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Use current state and symbol read as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a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unique condition</a:t>
            </a:r>
          </a:p>
          <a:p>
            <a:pPr lvl="3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Result of condition holds:</a:t>
            </a:r>
          </a:p>
          <a:p>
            <a:pPr lvl="4"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 write a symbol and change to the next state</a:t>
            </a:r>
            <a:endParaRPr lang="zh-CN" dirty="0"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85407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0" y="122238"/>
            <a:ext cx="9972600" cy="858490"/>
          </a:xfrm>
        </p:spPr>
        <p:txBody>
          <a:bodyPr/>
          <a:lstStyle/>
          <a:p>
            <a:pPr>
              <a:defRPr/>
            </a:pPr>
            <a:r>
              <a:rPr lang="en-US" sz="3000" dirty="0">
                <a:latin typeface="+mj-ea"/>
                <a:cs typeface="Arial" panose="020B0604020202020204" pitchFamily="34" charset="0"/>
              </a:rPr>
              <a:t>Palindrome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Recognition </a:t>
            </a:r>
            <a:r>
              <a:rPr lang="en-US" altLang="zh-CN" sz="3000" dirty="0">
                <a:latin typeface="+mn-ea"/>
                <a:cs typeface="Arial" panose="020B0604020202020204" pitchFamily="34" charset="0"/>
              </a:rPr>
              <a:t>State-Transition Diagram</a:t>
            </a:r>
            <a:r>
              <a:rPr lang="en-US" altLang="zh-CN" sz="3000" dirty="0">
                <a:latin typeface="+mj-ea"/>
                <a:cs typeface="Arial" panose="020B0604020202020204" pitchFamily="34" charset="0"/>
              </a:rPr>
              <a:t> </a:t>
            </a:r>
            <a:endParaRPr lang="zh-CN" sz="3000" dirty="0"/>
          </a:p>
        </p:txBody>
      </p:sp>
      <p:pic>
        <p:nvPicPr>
          <p:cNvPr id="3" name="内容占位符 2" descr="图示&#10;&#10;描述已自动生成">
            <a:extLst>
              <a:ext uri="{FF2B5EF4-FFF2-40B4-BE49-F238E27FC236}">
                <a16:creationId xmlns:a16="http://schemas.microsoft.com/office/drawing/2014/main" id="{4A7EE1B6-B3A1-4A44-B230-E9F6798A11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8840"/>
            <a:ext cx="9145016" cy="4500387"/>
          </a:xfrm>
        </p:spPr>
      </p:pic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E58400A2-0F75-468B-B6F3-9EC3CFEBEBFF}"/>
              </a:ext>
            </a:extLst>
          </p:cNvPr>
          <p:cNvCxnSpPr>
            <a:cxnSpLocks/>
          </p:cNvCxnSpPr>
          <p:nvPr/>
        </p:nvCxnSpPr>
        <p:spPr>
          <a:xfrm flipV="1">
            <a:off x="949820" y="3788815"/>
            <a:ext cx="979952" cy="18032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F2B4CDF4-97B9-4CDE-ADC5-4330FB80B077}"/>
              </a:ext>
            </a:extLst>
          </p:cNvPr>
          <p:cNvCxnSpPr>
            <a:cxnSpLocks/>
          </p:cNvCxnSpPr>
          <p:nvPr/>
        </p:nvCxnSpPr>
        <p:spPr bwMode="auto">
          <a:xfrm flipV="1">
            <a:off x="2791720" y="3655443"/>
            <a:ext cx="1075884" cy="86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B347ACC9-7EC8-4E8E-BB2F-8478892C2D3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9977" y="4263777"/>
            <a:ext cx="2110712" cy="140652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B45F2D8F-330F-4521-A29E-0C0A2D8362A5}"/>
              </a:ext>
            </a:extLst>
          </p:cNvPr>
          <p:cNvCxnSpPr>
            <a:cxnSpLocks/>
          </p:cNvCxnSpPr>
          <p:nvPr/>
        </p:nvCxnSpPr>
        <p:spPr bwMode="auto">
          <a:xfrm>
            <a:off x="5366015" y="4894560"/>
            <a:ext cx="993839" cy="110362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7753F110-8700-47FD-9915-238E30A3E2CB}"/>
              </a:ext>
            </a:extLst>
          </p:cNvPr>
          <p:cNvCxnSpPr>
            <a:cxnSpLocks/>
          </p:cNvCxnSpPr>
          <p:nvPr/>
        </p:nvCxnSpPr>
        <p:spPr>
          <a:xfrm>
            <a:off x="4596407" y="3767129"/>
            <a:ext cx="769608" cy="114312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EF097586-DEC4-4AC0-94D4-8724CD5FCDF5}"/>
              </a:ext>
            </a:extLst>
          </p:cNvPr>
          <p:cNvCxnSpPr>
            <a:cxnSpLocks/>
          </p:cNvCxnSpPr>
          <p:nvPr/>
        </p:nvCxnSpPr>
        <p:spPr bwMode="auto">
          <a:xfrm>
            <a:off x="2398140" y="5670303"/>
            <a:ext cx="3741069" cy="60364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>
            <a:extLst>
              <a:ext uri="{FF2B5EF4-FFF2-40B4-BE49-F238E27FC236}">
                <a16:creationId xmlns:a16="http://schemas.microsoft.com/office/drawing/2014/main" id="{5663CA00-A979-414E-9CC1-6EB6BC0860A2}"/>
              </a:ext>
            </a:extLst>
          </p:cNvPr>
          <p:cNvCxnSpPr>
            <a:cxnSpLocks/>
          </p:cNvCxnSpPr>
          <p:nvPr/>
        </p:nvCxnSpPr>
        <p:spPr bwMode="auto">
          <a:xfrm flipV="1">
            <a:off x="913560" y="5756720"/>
            <a:ext cx="1344793" cy="4016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>
            <a:extLst>
              <a:ext uri="{FF2B5EF4-FFF2-40B4-BE49-F238E27FC236}">
                <a16:creationId xmlns:a16="http://schemas.microsoft.com/office/drawing/2014/main" id="{BE87B23E-8FA9-49B2-A270-6053F2B38AB1}"/>
              </a:ext>
            </a:extLst>
          </p:cNvPr>
          <p:cNvSpPr txBox="1"/>
          <p:nvPr/>
        </p:nvSpPr>
        <p:spPr bwMode="auto">
          <a:xfrm>
            <a:off x="249854" y="5583137"/>
            <a:ext cx="12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  <a:latin typeface="+mn-ea"/>
              </a:rPr>
              <a:t>Loop</a:t>
            </a:r>
            <a:endParaRPr lang="zh-CN" altLang="en-US" dirty="0">
              <a:solidFill>
                <a:srgbClr val="00B05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9709150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0" y="122238"/>
            <a:ext cx="9972600" cy="858490"/>
          </a:xfrm>
        </p:spPr>
        <p:txBody>
          <a:bodyPr/>
          <a:lstStyle/>
          <a:p>
            <a:pPr>
              <a:defRPr/>
            </a:pPr>
            <a:r>
              <a:rPr lang="en-US" sz="3000" dirty="0">
                <a:latin typeface="+mj-ea"/>
                <a:cs typeface="Arial" panose="020B0604020202020204" pitchFamily="34" charset="0"/>
              </a:rPr>
              <a:t>Palindrome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Recognition </a:t>
            </a:r>
            <a:r>
              <a:rPr lang="en-US" altLang="zh-CN" sz="3000" dirty="0">
                <a:latin typeface="+mn-ea"/>
                <a:cs typeface="Arial" panose="020B0604020202020204" pitchFamily="34" charset="0"/>
              </a:rPr>
              <a:t>State-Transition Diagram</a:t>
            </a:r>
            <a:r>
              <a:rPr lang="en-US" altLang="zh-CN" sz="3000" dirty="0">
                <a:latin typeface="+mj-ea"/>
                <a:cs typeface="Arial" panose="020B0604020202020204" pitchFamily="34" charset="0"/>
              </a:rPr>
              <a:t> </a:t>
            </a:r>
            <a:endParaRPr lang="zh-CN" sz="3000" dirty="0"/>
          </a:p>
        </p:txBody>
      </p:sp>
      <p:pic>
        <p:nvPicPr>
          <p:cNvPr id="3" name="内容占位符 2" descr="图示&#10;&#10;描述已自动生成">
            <a:extLst>
              <a:ext uri="{FF2B5EF4-FFF2-40B4-BE49-F238E27FC236}">
                <a16:creationId xmlns:a16="http://schemas.microsoft.com/office/drawing/2014/main" id="{4A7EE1B6-B3A1-4A44-B230-E9F6798A11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8840"/>
            <a:ext cx="9145016" cy="4500387"/>
          </a:xfrm>
        </p:spPr>
      </p:pic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E58400A2-0F75-468B-B6F3-9EC3CFEBEBFF}"/>
              </a:ext>
            </a:extLst>
          </p:cNvPr>
          <p:cNvCxnSpPr>
            <a:cxnSpLocks/>
          </p:cNvCxnSpPr>
          <p:nvPr/>
        </p:nvCxnSpPr>
        <p:spPr>
          <a:xfrm flipV="1">
            <a:off x="949820" y="3788815"/>
            <a:ext cx="979952" cy="18032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F2B4CDF4-97B9-4CDE-ADC5-4330FB80B077}"/>
              </a:ext>
            </a:extLst>
          </p:cNvPr>
          <p:cNvCxnSpPr>
            <a:cxnSpLocks/>
          </p:cNvCxnSpPr>
          <p:nvPr/>
        </p:nvCxnSpPr>
        <p:spPr bwMode="auto">
          <a:xfrm flipV="1">
            <a:off x="2791720" y="3655443"/>
            <a:ext cx="1075884" cy="86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B347ACC9-7EC8-4E8E-BB2F-8478892C2D3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9977" y="4263777"/>
            <a:ext cx="2110712" cy="140652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B45F2D8F-330F-4521-A29E-0C0A2D8362A5}"/>
              </a:ext>
            </a:extLst>
          </p:cNvPr>
          <p:cNvCxnSpPr>
            <a:cxnSpLocks/>
          </p:cNvCxnSpPr>
          <p:nvPr/>
        </p:nvCxnSpPr>
        <p:spPr bwMode="auto">
          <a:xfrm>
            <a:off x="5366015" y="4894560"/>
            <a:ext cx="993839" cy="110362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7753F110-8700-47FD-9915-238E30A3E2CB}"/>
              </a:ext>
            </a:extLst>
          </p:cNvPr>
          <p:cNvCxnSpPr>
            <a:cxnSpLocks/>
          </p:cNvCxnSpPr>
          <p:nvPr/>
        </p:nvCxnSpPr>
        <p:spPr>
          <a:xfrm>
            <a:off x="4596407" y="3767129"/>
            <a:ext cx="769608" cy="114312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EF097586-DEC4-4AC0-94D4-8724CD5FCDF5}"/>
              </a:ext>
            </a:extLst>
          </p:cNvPr>
          <p:cNvCxnSpPr>
            <a:cxnSpLocks/>
          </p:cNvCxnSpPr>
          <p:nvPr/>
        </p:nvCxnSpPr>
        <p:spPr bwMode="auto">
          <a:xfrm>
            <a:off x="2398140" y="5670303"/>
            <a:ext cx="3741069" cy="60364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>
            <a:extLst>
              <a:ext uri="{FF2B5EF4-FFF2-40B4-BE49-F238E27FC236}">
                <a16:creationId xmlns:a16="http://schemas.microsoft.com/office/drawing/2014/main" id="{82CAE11A-7DB5-4EE3-A3A5-35831119CA13}"/>
              </a:ext>
            </a:extLst>
          </p:cNvPr>
          <p:cNvSpPr/>
          <p:nvPr/>
        </p:nvSpPr>
        <p:spPr>
          <a:xfrm>
            <a:off x="1118427" y="3467588"/>
            <a:ext cx="266695" cy="31002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+mn-ea"/>
            </a:endParaRPr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id="{97CD3023-6BC5-471C-9289-AAA3B0B3D1B8}"/>
              </a:ext>
            </a:extLst>
          </p:cNvPr>
          <p:cNvSpPr/>
          <p:nvPr/>
        </p:nvSpPr>
        <p:spPr bwMode="auto">
          <a:xfrm>
            <a:off x="1115616" y="4055076"/>
            <a:ext cx="266695" cy="31002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CD4095F1-958C-4F7F-89EA-9F8DAF2B0599}"/>
              </a:ext>
            </a:extLst>
          </p:cNvPr>
          <p:cNvSpPr/>
          <p:nvPr/>
        </p:nvSpPr>
        <p:spPr bwMode="auto">
          <a:xfrm>
            <a:off x="5290805" y="4207130"/>
            <a:ext cx="202864" cy="31002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+mn-ea"/>
            </a:endParaRPr>
          </a:p>
        </p:txBody>
      </p:sp>
      <p:cxnSp>
        <p:nvCxnSpPr>
          <p:cNvPr id="79" name="直接箭头连接符 78">
            <a:extLst>
              <a:ext uri="{FF2B5EF4-FFF2-40B4-BE49-F238E27FC236}">
                <a16:creationId xmlns:a16="http://schemas.microsoft.com/office/drawing/2014/main" id="{5663CA00-A979-414E-9CC1-6EB6BC0860A2}"/>
              </a:ext>
            </a:extLst>
          </p:cNvPr>
          <p:cNvCxnSpPr>
            <a:cxnSpLocks/>
          </p:cNvCxnSpPr>
          <p:nvPr/>
        </p:nvCxnSpPr>
        <p:spPr bwMode="auto">
          <a:xfrm flipV="1">
            <a:off x="913560" y="5756720"/>
            <a:ext cx="1344793" cy="4016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>
            <a:extLst>
              <a:ext uri="{FF2B5EF4-FFF2-40B4-BE49-F238E27FC236}">
                <a16:creationId xmlns:a16="http://schemas.microsoft.com/office/drawing/2014/main" id="{BE87B23E-8FA9-49B2-A270-6053F2B38AB1}"/>
              </a:ext>
            </a:extLst>
          </p:cNvPr>
          <p:cNvSpPr txBox="1"/>
          <p:nvPr/>
        </p:nvSpPr>
        <p:spPr bwMode="auto">
          <a:xfrm>
            <a:off x="249854" y="5583137"/>
            <a:ext cx="12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  <a:latin typeface="+mn-ea"/>
              </a:rPr>
              <a:t>Loop</a:t>
            </a:r>
            <a:endParaRPr lang="zh-CN" altLang="en-US" dirty="0">
              <a:solidFill>
                <a:srgbClr val="00B050"/>
              </a:solidFill>
              <a:latin typeface="+mn-ea"/>
            </a:endParaRPr>
          </a:p>
        </p:txBody>
      </p: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F93C321F-303B-4CEF-95EA-58E9E9F68472}"/>
              </a:ext>
            </a:extLst>
          </p:cNvPr>
          <p:cNvCxnSpPr>
            <a:cxnSpLocks/>
          </p:cNvCxnSpPr>
          <p:nvPr/>
        </p:nvCxnSpPr>
        <p:spPr bwMode="auto">
          <a:xfrm>
            <a:off x="424291" y="2993341"/>
            <a:ext cx="675116" cy="42595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3">
            <a:extLst>
              <a:ext uri="{FF2B5EF4-FFF2-40B4-BE49-F238E27FC236}">
                <a16:creationId xmlns:a16="http://schemas.microsoft.com/office/drawing/2014/main" id="{81E0EABD-E5F2-4E52-882B-F54117FC4EEA}"/>
              </a:ext>
            </a:extLst>
          </p:cNvPr>
          <p:cNvSpPr txBox="1"/>
          <p:nvPr/>
        </p:nvSpPr>
        <p:spPr bwMode="auto">
          <a:xfrm>
            <a:off x="163950" y="2633249"/>
            <a:ext cx="81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+mn-ea"/>
              </a:rPr>
              <a:t>Mark</a:t>
            </a:r>
            <a:endParaRPr lang="zh-CN" altLang="en-US" dirty="0">
              <a:solidFill>
                <a:srgbClr val="0070C0"/>
              </a:solidFill>
              <a:latin typeface="+mn-ea"/>
            </a:endParaRPr>
          </a:p>
        </p:txBody>
      </p:sp>
      <p:cxnSp>
        <p:nvCxnSpPr>
          <p:cNvPr id="87" name="直接箭头连接符 86">
            <a:extLst>
              <a:ext uri="{FF2B5EF4-FFF2-40B4-BE49-F238E27FC236}">
                <a16:creationId xmlns:a16="http://schemas.microsoft.com/office/drawing/2014/main" id="{293DA14B-3667-4820-BDAB-D1AACB0409A4}"/>
              </a:ext>
            </a:extLst>
          </p:cNvPr>
          <p:cNvCxnSpPr>
            <a:cxnSpLocks/>
          </p:cNvCxnSpPr>
          <p:nvPr/>
        </p:nvCxnSpPr>
        <p:spPr bwMode="auto">
          <a:xfrm>
            <a:off x="443311" y="3690501"/>
            <a:ext cx="675116" cy="42595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97DC1227-DB50-4090-BB7C-B61AE4A47C5D}"/>
              </a:ext>
            </a:extLst>
          </p:cNvPr>
          <p:cNvSpPr txBox="1"/>
          <p:nvPr/>
        </p:nvSpPr>
        <p:spPr bwMode="auto">
          <a:xfrm>
            <a:off x="163950" y="3342512"/>
            <a:ext cx="81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+mn-ea"/>
              </a:rPr>
              <a:t>Mark</a:t>
            </a:r>
            <a:endParaRPr lang="zh-CN" altLang="en-US" dirty="0">
              <a:solidFill>
                <a:srgbClr val="0070C0"/>
              </a:solidFill>
              <a:latin typeface="+mn-ea"/>
            </a:endParaRPr>
          </a:p>
        </p:txBody>
      </p: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06F57BB4-99F3-46E7-A8B4-55970578158C}"/>
              </a:ext>
            </a:extLst>
          </p:cNvPr>
          <p:cNvCxnSpPr>
            <a:cxnSpLocks/>
            <a:stCxn id="90" idx="2"/>
            <a:endCxn id="67" idx="1"/>
          </p:cNvCxnSpPr>
          <p:nvPr/>
        </p:nvCxnSpPr>
        <p:spPr bwMode="auto">
          <a:xfrm flipV="1">
            <a:off x="4468121" y="4252533"/>
            <a:ext cx="852393" cy="3285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>
            <a:extLst>
              <a:ext uri="{FF2B5EF4-FFF2-40B4-BE49-F238E27FC236}">
                <a16:creationId xmlns:a16="http://schemas.microsoft.com/office/drawing/2014/main" id="{7EF811C2-3E25-4A85-B89B-B4028745F2AE}"/>
              </a:ext>
            </a:extLst>
          </p:cNvPr>
          <p:cNvSpPr txBox="1"/>
          <p:nvPr/>
        </p:nvSpPr>
        <p:spPr bwMode="auto">
          <a:xfrm>
            <a:off x="4058774" y="3916052"/>
            <a:ext cx="81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+mn-ea"/>
              </a:rPr>
              <a:t>Mark</a:t>
            </a:r>
            <a:endParaRPr lang="zh-CN" altLang="en-US" dirty="0">
              <a:solidFill>
                <a:srgbClr val="0070C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131015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>
          <a:xfrm>
            <a:off x="0" y="122238"/>
            <a:ext cx="9972600" cy="858490"/>
          </a:xfrm>
        </p:spPr>
        <p:txBody>
          <a:bodyPr/>
          <a:lstStyle/>
          <a:p>
            <a:pPr>
              <a:defRPr/>
            </a:pPr>
            <a:r>
              <a:rPr lang="en-US" sz="3000" dirty="0">
                <a:latin typeface="+mj-ea"/>
                <a:cs typeface="Arial" panose="020B0604020202020204" pitchFamily="34" charset="0"/>
              </a:rPr>
              <a:t>Palindrome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Recognition </a:t>
            </a:r>
            <a:r>
              <a:rPr lang="en-US" altLang="zh-CN" sz="3000" dirty="0">
                <a:latin typeface="+mn-ea"/>
                <a:cs typeface="Arial" panose="020B0604020202020204" pitchFamily="34" charset="0"/>
              </a:rPr>
              <a:t>State-Transition Diagram</a:t>
            </a:r>
            <a:r>
              <a:rPr lang="en-US" altLang="zh-CN" sz="3000" dirty="0">
                <a:latin typeface="+mj-ea"/>
                <a:cs typeface="Arial" panose="020B0604020202020204" pitchFamily="34" charset="0"/>
              </a:rPr>
              <a:t> </a:t>
            </a:r>
            <a:endParaRPr lang="zh-CN" sz="3000" dirty="0"/>
          </a:p>
        </p:txBody>
      </p:sp>
      <p:pic>
        <p:nvPicPr>
          <p:cNvPr id="3" name="内容占位符 2" descr="图示&#10;&#10;描述已自动生成">
            <a:extLst>
              <a:ext uri="{FF2B5EF4-FFF2-40B4-BE49-F238E27FC236}">
                <a16:creationId xmlns:a16="http://schemas.microsoft.com/office/drawing/2014/main" id="{4A7EE1B6-B3A1-4A44-B230-E9F6798A11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8840"/>
            <a:ext cx="9145016" cy="4500387"/>
          </a:xfrm>
        </p:spPr>
      </p:pic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E58400A2-0F75-468B-B6F3-9EC3CFEBEBFF}"/>
              </a:ext>
            </a:extLst>
          </p:cNvPr>
          <p:cNvCxnSpPr>
            <a:cxnSpLocks/>
          </p:cNvCxnSpPr>
          <p:nvPr/>
        </p:nvCxnSpPr>
        <p:spPr>
          <a:xfrm flipV="1">
            <a:off x="949820" y="3788815"/>
            <a:ext cx="979952" cy="18032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F2B4CDF4-97B9-4CDE-ADC5-4330FB80B077}"/>
              </a:ext>
            </a:extLst>
          </p:cNvPr>
          <p:cNvCxnSpPr>
            <a:cxnSpLocks/>
          </p:cNvCxnSpPr>
          <p:nvPr/>
        </p:nvCxnSpPr>
        <p:spPr bwMode="auto">
          <a:xfrm flipV="1">
            <a:off x="2791720" y="3655443"/>
            <a:ext cx="1075884" cy="86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B347ACC9-7EC8-4E8E-BB2F-8478892C2D3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9977" y="4263777"/>
            <a:ext cx="2110712" cy="140652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B45F2D8F-330F-4521-A29E-0C0A2D8362A5}"/>
              </a:ext>
            </a:extLst>
          </p:cNvPr>
          <p:cNvCxnSpPr>
            <a:cxnSpLocks/>
          </p:cNvCxnSpPr>
          <p:nvPr/>
        </p:nvCxnSpPr>
        <p:spPr bwMode="auto">
          <a:xfrm>
            <a:off x="5366015" y="4894560"/>
            <a:ext cx="993839" cy="110362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7753F110-8700-47FD-9915-238E30A3E2CB}"/>
              </a:ext>
            </a:extLst>
          </p:cNvPr>
          <p:cNvCxnSpPr>
            <a:cxnSpLocks/>
          </p:cNvCxnSpPr>
          <p:nvPr/>
        </p:nvCxnSpPr>
        <p:spPr>
          <a:xfrm>
            <a:off x="4596407" y="3767129"/>
            <a:ext cx="769608" cy="114312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EF097586-DEC4-4AC0-94D4-8724CD5FCDF5}"/>
              </a:ext>
            </a:extLst>
          </p:cNvPr>
          <p:cNvCxnSpPr>
            <a:cxnSpLocks/>
          </p:cNvCxnSpPr>
          <p:nvPr/>
        </p:nvCxnSpPr>
        <p:spPr bwMode="auto">
          <a:xfrm>
            <a:off x="2398140" y="5670303"/>
            <a:ext cx="3741069" cy="60364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>
            <a:extLst>
              <a:ext uri="{FF2B5EF4-FFF2-40B4-BE49-F238E27FC236}">
                <a16:creationId xmlns:a16="http://schemas.microsoft.com/office/drawing/2014/main" id="{82CAE11A-7DB5-4EE3-A3A5-35831119CA13}"/>
              </a:ext>
            </a:extLst>
          </p:cNvPr>
          <p:cNvSpPr/>
          <p:nvPr/>
        </p:nvSpPr>
        <p:spPr>
          <a:xfrm>
            <a:off x="1118427" y="3467588"/>
            <a:ext cx="266695" cy="31002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+mn-ea"/>
            </a:endParaRPr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id="{97CD3023-6BC5-471C-9289-AAA3B0B3D1B8}"/>
              </a:ext>
            </a:extLst>
          </p:cNvPr>
          <p:cNvSpPr/>
          <p:nvPr/>
        </p:nvSpPr>
        <p:spPr bwMode="auto">
          <a:xfrm>
            <a:off x="1115616" y="4055076"/>
            <a:ext cx="266695" cy="31002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id="{29908C86-9685-4051-9525-20E24544900A}"/>
              </a:ext>
            </a:extLst>
          </p:cNvPr>
          <p:cNvSpPr/>
          <p:nvPr/>
        </p:nvSpPr>
        <p:spPr bwMode="auto">
          <a:xfrm>
            <a:off x="3389919" y="3185880"/>
            <a:ext cx="266695" cy="3100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56FF4FF9-8B80-4C04-8424-04BDADF0F230}"/>
              </a:ext>
            </a:extLst>
          </p:cNvPr>
          <p:cNvSpPr/>
          <p:nvPr/>
        </p:nvSpPr>
        <p:spPr bwMode="auto">
          <a:xfrm>
            <a:off x="5487139" y="4235490"/>
            <a:ext cx="202864" cy="3100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id="{83C4B92E-F61C-4FF7-A694-7680F9475A05}"/>
              </a:ext>
            </a:extLst>
          </p:cNvPr>
          <p:cNvSpPr/>
          <p:nvPr/>
        </p:nvSpPr>
        <p:spPr bwMode="auto">
          <a:xfrm>
            <a:off x="6709444" y="5248312"/>
            <a:ext cx="215395" cy="5284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CD4095F1-958C-4F7F-89EA-9F8DAF2B0599}"/>
              </a:ext>
            </a:extLst>
          </p:cNvPr>
          <p:cNvSpPr/>
          <p:nvPr/>
        </p:nvSpPr>
        <p:spPr bwMode="auto">
          <a:xfrm>
            <a:off x="5290805" y="4207130"/>
            <a:ext cx="202864" cy="31002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+mn-ea"/>
            </a:endParaRPr>
          </a:p>
        </p:txBody>
      </p:sp>
      <p:cxnSp>
        <p:nvCxnSpPr>
          <p:cNvPr id="72" name="直接箭头连接符 71">
            <a:extLst>
              <a:ext uri="{FF2B5EF4-FFF2-40B4-BE49-F238E27FC236}">
                <a16:creationId xmlns:a16="http://schemas.microsoft.com/office/drawing/2014/main" id="{BBFB4210-8437-4FDB-A086-783B0057286A}"/>
              </a:ext>
            </a:extLst>
          </p:cNvPr>
          <p:cNvCxnSpPr>
            <a:cxnSpLocks/>
            <a:endCxn id="64" idx="7"/>
          </p:cNvCxnSpPr>
          <p:nvPr/>
        </p:nvCxnSpPr>
        <p:spPr>
          <a:xfrm flipH="1">
            <a:off x="3617557" y="2829981"/>
            <a:ext cx="882435" cy="401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72">
            <a:extLst>
              <a:ext uri="{FF2B5EF4-FFF2-40B4-BE49-F238E27FC236}">
                <a16:creationId xmlns:a16="http://schemas.microsoft.com/office/drawing/2014/main" id="{C3CAB764-7F85-414E-A93F-83029BEBB494}"/>
              </a:ext>
            </a:extLst>
          </p:cNvPr>
          <p:cNvSpPr txBox="1"/>
          <p:nvPr/>
        </p:nvSpPr>
        <p:spPr>
          <a:xfrm>
            <a:off x="3994822" y="2509526"/>
            <a:ext cx="137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+mn-ea"/>
              </a:rPr>
              <a:t>Move Back</a:t>
            </a:r>
            <a:endParaRPr lang="zh-CN" altLang="en-US" dirty="0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DE510217-95EE-4A9A-8CAA-D3E23F2FAD9C}"/>
              </a:ext>
            </a:extLst>
          </p:cNvPr>
          <p:cNvCxnSpPr>
            <a:cxnSpLocks/>
          </p:cNvCxnSpPr>
          <p:nvPr/>
        </p:nvCxnSpPr>
        <p:spPr bwMode="auto">
          <a:xfrm flipH="1">
            <a:off x="6989135" y="5248312"/>
            <a:ext cx="587161" cy="2642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>
            <a:extLst>
              <a:ext uri="{FF2B5EF4-FFF2-40B4-BE49-F238E27FC236}">
                <a16:creationId xmlns:a16="http://schemas.microsoft.com/office/drawing/2014/main" id="{9FC2318F-2D9B-4C6D-8384-AF6984F905C8}"/>
              </a:ext>
            </a:extLst>
          </p:cNvPr>
          <p:cNvSpPr txBox="1"/>
          <p:nvPr/>
        </p:nvSpPr>
        <p:spPr bwMode="auto">
          <a:xfrm>
            <a:off x="7023764" y="4925858"/>
            <a:ext cx="145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+mn-ea"/>
              </a:rPr>
              <a:t>Move Back</a:t>
            </a:r>
            <a:endParaRPr lang="zh-CN" altLang="en-US" dirty="0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76" name="直接箭头连接符 75">
            <a:extLst>
              <a:ext uri="{FF2B5EF4-FFF2-40B4-BE49-F238E27FC236}">
                <a16:creationId xmlns:a16="http://schemas.microsoft.com/office/drawing/2014/main" id="{AF4259C3-8BC8-4070-A16A-358EEC221A05}"/>
              </a:ext>
            </a:extLst>
          </p:cNvPr>
          <p:cNvCxnSpPr>
            <a:cxnSpLocks/>
          </p:cNvCxnSpPr>
          <p:nvPr/>
        </p:nvCxnSpPr>
        <p:spPr bwMode="auto">
          <a:xfrm flipH="1">
            <a:off x="5722472" y="2878858"/>
            <a:ext cx="685010" cy="14598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>
            <a:extLst>
              <a:ext uri="{FF2B5EF4-FFF2-40B4-BE49-F238E27FC236}">
                <a16:creationId xmlns:a16="http://schemas.microsoft.com/office/drawing/2014/main" id="{AD4EEADA-B849-4ABA-8EA9-BAEC222FAEEF}"/>
              </a:ext>
            </a:extLst>
          </p:cNvPr>
          <p:cNvSpPr txBox="1"/>
          <p:nvPr/>
        </p:nvSpPr>
        <p:spPr bwMode="auto">
          <a:xfrm>
            <a:off x="5790945" y="2543063"/>
            <a:ext cx="1765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+mn-ea"/>
              </a:rPr>
              <a:t>Move Back</a:t>
            </a:r>
            <a:endParaRPr lang="zh-CN" altLang="en-US" dirty="0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79" name="直接箭头连接符 78">
            <a:extLst>
              <a:ext uri="{FF2B5EF4-FFF2-40B4-BE49-F238E27FC236}">
                <a16:creationId xmlns:a16="http://schemas.microsoft.com/office/drawing/2014/main" id="{5663CA00-A979-414E-9CC1-6EB6BC0860A2}"/>
              </a:ext>
            </a:extLst>
          </p:cNvPr>
          <p:cNvCxnSpPr>
            <a:cxnSpLocks/>
          </p:cNvCxnSpPr>
          <p:nvPr/>
        </p:nvCxnSpPr>
        <p:spPr bwMode="auto">
          <a:xfrm flipV="1">
            <a:off x="913560" y="5756720"/>
            <a:ext cx="1344793" cy="4016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>
            <a:extLst>
              <a:ext uri="{FF2B5EF4-FFF2-40B4-BE49-F238E27FC236}">
                <a16:creationId xmlns:a16="http://schemas.microsoft.com/office/drawing/2014/main" id="{BE87B23E-8FA9-49B2-A270-6053F2B38AB1}"/>
              </a:ext>
            </a:extLst>
          </p:cNvPr>
          <p:cNvSpPr txBox="1"/>
          <p:nvPr/>
        </p:nvSpPr>
        <p:spPr bwMode="auto">
          <a:xfrm>
            <a:off x="249854" y="5583137"/>
            <a:ext cx="12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  <a:latin typeface="+mn-ea"/>
              </a:rPr>
              <a:t>Loop</a:t>
            </a:r>
            <a:endParaRPr lang="zh-CN" altLang="en-US" dirty="0">
              <a:solidFill>
                <a:srgbClr val="00B050"/>
              </a:solidFill>
              <a:latin typeface="+mn-ea"/>
            </a:endParaRPr>
          </a:p>
        </p:txBody>
      </p: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F93C321F-303B-4CEF-95EA-58E9E9F68472}"/>
              </a:ext>
            </a:extLst>
          </p:cNvPr>
          <p:cNvCxnSpPr>
            <a:cxnSpLocks/>
          </p:cNvCxnSpPr>
          <p:nvPr/>
        </p:nvCxnSpPr>
        <p:spPr bwMode="auto">
          <a:xfrm>
            <a:off x="424291" y="2993341"/>
            <a:ext cx="675116" cy="42595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3">
            <a:extLst>
              <a:ext uri="{FF2B5EF4-FFF2-40B4-BE49-F238E27FC236}">
                <a16:creationId xmlns:a16="http://schemas.microsoft.com/office/drawing/2014/main" id="{81E0EABD-E5F2-4E52-882B-F54117FC4EEA}"/>
              </a:ext>
            </a:extLst>
          </p:cNvPr>
          <p:cNvSpPr txBox="1"/>
          <p:nvPr/>
        </p:nvSpPr>
        <p:spPr bwMode="auto">
          <a:xfrm>
            <a:off x="163950" y="2633249"/>
            <a:ext cx="81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+mn-ea"/>
              </a:rPr>
              <a:t>Mark</a:t>
            </a:r>
            <a:endParaRPr lang="zh-CN" altLang="en-US" dirty="0">
              <a:solidFill>
                <a:srgbClr val="0070C0"/>
              </a:solidFill>
              <a:latin typeface="+mn-ea"/>
            </a:endParaRPr>
          </a:p>
        </p:txBody>
      </p:sp>
      <p:cxnSp>
        <p:nvCxnSpPr>
          <p:cNvPr id="87" name="直接箭头连接符 86">
            <a:extLst>
              <a:ext uri="{FF2B5EF4-FFF2-40B4-BE49-F238E27FC236}">
                <a16:creationId xmlns:a16="http://schemas.microsoft.com/office/drawing/2014/main" id="{293DA14B-3667-4820-BDAB-D1AACB0409A4}"/>
              </a:ext>
            </a:extLst>
          </p:cNvPr>
          <p:cNvCxnSpPr>
            <a:cxnSpLocks/>
          </p:cNvCxnSpPr>
          <p:nvPr/>
        </p:nvCxnSpPr>
        <p:spPr bwMode="auto">
          <a:xfrm>
            <a:off x="443311" y="3690501"/>
            <a:ext cx="675116" cy="42595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97DC1227-DB50-4090-BB7C-B61AE4A47C5D}"/>
              </a:ext>
            </a:extLst>
          </p:cNvPr>
          <p:cNvSpPr txBox="1"/>
          <p:nvPr/>
        </p:nvSpPr>
        <p:spPr bwMode="auto">
          <a:xfrm>
            <a:off x="163950" y="3342512"/>
            <a:ext cx="81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+mn-ea"/>
              </a:rPr>
              <a:t>Mark</a:t>
            </a:r>
            <a:endParaRPr lang="zh-CN" altLang="en-US" dirty="0">
              <a:solidFill>
                <a:srgbClr val="0070C0"/>
              </a:solidFill>
              <a:latin typeface="+mn-ea"/>
            </a:endParaRPr>
          </a:p>
        </p:txBody>
      </p: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06F57BB4-99F3-46E7-A8B4-55970578158C}"/>
              </a:ext>
            </a:extLst>
          </p:cNvPr>
          <p:cNvCxnSpPr>
            <a:cxnSpLocks/>
            <a:stCxn id="90" idx="2"/>
            <a:endCxn id="67" idx="1"/>
          </p:cNvCxnSpPr>
          <p:nvPr/>
        </p:nvCxnSpPr>
        <p:spPr bwMode="auto">
          <a:xfrm flipV="1">
            <a:off x="4468121" y="4252533"/>
            <a:ext cx="852393" cy="3285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>
            <a:extLst>
              <a:ext uri="{FF2B5EF4-FFF2-40B4-BE49-F238E27FC236}">
                <a16:creationId xmlns:a16="http://schemas.microsoft.com/office/drawing/2014/main" id="{7EF811C2-3E25-4A85-B89B-B4028745F2AE}"/>
              </a:ext>
            </a:extLst>
          </p:cNvPr>
          <p:cNvSpPr txBox="1"/>
          <p:nvPr/>
        </p:nvSpPr>
        <p:spPr bwMode="auto">
          <a:xfrm>
            <a:off x="4058774" y="3916052"/>
            <a:ext cx="81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+mn-ea"/>
              </a:rPr>
              <a:t>Mark</a:t>
            </a:r>
            <a:endParaRPr lang="zh-CN" altLang="en-US" dirty="0">
              <a:solidFill>
                <a:srgbClr val="0070C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0671639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C8E777-D712-481C-B77B-11212C641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22238"/>
            <a:ext cx="8892479" cy="858490"/>
          </a:xfrm>
        </p:spPr>
        <p:txBody>
          <a:bodyPr/>
          <a:lstStyle/>
          <a:p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Palindrome Recognition</a:t>
            </a:r>
            <a:r>
              <a:rPr lang="en-US" altLang="zh-CN" sz="3000" dirty="0">
                <a:latin typeface="+mn-ea"/>
                <a:cs typeface="Arial" panose="020B0604020202020204" pitchFamily="34" charset="0"/>
              </a:rPr>
              <a:t> State-Transition Rules</a:t>
            </a:r>
            <a:endParaRPr lang="zh-CN" altLang="en-US" sz="3000" dirty="0"/>
          </a:p>
        </p:txBody>
      </p:sp>
      <p:graphicFrame>
        <p:nvGraphicFramePr>
          <p:cNvPr id="9" name="内容占位符 4">
            <a:extLst>
              <a:ext uri="{FF2B5EF4-FFF2-40B4-BE49-F238E27FC236}">
                <a16:creationId xmlns:a16="http://schemas.microsoft.com/office/drawing/2014/main" id="{F8AE7F29-43C6-4BB2-9671-1D9D7AC9AA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8850804"/>
              </p:ext>
            </p:extLst>
          </p:nvPr>
        </p:nvGraphicFramePr>
        <p:xfrm>
          <a:off x="28203" y="1628800"/>
          <a:ext cx="9290248" cy="4074160"/>
        </p:xfrm>
        <a:graphic>
          <a:graphicData uri="http://schemas.openxmlformats.org/drawingml/2006/table">
            <a:tbl>
              <a:tblPr firstRow="1" bandRow="1">
                <a:tableStyleId>{2618F747-3B81-53F8-BF67-C475E6C2664C}</a:tableStyleId>
              </a:tblPr>
              <a:tblGrid>
                <a:gridCol w="2748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49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q0,0,B,R,qSeen0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qWant0,0,B,L,qBack</a:t>
                      </a:r>
                      <a:endParaRPr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sv-SE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qBackErase,0,B,L,qBackErase</a:t>
                      </a:r>
                      <a:endParaRPr sz="1800"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q0,1,B,R,qSeen1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qWant0,1,B,L,qBackErase</a:t>
                      </a:r>
                      <a:endParaRPr sz="1800"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sv-SE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qBackErase,1,B,L,qBackErase</a:t>
                      </a:r>
                      <a:endParaRPr sz="1800"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s-E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q0,B,Y,L,qa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s-E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qWant0,B,Y,L,qa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qBackErase,B,N,L,qa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qSeen0,0,0,R,qSeen0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qWant1,0,B,L,qBackErase</a:t>
                      </a: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qSeen0,1,1,R,qSeen0</a:t>
                      </a:r>
                      <a:endParaRPr sz="1800"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qWant1,1,B,L,qBack</a:t>
                      </a: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nl-NL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qSeen0,B,B,L,qWant0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s-E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qWant1,B,Y,L,qa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qSeen1,0,0,R,qSeen1</a:t>
                      </a:r>
                      <a:endParaRPr sz="1800"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qBack,0,0,L,qBack</a:t>
                      </a: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qSeen1,1,1,R,qSeen1</a:t>
                      </a:r>
                      <a:endParaRPr sz="1800" dirty="0"/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qBack,1,1,L,qBack</a:t>
                      </a: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nl-NL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qSeen1,B,B,L,qWant1</a:t>
                      </a:r>
                      <a:endParaRPr lang="en-US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pt-BR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qBack,B,B,R,q0</a:t>
                      </a: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zh-CN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795965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Palindrome Recognition</a:t>
            </a:r>
            <a:r>
              <a:rPr lang="en-US" altLang="zh-CN" sz="3000" dirty="0"/>
              <a:t> </a:t>
            </a:r>
            <a:r>
              <a:rPr lang="en-US" altLang="zh-CN" sz="3000" dirty="0">
                <a:latin typeface="+mj-ea"/>
                <a:cs typeface="Arial" panose="020B0604020202020204" pitchFamily="34" charset="0"/>
              </a:rPr>
              <a:t>Execution</a:t>
            </a:r>
            <a:r>
              <a:rPr lang="en-US" altLang="zh-CN" sz="3000" dirty="0">
                <a:latin typeface="Arial" panose="020B0604020202020204" pitchFamily="34" charset="0"/>
                <a:cs typeface="Arial" panose="020B0604020202020204" pitchFamily="34" charset="0"/>
              </a:rPr>
              <a:t> Animation</a:t>
            </a:r>
            <a:endParaRPr lang="zh-CN" sz="3000" dirty="0"/>
          </a:p>
        </p:txBody>
      </p:sp>
      <p:pic>
        <p:nvPicPr>
          <p:cNvPr id="2" name="回文">
            <a:hlinkClick r:id="" action="ppaction://media"/>
            <a:extLst>
              <a:ext uri="{FF2B5EF4-FFF2-40B4-BE49-F238E27FC236}">
                <a16:creationId xmlns:a16="http://schemas.microsoft.com/office/drawing/2014/main" id="{10DF390F-8B26-448E-9FB9-41323521FC9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357" y="1412776"/>
            <a:ext cx="9122643" cy="5131392"/>
          </a:xfrm>
        </p:spPr>
      </p:pic>
    </p:spTree>
    <p:extLst>
      <p:ext uri="{BB962C8B-B14F-4D97-AF65-F5344CB8AC3E}">
        <p14:creationId xmlns:p14="http://schemas.microsoft.com/office/powerpoint/2010/main" val="33549645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712968" cy="858490"/>
          </a:xfrm>
        </p:spPr>
        <p:txBody>
          <a:bodyPr/>
          <a:lstStyle/>
          <a:p>
            <a:pPr algn="ctr"/>
            <a:r>
              <a:rPr lang="en-US" altLang="zh-CN" dirty="0"/>
              <a:t>First week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817913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Week1 Outline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Introduction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a typeface="+mj-ea"/>
                <a:cs typeface="Arial" panose="020B0604020202020204" pitchFamily="34" charset="0"/>
              </a:rPr>
              <a:t> of Turing Machine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ea typeface="+mj-ea"/>
                <a:cs typeface="Arial" panose="020B0604020202020204" pitchFamily="34" charset="0"/>
              </a:rPr>
              <a:t>Experiment Platform</a:t>
            </a:r>
            <a:endParaRPr dirty="0"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ea typeface="+mj-ea"/>
                <a:cs typeface="Arial" panose="020B0604020202020204" pitchFamily="34" charset="0"/>
              </a:rPr>
              <a:t>Examples</a:t>
            </a:r>
            <a:endParaRPr dirty="0"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ea typeface="+mj-ea"/>
                <a:cs typeface="Arial" panose="020B0604020202020204" pitchFamily="34" charset="0"/>
              </a:rPr>
              <a:t>Questions</a:t>
            </a:r>
            <a:endParaRPr lang="zh-CN" dirty="0">
              <a:solidFill>
                <a:srgbClr val="FF0000"/>
              </a:solidFill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34792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>
                <a:latin typeface="+mj-ea"/>
                <a:cs typeface="Arial" panose="020B0604020202020204" pitchFamily="34" charset="0"/>
              </a:rPr>
              <a:t>This lab includes three q</a:t>
            </a:r>
            <a:r>
              <a:rPr lang="en-US" dirty="0">
                <a:latin typeface="+mj-ea"/>
                <a:cs typeface="Arial" panose="020B0604020202020204" pitchFamily="34" charset="0"/>
              </a:rPr>
              <a:t>uestions</a:t>
            </a: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Q1: Unary addition of two unary numbers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Q2: Binary addition of two 4-bit numbers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Q3: Binary addition of two arbitrary numbers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endParaRPr lang="en-US" sz="1800" dirty="0">
              <a:latin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DBBE7C-574B-4959-AF4D-4A466A32B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j-ea"/>
                <a:cs typeface="Arial" panose="020B0604020202020204" pitchFamily="34" charset="0"/>
              </a:rPr>
              <a:t>Examples of Unary and Binary Addition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690DF5-499D-4999-8FEA-D9A79CB0D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Unary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ddition</a:t>
            </a:r>
          </a:p>
          <a:p>
            <a:pPr lvl="1">
              <a:defRPr/>
            </a:pPr>
            <a:r>
              <a:rPr lang="en-US" altLang="zh-CN" sz="2800" dirty="0">
                <a:latin typeface="+mn-ea"/>
                <a:cs typeface="Arial" panose="020B0604020202020204" pitchFamily="34" charset="0"/>
              </a:rPr>
              <a:t>11 + 11 = ? 	</a:t>
            </a:r>
            <a:endParaRPr lang="en-US" altLang="zh-CN" dirty="0">
              <a:latin typeface="+mn-ea"/>
            </a:endParaRPr>
          </a:p>
          <a:p>
            <a:pPr lvl="1">
              <a:defRPr/>
            </a:pPr>
            <a:r>
              <a:rPr lang="en-US" altLang="zh-CN" sz="2800" dirty="0">
                <a:latin typeface="+mn-ea"/>
                <a:cs typeface="Arial" panose="020B0604020202020204" pitchFamily="34" charset="0"/>
              </a:rPr>
              <a:t>111 + 1111 = ?</a:t>
            </a:r>
          </a:p>
          <a:p>
            <a:pPr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Binary Addition</a:t>
            </a:r>
            <a:endParaRPr lang="en-US" altLang="zh-CN" dirty="0">
              <a:latin typeface="+mn-ea"/>
            </a:endParaRPr>
          </a:p>
          <a:p>
            <a:pPr lvl="1">
              <a:defRPr/>
            </a:pPr>
            <a:r>
              <a:rPr lang="en-US" altLang="zh-CN" sz="2800" dirty="0">
                <a:latin typeface="+mn-ea"/>
                <a:cs typeface="Arial" panose="020B0604020202020204" pitchFamily="34" charset="0"/>
              </a:rPr>
              <a:t>1010 + 1 = ?</a:t>
            </a:r>
            <a:endParaRPr lang="en-US" altLang="zh-CN" dirty="0">
              <a:latin typeface="+mn-ea"/>
            </a:endParaRPr>
          </a:p>
          <a:p>
            <a:pPr lvl="1">
              <a:defRPr/>
            </a:pPr>
            <a:r>
              <a:rPr lang="en-US" altLang="zh-CN" sz="2800" dirty="0">
                <a:latin typeface="+mn-ea"/>
                <a:cs typeface="Arial" panose="020B0604020202020204" pitchFamily="34" charset="0"/>
              </a:rPr>
              <a:t>111 + 1111 = ?</a:t>
            </a:r>
            <a:endParaRPr lang="en-US" altLang="zh-CN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BB5C0AF-3EBA-4EA5-B3E8-EC6FF6224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1555801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DBBE7C-574B-4959-AF4D-4A466A32B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j-ea"/>
                <a:cs typeface="Arial" panose="020B0604020202020204" pitchFamily="34" charset="0"/>
              </a:rPr>
              <a:t>Examples of Unary and Binary Addition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690DF5-499D-4999-8FEA-D9A79CB0D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Unary 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ddition</a:t>
            </a:r>
          </a:p>
          <a:p>
            <a:pPr lvl="1">
              <a:defRPr/>
            </a:pPr>
            <a:r>
              <a:rPr lang="en-US" altLang="zh-CN" sz="2800" dirty="0">
                <a:latin typeface="+mn-ea"/>
                <a:cs typeface="Arial" panose="020B0604020202020204" pitchFamily="34" charset="0"/>
              </a:rPr>
              <a:t>11 + 11 = ? 	 	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1111</a:t>
            </a:r>
            <a:endParaRPr lang="en-US" altLang="zh-CN" dirty="0">
              <a:solidFill>
                <a:srgbClr val="FF0000"/>
              </a:solidFill>
              <a:latin typeface="+mn-ea"/>
            </a:endParaRPr>
          </a:p>
          <a:p>
            <a:pPr lvl="1">
              <a:defRPr/>
            </a:pPr>
            <a:r>
              <a:rPr lang="en-US" altLang="zh-CN" sz="2800" dirty="0">
                <a:latin typeface="+mn-ea"/>
                <a:cs typeface="Arial" panose="020B0604020202020204" pitchFamily="34" charset="0"/>
              </a:rPr>
              <a:t>111 + 1111 = ? 	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11111</a:t>
            </a:r>
          </a:p>
          <a:p>
            <a:pPr>
              <a:defRPr/>
            </a:pPr>
            <a:r>
              <a:rPr lang="en-US" altLang="zh-CN" dirty="0">
                <a:latin typeface="+mn-ea"/>
                <a:cs typeface="Arial" panose="020B0604020202020204" pitchFamily="34" charset="0"/>
              </a:rPr>
              <a:t>Binary Addition</a:t>
            </a:r>
            <a:endParaRPr lang="en-US" altLang="zh-CN" dirty="0">
              <a:latin typeface="+mn-ea"/>
            </a:endParaRPr>
          </a:p>
          <a:p>
            <a:pPr lvl="1">
              <a:defRPr/>
            </a:pPr>
            <a:r>
              <a:rPr lang="en-US" altLang="zh-CN" sz="2800" dirty="0">
                <a:latin typeface="+mn-ea"/>
                <a:cs typeface="Arial" panose="020B0604020202020204" pitchFamily="34" charset="0"/>
              </a:rPr>
              <a:t>1010 + 1 = ?		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1011</a:t>
            </a:r>
            <a:endParaRPr lang="en-US" altLang="zh-CN" dirty="0">
              <a:solidFill>
                <a:srgbClr val="FF0000"/>
              </a:solidFill>
              <a:latin typeface="+mn-ea"/>
            </a:endParaRPr>
          </a:p>
          <a:p>
            <a:pPr lvl="1">
              <a:defRPr/>
            </a:pPr>
            <a:r>
              <a:rPr lang="en-US" altLang="zh-CN" sz="2800" dirty="0">
                <a:latin typeface="+mn-ea"/>
                <a:cs typeface="Arial" panose="020B0604020202020204" pitchFamily="34" charset="0"/>
              </a:rPr>
              <a:t>111 + 1111 = ?	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10110</a:t>
            </a:r>
            <a:endParaRPr lang="en-US" altLang="zh-CN" dirty="0">
              <a:solidFill>
                <a:srgbClr val="FF0000"/>
              </a:solidFill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BB5C0AF-3EBA-4EA5-B3E8-EC6FF6224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696502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altLang="zh-CN" dirty="0">
                <a:latin typeface="+mj-ea"/>
              </a:rPr>
              <a:t>Question 1</a:t>
            </a:r>
            <a:endParaRPr lang="en-US" dirty="0">
              <a:latin typeface="+mj-ea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altLang="zh-CN" dirty="0">
                <a:latin typeface="+mn-ea"/>
              </a:rPr>
              <a:t>Design a Turing machine that can perform 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arbitrary bit  unary addition</a:t>
            </a:r>
          </a:p>
          <a:p>
            <a:pPr>
              <a:defRPr/>
            </a:pPr>
            <a:r>
              <a:rPr lang="en-US" altLang="zh-CN" dirty="0">
                <a:latin typeface="+mn-ea"/>
              </a:rPr>
              <a:t>Format requirement:</a:t>
            </a:r>
          </a:p>
          <a:p>
            <a:pPr lvl="1">
              <a:defRPr/>
            </a:pPr>
            <a:r>
              <a:rPr lang="en-US" altLang="zh-CN" dirty="0">
                <a:latin typeface="+mn-ea"/>
              </a:rPr>
              <a:t>Input: (some 1)+(some 1)=</a:t>
            </a:r>
          </a:p>
          <a:p>
            <a:pPr lvl="1">
              <a:defRPr/>
            </a:pPr>
            <a:r>
              <a:rPr lang="en-US" altLang="zh-CN" dirty="0">
                <a:latin typeface="+mn-ea"/>
              </a:rPr>
              <a:t>Output on tape: …###(some 1)B###...</a:t>
            </a:r>
          </a:p>
          <a:p>
            <a:pPr lvl="2">
              <a:lnSpc>
                <a:spcPct val="120000"/>
              </a:lnSpc>
              <a:defRPr/>
            </a:pPr>
            <a:r>
              <a:rPr lang="en-US" altLang="zh-CN" dirty="0">
                <a:latin typeface="+mn-ea"/>
              </a:rPr>
              <a:t>The input "a number of 1s" represents the unary number to be added, which may be zero ones; the "a number of 1s" on the paper tape when the machine stops.</a:t>
            </a:r>
          </a:p>
          <a:p>
            <a:pPr lvl="2">
              <a:defRPr/>
            </a:pPr>
            <a:r>
              <a:rPr lang="en-US" altLang="zh-CN" sz="2000" dirty="0">
                <a:latin typeface="+mn-ea"/>
              </a:rPr>
              <a:t> As the answer, the starting position should be </a:t>
            </a: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one square to the right of the = position in the input, and end with B</a:t>
            </a:r>
            <a:r>
              <a:rPr lang="en-US" altLang="zh-CN" sz="2000" dirty="0">
                <a:latin typeface="+mn-ea"/>
              </a:rPr>
              <a:t>; # is any letter in Γ.</a:t>
            </a:r>
            <a:endParaRPr lang="en-US" altLang="zh-CN" dirty="0">
              <a:latin typeface="+mn-ea"/>
            </a:endParaRPr>
          </a:p>
          <a:p>
            <a:pPr lvl="1">
              <a:defRPr/>
            </a:pPr>
            <a:r>
              <a:rPr lang="en-US" altLang="zh-CN" dirty="0">
                <a:latin typeface="+mn-ea"/>
              </a:rPr>
              <a:t>Samples</a:t>
            </a:r>
            <a:r>
              <a:rPr lang="zh-CN" altLang="en-US" dirty="0">
                <a:latin typeface="+mn-ea"/>
              </a:rPr>
              <a:t>：</a:t>
            </a:r>
            <a:endParaRPr lang="en-US" altLang="zh-CN" dirty="0">
              <a:latin typeface="+mn-ea"/>
            </a:endParaRPr>
          </a:p>
          <a:p>
            <a:pPr lvl="2">
              <a:defRPr/>
            </a:pPr>
            <a:r>
              <a:rPr lang="en-US" altLang="zh-CN" dirty="0">
                <a:latin typeface="+mn-ea"/>
              </a:rPr>
              <a:t>Input: 11+1=</a:t>
            </a:r>
          </a:p>
          <a:p>
            <a:pPr lvl="2">
              <a:defRPr/>
            </a:pPr>
            <a:r>
              <a:rPr lang="en-US" altLang="zh-CN" dirty="0">
                <a:latin typeface="+mn-ea"/>
              </a:rPr>
              <a:t>on tape: …</a:t>
            </a:r>
            <a:r>
              <a:rPr lang="en-US" dirty="0">
                <a:latin typeface="+mn-ea"/>
              </a:rPr>
              <a:t>11+1=</a:t>
            </a:r>
            <a:r>
              <a:rPr lang="en-US" dirty="0">
                <a:solidFill>
                  <a:srgbClr val="FF0000"/>
                </a:solidFill>
                <a:latin typeface="+mn-ea"/>
              </a:rPr>
              <a:t>111B</a:t>
            </a:r>
            <a:r>
              <a:rPr lang="en-US" dirty="0">
                <a:latin typeface="+mn-ea"/>
              </a:rPr>
              <a:t>…</a:t>
            </a:r>
            <a:endParaRPr dirty="0">
              <a:latin typeface="+mn-ea"/>
            </a:endParaRPr>
          </a:p>
          <a:p>
            <a:pPr lvl="2">
              <a:defRPr/>
            </a:pPr>
            <a:r>
              <a:rPr lang="en-US" altLang="zh-CN" dirty="0">
                <a:latin typeface="+mn-ea"/>
              </a:rPr>
              <a:t>Input:</a:t>
            </a:r>
            <a:r>
              <a:rPr lang="en-US" dirty="0">
                <a:latin typeface="+mn-ea"/>
              </a:rPr>
              <a:t>11+1=</a:t>
            </a:r>
            <a:endParaRPr dirty="0">
              <a:latin typeface="+mn-ea"/>
            </a:endParaRPr>
          </a:p>
          <a:p>
            <a:pPr lvl="2">
              <a:defRPr/>
            </a:pPr>
            <a:r>
              <a:rPr lang="en-US" altLang="zh-CN" dirty="0">
                <a:latin typeface="+mn-ea"/>
              </a:rPr>
              <a:t>Output on tape: </a:t>
            </a:r>
            <a:r>
              <a:rPr lang="en-US" dirty="0">
                <a:latin typeface="+mn-ea"/>
              </a:rPr>
              <a:t>…FBc0</a:t>
            </a:r>
            <a:r>
              <a:rPr lang="en-US" dirty="0">
                <a:solidFill>
                  <a:srgbClr val="0070C0"/>
                </a:solidFill>
                <a:latin typeface="+mn-ea"/>
              </a:rPr>
              <a:t>1</a:t>
            </a:r>
            <a:r>
              <a:rPr lang="en-US" dirty="0">
                <a:solidFill>
                  <a:srgbClr val="FF0000"/>
                </a:solidFill>
                <a:latin typeface="+mn-ea"/>
              </a:rPr>
              <a:t>111B</a:t>
            </a:r>
            <a:r>
              <a:rPr lang="en-US" dirty="0">
                <a:latin typeface="+mn-ea"/>
              </a:rPr>
              <a:t>cWW…</a:t>
            </a:r>
          </a:p>
          <a:p>
            <a:pPr lvl="3">
              <a:defRPr/>
            </a:pPr>
            <a:r>
              <a:rPr lang="en-US" altLang="zh-CN" dirty="0">
                <a:latin typeface="+mn-ea"/>
              </a:rPr>
              <a:t>Note: the position of blue letter 1 in output is same as the position of letter = in input</a:t>
            </a:r>
            <a:endParaRPr lang="zh-CN" altLang="en-US" dirty="0">
              <a:latin typeface="+mn-ea"/>
            </a:endParaRPr>
          </a:p>
          <a:p>
            <a:pPr lvl="3">
              <a:defRPr/>
            </a:pPr>
            <a:endParaRPr dirty="0">
              <a:latin typeface="+mn-ea"/>
            </a:endParaRPr>
          </a:p>
          <a:p>
            <a:pPr lvl="1">
              <a:defRPr/>
            </a:pPr>
            <a:endParaRPr lang="en-US" dirty="0">
              <a:latin typeface="+mn-ea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38E698-DBC4-420E-922C-872BA2F9F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j-ea"/>
              </a:rPr>
              <a:t>Question 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A71BD2-F24E-492E-BE37-5EF14FB35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z="2400" dirty="0">
                <a:latin typeface="+mn-ea"/>
              </a:rPr>
              <a:t>Design a Turing machine that can perform </a:t>
            </a:r>
            <a:r>
              <a:rPr lang="en-US" altLang="zh-CN" sz="2400" dirty="0">
                <a:latin typeface="+mn-ea"/>
                <a:cs typeface="Arial" panose="020B0604020202020204" pitchFamily="34" charset="0"/>
              </a:rPr>
              <a:t>binary addition of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4-bit numbers</a:t>
            </a:r>
          </a:p>
          <a:p>
            <a:pPr>
              <a:defRPr/>
            </a:pPr>
            <a:r>
              <a:rPr lang="en-US" altLang="zh-CN" sz="2000" dirty="0">
                <a:latin typeface="+mn-ea"/>
              </a:rPr>
              <a:t>Format requirement:</a:t>
            </a:r>
          </a:p>
          <a:p>
            <a:pPr lvl="1">
              <a:defRPr/>
            </a:pPr>
            <a:r>
              <a:rPr lang="en-US" altLang="zh-CN" sz="1800" dirty="0">
                <a:latin typeface="+mn-ea"/>
              </a:rPr>
              <a:t>Input: (4-bit 0 or 1)+(4-bit 0 or 1)=</a:t>
            </a:r>
          </a:p>
          <a:p>
            <a:pPr lvl="1">
              <a:defRPr/>
            </a:pPr>
            <a:r>
              <a:rPr lang="en-US" altLang="zh-CN" sz="1800" dirty="0">
                <a:latin typeface="+mn-ea"/>
              </a:rPr>
              <a:t>Output on tape: ...###(5-bit 0 or 1)B###...</a:t>
            </a:r>
          </a:p>
          <a:p>
            <a:pPr lvl="2">
              <a:defRPr/>
            </a:pPr>
            <a:r>
              <a:rPr lang="en-US" altLang="zh-CN" sz="1600" dirty="0">
                <a:latin typeface="+mn-ea"/>
              </a:rPr>
              <a:t>The input “4-bit 0 or 1” represents the binary number to be added; the “5-bit 0 or 1” on the tape when the machine stops (pay attention to the 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leading 0 </a:t>
            </a:r>
            <a:r>
              <a:rPr lang="en-US" altLang="zh-CN" sz="1600" dirty="0">
                <a:latin typeface="+mn-ea"/>
              </a:rPr>
              <a:t>when the result is only 4 digits). </a:t>
            </a:r>
          </a:p>
          <a:p>
            <a:pPr lvl="2">
              <a:defRPr/>
            </a:pPr>
            <a:r>
              <a:rPr lang="en-US" altLang="zh-CN" sz="1600" dirty="0">
                <a:latin typeface="+mn-ea"/>
              </a:rPr>
              <a:t>  As the answer, the starting position should be 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one square to the right of the = position in the input, and end with B</a:t>
            </a:r>
            <a:r>
              <a:rPr lang="en-US" altLang="zh-CN" sz="1600" dirty="0">
                <a:latin typeface="+mn-ea"/>
              </a:rPr>
              <a:t>; # is any letter in Γ.</a:t>
            </a:r>
          </a:p>
          <a:p>
            <a:pPr lvl="1">
              <a:defRPr/>
            </a:pPr>
            <a:r>
              <a:rPr lang="en-US" altLang="zh-CN" sz="1800" dirty="0">
                <a:latin typeface="+mn-ea"/>
              </a:rPr>
              <a:t>Samples:</a:t>
            </a:r>
          </a:p>
          <a:p>
            <a:pPr lvl="2">
              <a:defRPr/>
            </a:pPr>
            <a:r>
              <a:rPr lang="en-US" altLang="zh-CN" sz="1800" dirty="0">
                <a:latin typeface="+mn-ea"/>
              </a:rPr>
              <a:t>Input: 1101+0011=</a:t>
            </a:r>
          </a:p>
          <a:p>
            <a:pPr lvl="2">
              <a:defRPr/>
            </a:pPr>
            <a:r>
              <a:rPr lang="en-US" altLang="zh-CN" sz="1800" dirty="0">
                <a:latin typeface="+mn-ea"/>
              </a:rPr>
              <a:t>Output on tape: …1101+0011=</a:t>
            </a:r>
            <a:r>
              <a:rPr lang="en-US" altLang="zh-CN" sz="1800" dirty="0">
                <a:solidFill>
                  <a:srgbClr val="FF0000"/>
                </a:solidFill>
                <a:latin typeface="+mn-ea"/>
              </a:rPr>
              <a:t>10000B</a:t>
            </a:r>
            <a:r>
              <a:rPr lang="en-US" altLang="zh-CN" sz="1800" dirty="0">
                <a:latin typeface="+mn-ea"/>
              </a:rPr>
              <a:t>…</a:t>
            </a:r>
          </a:p>
          <a:p>
            <a:pPr lvl="2">
              <a:defRPr/>
            </a:pPr>
            <a:r>
              <a:rPr lang="en-US" altLang="zh-CN" sz="1800" dirty="0">
                <a:latin typeface="+mn-ea"/>
              </a:rPr>
              <a:t>Input: 0001+0011=</a:t>
            </a:r>
          </a:p>
          <a:p>
            <a:pPr lvl="2">
              <a:defRPr/>
            </a:pPr>
            <a:r>
              <a:rPr lang="en-US" altLang="zh-CN" sz="1800" dirty="0">
                <a:latin typeface="+mn-ea"/>
              </a:rPr>
              <a:t>Output on tape: …001101101</a:t>
            </a:r>
            <a:r>
              <a:rPr lang="en-US" altLang="zh-CN" sz="1800" dirty="0">
                <a:solidFill>
                  <a:srgbClr val="0070C0"/>
                </a:solidFill>
                <a:latin typeface="+mn-ea"/>
              </a:rPr>
              <a:t>0</a:t>
            </a:r>
            <a:r>
              <a:rPr lang="en-US" altLang="zh-CN" sz="1800" dirty="0">
                <a:solidFill>
                  <a:srgbClr val="FF0000"/>
                </a:solidFill>
                <a:latin typeface="+mn-ea"/>
              </a:rPr>
              <a:t>00100B</a:t>
            </a:r>
            <a:r>
              <a:rPr lang="en-US" altLang="zh-CN" sz="1800" dirty="0">
                <a:latin typeface="+mn-ea"/>
              </a:rPr>
              <a:t>000…</a:t>
            </a:r>
          </a:p>
          <a:p>
            <a:pPr lvl="3">
              <a:defRPr/>
            </a:pPr>
            <a:r>
              <a:rPr lang="en-US" altLang="zh-CN" sz="1600" dirty="0">
                <a:latin typeface="+mn-ea"/>
              </a:rPr>
              <a:t>Note: the position of blue letter 0 in output is same as the position of letter = in input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0263A2-9419-4A5E-8A2E-EC36D6BB2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2235756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35AC38-EF2F-4A20-B99F-31C6D2C0B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j-ea"/>
              </a:rPr>
              <a:t>Question 3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973C77-7ED9-4E9F-9160-351F4D288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z="2400" dirty="0">
                <a:latin typeface="+mn-ea"/>
              </a:rPr>
              <a:t>Design a Turing machine that can perform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</a:rPr>
              <a:t>arbitrary bit binary addition</a:t>
            </a:r>
          </a:p>
          <a:p>
            <a:pPr>
              <a:defRPr/>
            </a:pPr>
            <a:r>
              <a:rPr lang="en-US" altLang="zh-CN" sz="2400" dirty="0">
                <a:latin typeface="+mn-ea"/>
              </a:rPr>
              <a:t>Format requirement: </a:t>
            </a:r>
          </a:p>
          <a:p>
            <a:pPr lvl="1">
              <a:defRPr/>
            </a:pPr>
            <a:r>
              <a:rPr lang="en-US" altLang="zh-CN" sz="2000" dirty="0">
                <a:latin typeface="+mn-ea"/>
              </a:rPr>
              <a:t>Input: (some 0 or 1)+(some 0 or 1)=</a:t>
            </a:r>
          </a:p>
          <a:p>
            <a:pPr lvl="1">
              <a:defRPr/>
            </a:pPr>
            <a:r>
              <a:rPr lang="en-US" altLang="zh-CN" sz="2000" dirty="0">
                <a:latin typeface="+mn-ea"/>
              </a:rPr>
              <a:t>Output on tape: …###(some 0 or 1)B###...</a:t>
            </a:r>
          </a:p>
          <a:p>
            <a:pPr lvl="2">
              <a:defRPr/>
            </a:pPr>
            <a:r>
              <a:rPr lang="en-US" altLang="zh-CN" sz="1800" dirty="0">
                <a:latin typeface="+mn-ea"/>
              </a:rPr>
              <a:t>The input “some 0 or 1" </a:t>
            </a:r>
            <a:r>
              <a:rPr lang="en-US" altLang="zh-CN" sz="1800" dirty="0">
                <a:solidFill>
                  <a:srgbClr val="FF0000"/>
                </a:solidFill>
                <a:latin typeface="+mn-ea"/>
              </a:rPr>
              <a:t>must not contain leading 0s; the length of each operand is greater than or equal to 1. </a:t>
            </a:r>
            <a:r>
              <a:rPr lang="en-US" altLang="zh-CN" sz="1800" dirty="0">
                <a:latin typeface="+mn-ea"/>
              </a:rPr>
              <a:t>The “some 0 or 1” on the tape when the machine stops.</a:t>
            </a:r>
          </a:p>
          <a:p>
            <a:pPr lvl="2">
              <a:defRPr/>
            </a:pPr>
            <a:r>
              <a:rPr lang="en-US" altLang="zh-CN" sz="1800" dirty="0">
                <a:latin typeface="+mn-ea"/>
              </a:rPr>
              <a:t>As the answer </a:t>
            </a:r>
            <a:r>
              <a:rPr lang="en-US" altLang="zh-CN" sz="1800" dirty="0">
                <a:solidFill>
                  <a:srgbClr val="FF0000"/>
                </a:solidFill>
                <a:latin typeface="+mn-ea"/>
              </a:rPr>
              <a:t>should not contain leading 0s. </a:t>
            </a:r>
            <a:r>
              <a:rPr lang="en-US" altLang="zh-CN" sz="1800" dirty="0">
                <a:latin typeface="+mn-ea"/>
              </a:rPr>
              <a:t>The starting position should be </a:t>
            </a:r>
            <a:r>
              <a:rPr lang="en-US" altLang="zh-CN" sz="1800" dirty="0">
                <a:solidFill>
                  <a:srgbClr val="FF0000"/>
                </a:solidFill>
                <a:latin typeface="+mn-ea"/>
              </a:rPr>
              <a:t>one square to the right of the = position in the input, and end with B</a:t>
            </a:r>
            <a:r>
              <a:rPr lang="en-US" altLang="zh-CN" sz="1800" dirty="0">
                <a:latin typeface="+mn-ea"/>
              </a:rPr>
              <a:t>; # is any letter in Γ.</a:t>
            </a:r>
          </a:p>
          <a:p>
            <a:pPr lvl="1">
              <a:defRPr/>
            </a:pPr>
            <a:r>
              <a:rPr lang="en-US" altLang="zh-CN" sz="2000" dirty="0">
                <a:latin typeface="+mn-ea"/>
              </a:rPr>
              <a:t>Samples</a:t>
            </a:r>
            <a:r>
              <a:rPr lang="zh-CN" altLang="en-US" sz="2000" dirty="0">
                <a:latin typeface="+mn-ea"/>
              </a:rPr>
              <a:t>：</a:t>
            </a:r>
          </a:p>
          <a:p>
            <a:pPr lvl="2">
              <a:defRPr/>
            </a:pPr>
            <a:r>
              <a:rPr lang="en-US" altLang="zh-CN" sz="1600" dirty="0">
                <a:latin typeface="+mn-ea"/>
              </a:rPr>
              <a:t>Input: 11+1001=</a:t>
            </a:r>
          </a:p>
          <a:p>
            <a:pPr lvl="2">
              <a:defRPr/>
            </a:pPr>
            <a:r>
              <a:rPr lang="en-US" altLang="zh-CN" sz="1600" dirty="0">
                <a:latin typeface="+mn-ea"/>
              </a:rPr>
              <a:t>Output on tape: …11+1001=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1100B</a:t>
            </a:r>
            <a:r>
              <a:rPr lang="en-US" altLang="zh-CN" sz="1600" dirty="0">
                <a:latin typeface="+mn-ea"/>
              </a:rPr>
              <a:t>…</a:t>
            </a:r>
          </a:p>
          <a:p>
            <a:pPr lvl="2">
              <a:defRPr/>
            </a:pPr>
            <a:r>
              <a:rPr lang="en-US" altLang="zh-CN" sz="1600" dirty="0">
                <a:latin typeface="+mn-ea"/>
              </a:rPr>
              <a:t>Input:11+1001=</a:t>
            </a:r>
          </a:p>
          <a:p>
            <a:pPr lvl="2">
              <a:defRPr/>
            </a:pPr>
            <a:r>
              <a:rPr lang="en-US" altLang="zh-CN" sz="1600" dirty="0">
                <a:latin typeface="+mn-ea"/>
              </a:rPr>
              <a:t>Output on tape: …wRQTqLaA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1100B</a:t>
            </a:r>
            <a:r>
              <a:rPr lang="en-US" altLang="zh-CN" sz="1600" dirty="0">
                <a:latin typeface="+mn-ea"/>
              </a:rPr>
              <a:t>ssR…</a:t>
            </a:r>
          </a:p>
          <a:p>
            <a:pPr lvl="3">
              <a:defRPr/>
            </a:pPr>
            <a:r>
              <a:rPr lang="en-US" altLang="zh-CN" sz="1600" dirty="0">
                <a:latin typeface="+mn-ea"/>
              </a:rPr>
              <a:t>Note: the position of letter A in output is same as the position of letter = in input</a:t>
            </a:r>
          </a:p>
          <a:p>
            <a:pPr>
              <a:defRPr/>
            </a:pPr>
            <a:endParaRPr lang="en-US" altLang="zh-CN" sz="2400" dirty="0">
              <a:latin typeface="+mn-ea"/>
            </a:endParaRPr>
          </a:p>
          <a:p>
            <a:endParaRPr lang="zh-CN" altLang="en-US" sz="24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D7CA963-400F-4CF4-9125-94DFC8C8D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278443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7A586B-63C5-4BA0-BA75-EAD0F63C7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j-ea"/>
              </a:rPr>
              <a:t>Grading Policy</a:t>
            </a:r>
            <a:endParaRPr lang="zh-CN" altLang="en-US" dirty="0">
              <a:latin typeface="+mj-ea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D119FA6-0B4E-4179-9C15-2C66714C4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Questions (50%)</a:t>
            </a:r>
          </a:p>
          <a:p>
            <a:pPr lvl="1"/>
            <a:r>
              <a:rPr lang="en-US" altLang="zh-CN" dirty="0">
                <a:latin typeface="+mn-ea"/>
              </a:rPr>
              <a:t>50% for the unary adder</a:t>
            </a:r>
          </a:p>
          <a:p>
            <a:pPr lvl="1"/>
            <a:r>
              <a:rPr lang="en-US" altLang="zh-CN" dirty="0">
                <a:latin typeface="+mn-ea"/>
              </a:rPr>
              <a:t>20% for the 4-bit binary adder</a:t>
            </a:r>
          </a:p>
          <a:p>
            <a:pPr lvl="1"/>
            <a:r>
              <a:rPr lang="en-US" altLang="zh-CN" dirty="0">
                <a:latin typeface="+mn-ea"/>
              </a:rPr>
              <a:t>30% for the arbitrary-bit binary adder</a:t>
            </a:r>
          </a:p>
          <a:p>
            <a:r>
              <a:rPr lang="en-US" altLang="zh-CN" dirty="0">
                <a:latin typeface="+mn-ea"/>
              </a:rPr>
              <a:t>Team Presentation (20%)</a:t>
            </a:r>
          </a:p>
          <a:p>
            <a:r>
              <a:rPr lang="en-US" altLang="zh-CN" dirty="0">
                <a:latin typeface="+mn-ea"/>
              </a:rPr>
              <a:t>Project Report (30%)</a:t>
            </a:r>
          </a:p>
        </p:txBody>
      </p:sp>
    </p:spTree>
    <p:extLst>
      <p:ext uri="{BB962C8B-B14F-4D97-AF65-F5344CB8AC3E}">
        <p14:creationId xmlns:p14="http://schemas.microsoft.com/office/powerpoint/2010/main" val="2653969264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AEEE49-AA2C-49B6-81F2-268CE26DB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Criteria of </a:t>
            </a:r>
            <a:r>
              <a:rPr lang="zh-CN" altLang="en-US" dirty="0"/>
              <a:t> </a:t>
            </a:r>
            <a:r>
              <a:rPr lang="en-US" altLang="zh-CN" dirty="0"/>
              <a:t>team presentation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96B7A2-AA5D-4CE5-A073-920460647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The design of the state transition table</a:t>
            </a:r>
          </a:p>
          <a:p>
            <a:pPr lvl="1"/>
            <a:r>
              <a:rPr lang="en-US" altLang="zh-CN" dirty="0"/>
              <a:t>summarize the design methods of each group member</a:t>
            </a:r>
          </a:p>
          <a:p>
            <a:r>
              <a:rPr lang="en-US" altLang="zh-CN" dirty="0"/>
              <a:t>Experiment procedure</a:t>
            </a:r>
          </a:p>
          <a:p>
            <a:pPr lvl="1"/>
            <a:r>
              <a:rPr lang="en-US" altLang="zh-CN" dirty="0"/>
              <a:t>When, Where, What, How</a:t>
            </a:r>
          </a:p>
          <a:p>
            <a:r>
              <a:rPr lang="en-US" altLang="zh-CN" dirty="0"/>
              <a:t>Experimental difficulties</a:t>
            </a:r>
          </a:p>
          <a:p>
            <a:r>
              <a:rPr lang="en-US" altLang="zh-CN" dirty="0"/>
              <a:t>Proof of the correctness and completeness of the state transition table</a:t>
            </a:r>
          </a:p>
          <a:p>
            <a:pPr lvl="1"/>
            <a:r>
              <a:rPr lang="en-US" altLang="zh-CN" dirty="0"/>
              <a:t>Mathematical or experimental proof</a:t>
            </a:r>
          </a:p>
          <a:p>
            <a:r>
              <a:rPr lang="en-US" altLang="zh-CN" dirty="0"/>
              <a:t>Understanding of Turing Machine</a:t>
            </a:r>
          </a:p>
          <a:p>
            <a:pPr lvl="1"/>
            <a:r>
              <a:rPr lang="en-US" altLang="zh-CN" dirty="0"/>
              <a:t>Why Turing machine can handle unlimited input</a:t>
            </a:r>
          </a:p>
          <a:p>
            <a:pPr lvl="1"/>
            <a:r>
              <a:rPr lang="en-US" altLang="zh-CN" dirty="0"/>
              <a:t>Why Turing machine is so powerful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7A9400-9746-438D-B778-4E863FBB6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499656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AEEE49-AA2C-49B6-81F2-268CE26DB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Suggested structure of Lab report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96B7A2-AA5D-4CE5-A073-920460647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The Turing adder lab report needs to include the following as well as explanatory text</a:t>
            </a:r>
          </a:p>
          <a:p>
            <a:pPr marL="801679" lvl="1" indent="-457200">
              <a:buFont typeface="+mj-ea"/>
              <a:buAutoNum type="circleNumDbPlain"/>
            </a:pPr>
            <a:r>
              <a:rPr lang="en-US" altLang="zh-CN" dirty="0"/>
              <a:t>The design of the state transition table</a:t>
            </a:r>
          </a:p>
          <a:p>
            <a:pPr marL="801679" lvl="1" indent="-457200">
              <a:buFont typeface="+mj-ea"/>
              <a:buAutoNum type="circleNumDbPlain"/>
            </a:pPr>
            <a:r>
              <a:rPr lang="en-US" altLang="zh-CN" dirty="0"/>
              <a:t>Experiment procedure</a:t>
            </a:r>
          </a:p>
          <a:p>
            <a:pPr marL="801679" lvl="1" indent="-457200">
              <a:buFont typeface="+mj-ea"/>
              <a:buAutoNum type="circleNumDbPlain"/>
            </a:pPr>
            <a:r>
              <a:rPr lang="en-US" altLang="zh-CN" dirty="0"/>
              <a:t>Experimental difficulties</a:t>
            </a:r>
          </a:p>
          <a:p>
            <a:pPr marL="801679" lvl="1" indent="-457200">
              <a:buFont typeface="+mj-ea"/>
              <a:buAutoNum type="circleNumDbPlain"/>
            </a:pPr>
            <a:r>
              <a:rPr lang="en-US" altLang="zh-CN" dirty="0"/>
              <a:t>Proof of the correctness and completeness of the state transition table</a:t>
            </a:r>
          </a:p>
          <a:p>
            <a:pPr marL="801679" lvl="1" indent="-457200">
              <a:buFont typeface="+mj-ea"/>
              <a:buAutoNum type="circleNumDbPlain"/>
            </a:pPr>
            <a:r>
              <a:rPr lang="en-US" altLang="zh-CN" dirty="0"/>
              <a:t>Thinking and perception of the Lab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7A9400-9746-438D-B778-4E863FBB6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39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612098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Week1 Outline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n-ea"/>
                <a:cs typeface="Arial" panose="020B0604020202020204" pitchFamily="34" charset="0"/>
              </a:rPr>
              <a:t>Introduction</a:t>
            </a:r>
            <a:r>
              <a:rPr lang="en-US" dirty="0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 of Turing Machine</a:t>
            </a:r>
            <a:endParaRPr dirty="0">
              <a:solidFill>
                <a:srgbClr val="FF0000"/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j-ea"/>
                <a:ea typeface="+mj-ea"/>
                <a:cs typeface="Arial" panose="020B0604020202020204" pitchFamily="34" charset="0"/>
              </a:rPr>
              <a:t>Experiment Platform</a:t>
            </a:r>
            <a:endParaRPr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j-ea"/>
                <a:ea typeface="+mj-ea"/>
                <a:cs typeface="Arial" panose="020B0604020202020204" pitchFamily="34" charset="0"/>
              </a:rPr>
              <a:t>Examples</a:t>
            </a:r>
            <a:endParaRPr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j-ea"/>
                <a:ea typeface="+mj-ea"/>
                <a:cs typeface="Arial" panose="020B0604020202020204" pitchFamily="34" charset="0"/>
              </a:rPr>
              <a:t>Questions</a:t>
            </a:r>
            <a:endParaRPr lang="zh-CN" dirty="0">
              <a:latin typeface="+mj-ea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712968" cy="858490"/>
          </a:xfrm>
        </p:spPr>
        <p:txBody>
          <a:bodyPr/>
          <a:lstStyle/>
          <a:p>
            <a:pPr algn="ctr"/>
            <a:r>
              <a:rPr lang="en-US" altLang="zh-CN" dirty="0"/>
              <a:t>Second week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40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0512714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Team discussion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328592"/>
          </a:xfrm>
        </p:spPr>
        <p:txBody>
          <a:bodyPr/>
          <a:lstStyle/>
          <a:p>
            <a:r>
              <a:rPr lang="en-US" altLang="zh-CN" dirty="0"/>
              <a:t>Peer review, revise design and discuss understanding of Turing Machine. </a:t>
            </a:r>
          </a:p>
          <a:p>
            <a:pPr lvl="1"/>
            <a:r>
              <a:rPr lang="en-US" altLang="zh-CN" dirty="0"/>
              <a:t>At the end of this lab session, each team member should be able to retell the work of other members.</a:t>
            </a:r>
          </a:p>
          <a:p>
            <a:r>
              <a:rPr lang="en-US" altLang="zh-CN" dirty="0"/>
              <a:t>Suggested steps</a:t>
            </a:r>
          </a:p>
          <a:p>
            <a:pPr lvl="1"/>
            <a:r>
              <a:rPr lang="en-US" altLang="zh-CN" dirty="0"/>
              <a:t>Each team </a:t>
            </a:r>
            <a:r>
              <a:rPr lang="en-US" altLang="zh-CN"/>
              <a:t>member shares </a:t>
            </a:r>
            <a:r>
              <a:rPr lang="en-US" altLang="zh-CN" dirty="0"/>
              <a:t>his/her design with the team</a:t>
            </a:r>
          </a:p>
          <a:p>
            <a:pPr lvl="1"/>
            <a:r>
              <a:rPr lang="en-US" altLang="zh-CN" dirty="0"/>
              <a:t>Record bugs, difficulties, key ideas and differences</a:t>
            </a:r>
          </a:p>
          <a:p>
            <a:pPr lvl="1"/>
            <a:r>
              <a:rPr lang="en-US" altLang="zh-CN" dirty="0"/>
              <a:t>Talking about understanding of Turing Machine</a:t>
            </a:r>
          </a:p>
          <a:p>
            <a:pPr lvl="1"/>
            <a:r>
              <a:rPr lang="en-US" altLang="zh-CN" dirty="0"/>
              <a:t>Answer questions teacher asked in the last session</a:t>
            </a:r>
          </a:p>
          <a:p>
            <a:pPr lvl="1"/>
            <a:r>
              <a:rPr lang="en-US" altLang="zh-CN" dirty="0"/>
              <a:t>Prepare for team presentation to the class</a:t>
            </a:r>
          </a:p>
          <a:p>
            <a:r>
              <a:rPr lang="en-US" altLang="zh-CN" dirty="0"/>
              <a:t>Team leader needs to play a leadership role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41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696159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DFA908E3-D6BA-4046-9B12-86F664E8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Objective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F494954-FDDB-4172-953D-CBAE988D2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5</a:t>
            </a:fld>
            <a:endParaRPr lang="en-US" altLang="zh-CN"/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B205BFAF-C2FA-4D31-9378-7D50C020D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Design three Turing machines to perform, respectively</a:t>
            </a:r>
          </a:p>
          <a:p>
            <a:pPr lvl="1"/>
            <a:r>
              <a:rPr lang="en-US" altLang="zh-CN" dirty="0">
                <a:solidFill>
                  <a:srgbClr val="FF0000"/>
                </a:solidFill>
              </a:rPr>
              <a:t>unary addition</a:t>
            </a:r>
            <a:endParaRPr lang="en-US" altLang="zh-CN" dirty="0"/>
          </a:p>
          <a:p>
            <a:pPr lvl="1"/>
            <a:r>
              <a:rPr lang="en-US" altLang="zh-CN" dirty="0">
                <a:solidFill>
                  <a:srgbClr val="FF0000"/>
                </a:solidFill>
              </a:rPr>
              <a:t>4-bit binary addition</a:t>
            </a:r>
            <a:endParaRPr lang="en-US" altLang="zh-CN" dirty="0"/>
          </a:p>
          <a:p>
            <a:pPr lvl="1"/>
            <a:r>
              <a:rPr lang="en-US" altLang="zh-CN" dirty="0">
                <a:solidFill>
                  <a:srgbClr val="FF0000"/>
                </a:solidFill>
              </a:rPr>
              <a:t>arbitrary-bit binary addition</a:t>
            </a:r>
            <a:endParaRPr lang="zh-CN" altLang="en-US" dirty="0"/>
          </a:p>
        </p:txBody>
      </p:sp>
      <p:pic>
        <p:nvPicPr>
          <p:cNvPr id="15" name="内容占位符 7">
            <a:extLst>
              <a:ext uri="{FF2B5EF4-FFF2-40B4-BE49-F238E27FC236}">
                <a16:creationId xmlns:a16="http://schemas.microsoft.com/office/drawing/2014/main" id="{3F480BC4-43CB-4214-B94C-73502D98AE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262"/>
          <a:stretch/>
        </p:blipFill>
        <p:spPr bwMode="auto">
          <a:xfrm>
            <a:off x="259369" y="3789040"/>
            <a:ext cx="7108768" cy="59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2063554-631E-44A9-98AD-D601FCC093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053" r="326"/>
          <a:stretch/>
        </p:blipFill>
        <p:spPr>
          <a:xfrm>
            <a:off x="239813" y="4725144"/>
            <a:ext cx="7097150" cy="59305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2DAA2F9B-B628-44AD-938E-4FBA78D254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t="42348" r="156"/>
          <a:stretch/>
        </p:blipFill>
        <p:spPr>
          <a:xfrm>
            <a:off x="259387" y="5661248"/>
            <a:ext cx="7109252" cy="689546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F700F590-5F76-4127-9C21-61EC13D70CD5}"/>
              </a:ext>
            </a:extLst>
          </p:cNvPr>
          <p:cNvSpPr txBox="1"/>
          <p:nvPr/>
        </p:nvSpPr>
        <p:spPr>
          <a:xfrm>
            <a:off x="6091113" y="4329870"/>
            <a:ext cx="2072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Unary addition</a:t>
            </a:r>
            <a:endParaRPr lang="zh-CN" altLang="en-US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9046357-21AF-4636-AEC7-061B888B3CAB}"/>
              </a:ext>
            </a:extLst>
          </p:cNvPr>
          <p:cNvSpPr txBox="1"/>
          <p:nvPr/>
        </p:nvSpPr>
        <p:spPr>
          <a:xfrm>
            <a:off x="6091113" y="5219908"/>
            <a:ext cx="4705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4-bit binary addition 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56703E2-BDB3-4AEA-A7DA-7AD96A689F58}"/>
              </a:ext>
            </a:extLst>
          </p:cNvPr>
          <p:cNvSpPr txBox="1"/>
          <p:nvPr/>
        </p:nvSpPr>
        <p:spPr>
          <a:xfrm>
            <a:off x="6091113" y="6214879"/>
            <a:ext cx="5746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Arbitrary-bit binary addition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27227085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Turing machine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1272171"/>
          </a:xfrm>
        </p:spPr>
        <p:txBody>
          <a:bodyPr/>
          <a:lstStyle/>
          <a:p>
            <a:r>
              <a:rPr lang="en-US" altLang="zh-CN" sz="2400" dirty="0"/>
              <a:t>In addition to the state-transition diagram stored in the Finite State Controller, there is an infinite tape in a Turing machine</a:t>
            </a:r>
          </a:p>
          <a:p>
            <a:r>
              <a:rPr lang="en-US" altLang="zh-CN" sz="2400" dirty="0"/>
              <a:t>Cleanup: Replace every symbol by a blank (B)</a:t>
            </a:r>
          </a:p>
          <a:p>
            <a:pPr lvl="1"/>
            <a:r>
              <a:rPr lang="en-US" altLang="zh-CN" sz="2000" dirty="0"/>
              <a:t>The input data string is initially placed in the tape between two blanks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FEA1-8D4F-4C27-B315-433CCAC1694E}" type="slidenum">
              <a:rPr lang="en-US" altLang="zh-CN" smtClean="0"/>
              <a:pPr/>
              <a:t>6</a:t>
            </a:fld>
            <a:endParaRPr lang="en-US" altLang="zh-CN"/>
          </a:p>
        </p:txBody>
      </p:sp>
      <p:graphicFrame>
        <p:nvGraphicFramePr>
          <p:cNvPr id="5" name="内容占位符 7"/>
          <p:cNvGraphicFramePr>
            <a:graphicFrameLocks/>
          </p:cNvGraphicFramePr>
          <p:nvPr/>
        </p:nvGraphicFramePr>
        <p:xfrm>
          <a:off x="5364088" y="4653136"/>
          <a:ext cx="3624874" cy="1584176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732831">
                  <a:extLst>
                    <a:ext uri="{9D8B030D-6E8A-4147-A177-3AD203B41FA5}">
                      <a16:colId xmlns:a16="http://schemas.microsoft.com/office/drawing/2014/main" val="1788849592"/>
                    </a:ext>
                  </a:extLst>
                </a:gridCol>
                <a:gridCol w="738442">
                  <a:extLst>
                    <a:ext uri="{9D8B030D-6E8A-4147-A177-3AD203B41FA5}">
                      <a16:colId xmlns:a16="http://schemas.microsoft.com/office/drawing/2014/main" val="2697840363"/>
                    </a:ext>
                  </a:extLst>
                </a:gridCol>
                <a:gridCol w="861889">
                  <a:extLst>
                    <a:ext uri="{9D8B030D-6E8A-4147-A177-3AD203B41FA5}">
                      <a16:colId xmlns:a16="http://schemas.microsoft.com/office/drawing/2014/main" val="703568472"/>
                    </a:ext>
                  </a:extLst>
                </a:gridCol>
                <a:gridCol w="671107">
                  <a:extLst>
                    <a:ext uri="{9D8B030D-6E8A-4147-A177-3AD203B41FA5}">
                      <a16:colId xmlns:a16="http://schemas.microsoft.com/office/drawing/2014/main" val="4276117864"/>
                    </a:ext>
                  </a:extLst>
                </a:gridCol>
                <a:gridCol w="620605">
                  <a:extLst>
                    <a:ext uri="{9D8B030D-6E8A-4147-A177-3AD203B41FA5}">
                      <a16:colId xmlns:a16="http://schemas.microsoft.com/office/drawing/2014/main" val="2619218180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Current State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Symbol Read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Symbol to Write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Head Move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Next State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1253019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q</a:t>
                      </a:r>
                      <a:r>
                        <a:rPr lang="en-US" sz="1200" baseline="-25000" dirty="0">
                          <a:effectLst/>
                        </a:rPr>
                        <a:t>0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</a:t>
                      </a:r>
                      <a:r>
                        <a:rPr lang="en-US" sz="1200" baseline="-25000">
                          <a:effectLst/>
                        </a:rPr>
                        <a:t>0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009062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</a:t>
                      </a:r>
                      <a:r>
                        <a:rPr lang="en-US" sz="1200" baseline="-25000">
                          <a:effectLst/>
                        </a:rPr>
                        <a:t>0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</a:t>
                      </a:r>
                      <a:r>
                        <a:rPr lang="en-US" sz="1200" baseline="-25000">
                          <a:effectLst/>
                        </a:rPr>
                        <a:t>0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32812248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</a:t>
                      </a:r>
                      <a:r>
                        <a:rPr lang="en-US" sz="1200" baseline="-25000">
                          <a:effectLst/>
                        </a:rPr>
                        <a:t>0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@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  <a:endParaRPr lang="zh-CN" sz="120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q</a:t>
                      </a:r>
                      <a:r>
                        <a:rPr lang="en-US" sz="1200" baseline="-25000" dirty="0">
                          <a:effectLst/>
                        </a:rPr>
                        <a:t>1</a:t>
                      </a:r>
                      <a:r>
                        <a:rPr lang="en-US" sz="1200" dirty="0">
                          <a:effectLst/>
                        </a:rPr>
                        <a:t> (Halt)</a:t>
                      </a:r>
                      <a:endParaRPr lang="zh-CN" sz="1200" dirty="0">
                        <a:effectLst/>
                        <a:latin typeface="Times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23075763"/>
                  </a:ext>
                </a:extLst>
              </a:tr>
            </a:tbl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58593" y="3836123"/>
          <a:ext cx="4598539" cy="1393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3" imgW="4213034" imgH="1276966" progId="Word.Document.12">
                  <p:embed/>
                </p:oleObj>
              </mc:Choice>
              <mc:Fallback>
                <p:oleObj name="文档" r:id="rId3" imgW="4213034" imgH="1276966" progId="Word.Document.12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593" y="3836123"/>
                        <a:ext cx="4598539" cy="1393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75361" y="6021288"/>
          <a:ext cx="4773447" cy="728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5" imgW="4367846" imgH="671064" progId="Word.Document.12">
                  <p:embed/>
                </p:oleObj>
              </mc:Choice>
              <mc:Fallback>
                <p:oleObj name="文档" r:id="rId5" imgW="4367846" imgH="671064" progId="Word.Document.12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5361" y="6021288"/>
                        <a:ext cx="4773447" cy="7287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5892618" y="4283804"/>
            <a:ext cx="2416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State-Transition Table</a:t>
            </a:r>
            <a:endParaRPr lang="zh-CN" altLang="en-US" dirty="0"/>
          </a:p>
        </p:txBody>
      </p:sp>
      <p:sp>
        <p:nvSpPr>
          <p:cNvPr id="9" name="下箭头 8"/>
          <p:cNvSpPr/>
          <p:nvPr/>
        </p:nvSpPr>
        <p:spPr>
          <a:xfrm>
            <a:off x="2140496" y="5596216"/>
            <a:ext cx="504056" cy="567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668E88EE-7DE4-4C3A-AB35-76EE225C7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7063" y="4718008"/>
            <a:ext cx="7585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Tape</a:t>
            </a:r>
            <a:r>
              <a:rPr lang="en-US" altLang="zh-CN" sz="2800" dirty="0">
                <a:latin typeface="Comic Sans MS" panose="030F0702030302020204" pitchFamily="66" charset="0"/>
              </a:rPr>
              <a:t> </a:t>
            </a:r>
            <a:endParaRPr lang="zh-CN" altLang="en-US" sz="2800" dirty="0">
              <a:latin typeface="Comic Sans MS" panose="030F0702030302020204" pitchFamily="66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2CA1C17B-23A1-485C-9EFA-8A42EE801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3189717"/>
            <a:ext cx="7633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zh-CN" sz="1600" dirty="0">
                <a:latin typeface="Comic Sans MS" panose="030F0702030302020204" pitchFamily="66" charset="0"/>
              </a:rPr>
              <a:t>Read-</a:t>
            </a:r>
            <a:br>
              <a:rPr lang="en-US" altLang="zh-CN" sz="1600" dirty="0">
                <a:latin typeface="Comic Sans MS" panose="030F0702030302020204" pitchFamily="66" charset="0"/>
              </a:rPr>
            </a:br>
            <a:r>
              <a:rPr lang="en-US" altLang="zh-CN" sz="1600" dirty="0">
                <a:latin typeface="Comic Sans MS" panose="030F0702030302020204" pitchFamily="66" charset="0"/>
              </a:rPr>
              <a:t>Write</a:t>
            </a:r>
            <a:br>
              <a:rPr lang="en-US" altLang="zh-CN" sz="1600" dirty="0">
                <a:latin typeface="Comic Sans MS" panose="030F0702030302020204" pitchFamily="66" charset="0"/>
              </a:rPr>
            </a:br>
            <a:r>
              <a:rPr lang="en-US" altLang="zh-CN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Head</a:t>
            </a:r>
            <a:r>
              <a:rPr lang="en-US" altLang="zh-CN" sz="1600" dirty="0">
                <a:latin typeface="Comic Sans MS" panose="030F0702030302020204" pitchFamily="66" charset="0"/>
              </a:rPr>
              <a:t> </a:t>
            </a:r>
            <a:endParaRPr lang="zh-CN" altLang="en-US" sz="1600" dirty="0">
              <a:latin typeface="Comic Sans MS" panose="030F0702030302020204" pitchFamily="66" charset="0"/>
            </a:endParaRPr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id="{ED346528-C78F-47EB-89BA-F21E53B69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475" y="3056562"/>
            <a:ext cx="11624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State</a:t>
            </a:r>
            <a:br>
              <a:rPr lang="en-US" altLang="zh-CN" sz="1600" dirty="0">
                <a:latin typeface="Comic Sans MS" panose="030F0702030302020204" pitchFamily="66" charset="0"/>
              </a:rPr>
            </a:br>
            <a:r>
              <a:rPr lang="en-US" altLang="zh-CN" sz="1600" dirty="0">
                <a:latin typeface="Comic Sans MS" panose="030F0702030302020204" pitchFamily="66" charset="0"/>
              </a:rPr>
              <a:t>Transition</a:t>
            </a:r>
            <a:br>
              <a:rPr lang="en-US" altLang="zh-CN" sz="1600" dirty="0">
                <a:latin typeface="Comic Sans MS" panose="030F0702030302020204" pitchFamily="66" charset="0"/>
              </a:rPr>
            </a:br>
            <a:r>
              <a:rPr lang="en-US" altLang="zh-CN" sz="1600" dirty="0">
                <a:latin typeface="Comic Sans MS" panose="030F0702030302020204" pitchFamily="66" charset="0"/>
              </a:rPr>
              <a:t>Diagram</a:t>
            </a:r>
            <a:endParaRPr lang="zh-CN" altLang="en-US" sz="1600" dirty="0">
              <a:latin typeface="Comic Sans MS" panose="030F0702030302020204" pitchFamily="66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467544" y="4020714"/>
            <a:ext cx="864096" cy="632422"/>
          </a:xfrm>
          <a:prstGeom prst="straightConnector1">
            <a:avLst/>
          </a:prstGeom>
          <a:ln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26650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Definition of Turing Machine </a:t>
            </a:r>
            <a:endParaRPr lang="zh-CN" dirty="0">
              <a:latin typeface="+mj-ea"/>
              <a:cs typeface="Arial" panose="020B0604020202020204" pitchFamily="34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A Turing machine is a 7-tuple M={Q, </a:t>
            </a:r>
            <a:r>
              <a:rPr lang="el-GR" dirty="0">
                <a:latin typeface="+mn-ea"/>
                <a:cs typeface="Arial" panose="020B0604020202020204" pitchFamily="34" charset="0"/>
              </a:rPr>
              <a:t>Σ,</a:t>
            </a:r>
            <a:r>
              <a:rPr 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l-GR" dirty="0">
                <a:latin typeface="+mn-ea"/>
                <a:cs typeface="Arial" panose="020B0604020202020204" pitchFamily="34" charset="0"/>
              </a:rPr>
              <a:t>Γ,</a:t>
            </a:r>
            <a:r>
              <a:rPr lang="en-US" dirty="0">
                <a:latin typeface="+mn-ea"/>
                <a:cs typeface="Arial" panose="020B0604020202020204" pitchFamily="34" charset="0"/>
              </a:rPr>
              <a:t> </a:t>
            </a:r>
            <a:r>
              <a:rPr lang="el-GR" dirty="0">
                <a:latin typeface="+mn-ea"/>
                <a:cs typeface="Arial" panose="020B0604020202020204" pitchFamily="34" charset="0"/>
              </a:rPr>
              <a:t>δ,</a:t>
            </a:r>
            <a:r>
              <a:rPr lang="en-US" dirty="0">
                <a:latin typeface="+mn-ea"/>
                <a:cs typeface="Arial" panose="020B0604020202020204" pitchFamily="34" charset="0"/>
              </a:rPr>
              <a:t> q</a:t>
            </a:r>
            <a:r>
              <a:rPr lang="en-US" baseline="-25000" dirty="0">
                <a:latin typeface="+mn-ea"/>
                <a:cs typeface="Arial" panose="020B0604020202020204" pitchFamily="34" charset="0"/>
              </a:rPr>
              <a:t>0</a:t>
            </a:r>
            <a:r>
              <a:rPr lang="en-US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Accept</a:t>
            </a:r>
            <a:r>
              <a:rPr lang="en-US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Reject</a:t>
            </a:r>
            <a:r>
              <a:rPr lang="en-US" dirty="0">
                <a:latin typeface="+mn-ea"/>
                <a:cs typeface="Arial" panose="020B0604020202020204" pitchFamily="34" charset="0"/>
              </a:rPr>
              <a:t> }.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Q is a finite, non-empty set of states. 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l-GR" dirty="0">
                <a:latin typeface="+mn-ea"/>
                <a:cs typeface="Arial" panose="020B0604020202020204" pitchFamily="34" charset="0"/>
              </a:rPr>
              <a:t>Σ </a:t>
            </a:r>
            <a:r>
              <a:rPr lang="en-US" dirty="0">
                <a:latin typeface="+mn-ea"/>
                <a:cs typeface="Arial" panose="020B0604020202020204" pitchFamily="34" charset="0"/>
              </a:rPr>
              <a:t>is a finite, non-empty set of input symbols.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l-GR" dirty="0">
                <a:latin typeface="+mn-ea"/>
                <a:cs typeface="Arial" panose="020B0604020202020204" pitchFamily="34" charset="0"/>
              </a:rPr>
              <a:t>Γ </a:t>
            </a:r>
            <a:r>
              <a:rPr lang="en-US" dirty="0">
                <a:latin typeface="+mn-ea"/>
                <a:cs typeface="Arial" panose="020B0604020202020204" pitchFamily="34" charset="0"/>
              </a:rPr>
              <a:t>is a finite, non-empty set of tape symbols. There is a special character B∈</a:t>
            </a:r>
            <a:r>
              <a:rPr lang="el-GR" dirty="0">
                <a:latin typeface="+mn-ea"/>
                <a:cs typeface="Arial" panose="020B0604020202020204" pitchFamily="34" charset="0"/>
              </a:rPr>
              <a:t>Γ </a:t>
            </a:r>
            <a:r>
              <a:rPr lang="en-US" dirty="0">
                <a:latin typeface="+mn-ea"/>
                <a:cs typeface="Arial" panose="020B0604020202020204" pitchFamily="34" charset="0"/>
              </a:rPr>
              <a:t>for the blank symbol. We require B∉</a:t>
            </a:r>
            <a:r>
              <a:rPr lang="el-GR" dirty="0">
                <a:latin typeface="+mn-ea"/>
                <a:cs typeface="Arial" panose="020B0604020202020204" pitchFamily="34" charset="0"/>
              </a:rPr>
              <a:t>Σ </a:t>
            </a:r>
            <a:r>
              <a:rPr lang="en-US" dirty="0">
                <a:latin typeface="+mn-ea"/>
                <a:cs typeface="Arial" panose="020B0604020202020204" pitchFamily="34" charset="0"/>
              </a:rPr>
              <a:t>and </a:t>
            </a:r>
            <a:r>
              <a:rPr lang="el-GR" dirty="0">
                <a:latin typeface="+mn-ea"/>
                <a:cs typeface="Arial" panose="020B0604020202020204" pitchFamily="34" charset="0"/>
              </a:rPr>
              <a:t>Σ⊂Γ. 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l-GR" dirty="0">
                <a:latin typeface="+mn-ea"/>
                <a:cs typeface="Arial" panose="020B0604020202020204" pitchFamily="34" charset="0"/>
              </a:rPr>
              <a:t>δ:(</a:t>
            </a:r>
            <a:r>
              <a:rPr lang="en-US" dirty="0">
                <a:latin typeface="+mn-ea"/>
                <a:cs typeface="Arial" panose="020B0604020202020204" pitchFamily="34" charset="0"/>
              </a:rPr>
              <a:t>Q-{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Accept</a:t>
            </a:r>
            <a:r>
              <a:rPr lang="en-US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Reject</a:t>
            </a:r>
            <a:r>
              <a:rPr lang="en-US" dirty="0">
                <a:latin typeface="+mn-ea"/>
                <a:cs typeface="Arial" panose="020B0604020202020204" pitchFamily="34" charset="0"/>
              </a:rPr>
              <a:t> })×</a:t>
            </a:r>
            <a:r>
              <a:rPr lang="el-GR" dirty="0">
                <a:latin typeface="+mn-ea"/>
                <a:cs typeface="Arial" panose="020B0604020202020204" pitchFamily="34" charset="0"/>
              </a:rPr>
              <a:t>Γ → </a:t>
            </a:r>
            <a:r>
              <a:rPr lang="en-US" dirty="0">
                <a:latin typeface="+mn-ea"/>
                <a:cs typeface="Arial" panose="020B0604020202020204" pitchFamily="34" charset="0"/>
              </a:rPr>
              <a:t>Q×</a:t>
            </a:r>
            <a:r>
              <a:rPr lang="el-GR" dirty="0">
                <a:latin typeface="+mn-ea"/>
                <a:cs typeface="Arial" panose="020B0604020202020204" pitchFamily="34" charset="0"/>
              </a:rPr>
              <a:t>Γ×{→,←} </a:t>
            </a:r>
            <a:r>
              <a:rPr lang="en-US" dirty="0">
                <a:latin typeface="+mn-ea"/>
                <a:cs typeface="Arial" panose="020B0604020202020204" pitchFamily="34" charset="0"/>
              </a:rPr>
              <a:t>is the transition function. 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>
                <a:latin typeface="+mn-ea"/>
                <a:cs typeface="Arial" panose="020B0604020202020204" pitchFamily="34" charset="0"/>
              </a:rPr>
              <a:t>0</a:t>
            </a:r>
            <a:r>
              <a:rPr lang="en-US" dirty="0">
                <a:latin typeface="+mn-ea"/>
                <a:cs typeface="Arial" panose="020B0604020202020204" pitchFamily="34" charset="0"/>
              </a:rPr>
              <a:t>∈Q is the initial state.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Accept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∈Q</a:t>
            </a:r>
            <a:r>
              <a:rPr lang="en-US" dirty="0">
                <a:latin typeface="+mn-ea"/>
                <a:cs typeface="Arial" panose="020B0604020202020204" pitchFamily="34" charset="0"/>
              </a:rPr>
              <a:t> is the accept state.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Reject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∈Q</a:t>
            </a:r>
            <a:r>
              <a:rPr lang="en-US" dirty="0">
                <a:latin typeface="+mn-ea"/>
                <a:cs typeface="Arial" panose="020B0604020202020204" pitchFamily="34" charset="0"/>
              </a:rPr>
              <a:t> is the reject state.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endParaRPr lang="zh-CN" dirty="0">
              <a:latin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Simple Example </a:t>
            </a:r>
            <a:endParaRPr dirty="0">
              <a:latin typeface="+mj-ea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Goal</a:t>
            </a:r>
            <a:r>
              <a:rPr lang="zh-CN" dirty="0">
                <a:latin typeface="+mn-ea"/>
                <a:cs typeface="Arial" panose="020B0604020202020204" pitchFamily="34" charset="0"/>
              </a:rPr>
              <a:t>：</a:t>
            </a:r>
            <a:r>
              <a:rPr lang="en-US" dirty="0">
                <a:latin typeface="+mn-ea"/>
                <a:cs typeface="Arial" panose="020B0604020202020204" pitchFamily="34" charset="0"/>
              </a:rPr>
              <a:t>Judge parity of the number of  “0” in a “01” string </a:t>
            </a:r>
            <a:endParaRPr dirty="0">
              <a:latin typeface="+mn-ea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State Set Q = {q</a:t>
            </a:r>
            <a:r>
              <a:rPr lang="en-US" baseline="-25000" dirty="0">
                <a:latin typeface="+mn-ea"/>
                <a:cs typeface="Arial" panose="020B0604020202020204" pitchFamily="34" charset="0"/>
              </a:rPr>
              <a:t>0</a:t>
            </a:r>
            <a:r>
              <a:rPr lang="en-US" dirty="0">
                <a:latin typeface="+mn-ea"/>
                <a:cs typeface="Arial" panose="020B0604020202020204" pitchFamily="34" charset="0"/>
              </a:rPr>
              <a:t>, q</a:t>
            </a:r>
            <a:r>
              <a:rPr lang="en-US" baseline="-25000" dirty="0">
                <a:latin typeface="+mn-ea"/>
                <a:cs typeface="Arial" panose="020B0604020202020204" pitchFamily="34" charset="0"/>
              </a:rPr>
              <a:t>1</a:t>
            </a:r>
            <a:r>
              <a:rPr lang="en-US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accept</a:t>
            </a:r>
            <a:r>
              <a:rPr lang="en-US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reject</a:t>
            </a:r>
            <a:r>
              <a:rPr lang="en-US" dirty="0">
                <a:latin typeface="+mn-ea"/>
                <a:cs typeface="Arial" panose="020B0604020202020204" pitchFamily="34" charset="0"/>
              </a:rPr>
              <a:t>}</a:t>
            </a:r>
            <a:endParaRPr lang="zh-CN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Input Symbols Set: Σ = {0,</a:t>
            </a:r>
            <a:r>
              <a:rPr lang="zh-CN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</a:rPr>
              <a:t>1}</a:t>
            </a:r>
            <a:endParaRPr dirty="0">
              <a:latin typeface="+mn-ea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Tape Symbols Set: Γ = {0,</a:t>
            </a:r>
            <a:r>
              <a:rPr lang="zh-CN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</a:rPr>
              <a:t>1,</a:t>
            </a:r>
            <a:r>
              <a:rPr lang="zh-CN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>
                <a:latin typeface="+mn-ea"/>
                <a:cs typeface="Arial" panose="020B0604020202020204" pitchFamily="34" charset="0"/>
              </a:rPr>
              <a:t>B}</a:t>
            </a:r>
            <a:endParaRPr dirty="0">
              <a:latin typeface="+mn-ea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Transition function: δ (next slide)</a:t>
            </a:r>
            <a:endParaRPr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Initial state: q</a:t>
            </a:r>
            <a:r>
              <a:rPr lang="en-US" baseline="-25000" dirty="0">
                <a:latin typeface="+mn-ea"/>
                <a:cs typeface="Arial" panose="020B0604020202020204" pitchFamily="34" charset="0"/>
              </a:rPr>
              <a:t>0</a:t>
            </a: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Accept state: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accept</a:t>
            </a:r>
            <a:endParaRPr lang="en-US" dirty="0">
              <a:latin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>
                <a:latin typeface="+mn-ea"/>
                <a:cs typeface="Arial" panose="020B0604020202020204" pitchFamily="34" charset="0"/>
              </a:rPr>
              <a:t>Reject state:</a:t>
            </a:r>
            <a:r>
              <a:rPr lang="zh-CN" dirty="0">
                <a:latin typeface="+mn-ea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n-ea"/>
                <a:cs typeface="Arial" panose="020B0604020202020204" pitchFamily="34" charset="0"/>
              </a:rPr>
              <a:t>q</a:t>
            </a:r>
            <a:r>
              <a:rPr lang="en-US" baseline="-25000" dirty="0" err="1">
                <a:latin typeface="+mn-ea"/>
                <a:cs typeface="Arial" panose="020B0604020202020204" pitchFamily="34" charset="0"/>
              </a:rPr>
              <a:t>reject</a:t>
            </a:r>
            <a:endParaRPr lang="en-US" dirty="0">
              <a:latin typeface="+mn-ea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4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533779"/>
              </p:ext>
            </p:extLst>
          </p:nvPr>
        </p:nvGraphicFramePr>
        <p:xfrm>
          <a:off x="595180" y="3849426"/>
          <a:ext cx="7953640" cy="2855502"/>
        </p:xfrm>
        <a:graphic>
          <a:graphicData uri="http://schemas.openxmlformats.org/drawingml/2006/table">
            <a:tbl>
              <a:tblPr firstRow="1" bandRow="1"/>
              <a:tblGrid>
                <a:gridCol w="1420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4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0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4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43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863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/>
                          <a:cs typeface="Arial" panose="020B0604020202020204" pitchFamily="34" charset="0"/>
                        </a:rPr>
                        <a:t>Current </a:t>
                      </a:r>
                      <a:r>
                        <a:rPr lang="en-US" altLang="zh-CN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/>
                          <a:cs typeface="Arial" panose="020B0604020202020204" pitchFamily="34" charset="0"/>
                        </a:rPr>
                        <a:t>tate</a:t>
                      </a: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Symbol Read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黑体"/>
                        <a:cs typeface="Arial" panose="020B0604020202020204" pitchFamily="34" charset="0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/>
                          <a:cs typeface="Arial" panose="020B0604020202020204" pitchFamily="34" charset="0"/>
                        </a:rPr>
                        <a:t>Symbol to Write  </a:t>
                      </a:r>
                      <a:endParaRPr sz="1600" dirty="0"/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/>
                          <a:cs typeface="Arial" panose="020B0604020202020204" pitchFamily="34" charset="0"/>
                        </a:rPr>
                        <a:t>Head Move</a:t>
                      </a:r>
                      <a:endParaRPr sz="1600" dirty="0"/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/>
                          <a:cs typeface="Arial" panose="020B0604020202020204" pitchFamily="34" charset="0"/>
                        </a:rPr>
                        <a:t>Next </a:t>
                      </a:r>
                      <a:r>
                        <a:rPr lang="en-US" altLang="zh-CN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3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黑体"/>
                          <a:cs typeface="Arial" panose="020B0604020202020204" pitchFamily="34" charset="0"/>
                        </a:rPr>
                        <a:t>tate</a:t>
                      </a: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14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  <a:cs typeface="Arial"/>
                        </a:rPr>
                        <a:t>→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  <a:round/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145"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  <a:cs typeface="Arial"/>
                        </a:rPr>
                        <a:t>→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145"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B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B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  <a:cs typeface="Arial"/>
                        </a:rPr>
                        <a:t>→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 err="1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 err="1">
                          <a:latin typeface="+mn-ea"/>
                          <a:ea typeface="+mn-ea"/>
                        </a:rPr>
                        <a:t>accept</a:t>
                      </a:r>
                      <a:endParaRPr lang="en-US" sz="1600" baseline="-250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145"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  <a:cs typeface="Arial"/>
                        </a:rPr>
                        <a:t>→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145"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  <a:cs typeface="Arial"/>
                        </a:rPr>
                        <a:t>→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0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145"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>
                          <a:latin typeface="+mn-ea"/>
                          <a:ea typeface="+mn-ea"/>
                        </a:rPr>
                        <a:t>1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B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B</a:t>
                      </a:r>
                      <a:endParaRPr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dirty="0">
                          <a:latin typeface="+mn-ea"/>
                          <a:ea typeface="+mn-ea"/>
                          <a:cs typeface="Arial"/>
                        </a:rPr>
                        <a:t>→</a:t>
                      </a:r>
                      <a:endParaRPr lang="en-US" sz="16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dirty="0" err="1">
                          <a:latin typeface="+mn-ea"/>
                          <a:ea typeface="+mn-ea"/>
                        </a:rPr>
                        <a:t>q</a:t>
                      </a:r>
                      <a:r>
                        <a:rPr lang="en-US" sz="1600" baseline="-25000" dirty="0" err="1">
                          <a:latin typeface="+mn-ea"/>
                          <a:ea typeface="+mn-ea"/>
                        </a:rPr>
                        <a:t>reject</a:t>
                      </a:r>
                      <a:endParaRPr lang="en-US" sz="1600" baseline="-25000" dirty="0">
                        <a:latin typeface="+mn-ea"/>
                        <a:ea typeface="+mn-ea"/>
                      </a:endParaRPr>
                    </a:p>
                  </a:txBody>
                  <a:tcPr marL="81896" marR="81896" marT="40947" marB="40947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5" name="标题 1">
            <a:extLst>
              <a:ext uri="{FF2B5EF4-FFF2-40B4-BE49-F238E27FC236}">
                <a16:creationId xmlns:a16="http://schemas.microsoft.com/office/drawing/2014/main" id="{1A22AB54-284A-4AD8-9A8C-C2A43B658954}"/>
              </a:ext>
            </a:extLst>
          </p:cNvPr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+mj-ea"/>
                <a:cs typeface="Arial" panose="020B0604020202020204" pitchFamily="34" charset="0"/>
              </a:rPr>
              <a:t>Simple Example -- </a:t>
            </a:r>
            <a:r>
              <a:rPr lang="en-US" dirty="0">
                <a:latin typeface="+mn-ea"/>
                <a:cs typeface="Arial" panose="020B0604020202020204" pitchFamily="34" charset="0"/>
              </a:rPr>
              <a:t>T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ransition Function</a:t>
            </a:r>
            <a:endParaRPr dirty="0">
              <a:latin typeface="+mj-ea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87BBA6E-AA23-4F7B-A5F6-0372D20AA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268760"/>
            <a:ext cx="5328776" cy="2431924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1_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自定义 4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</a:majorFont>
      <a:minorFont>
        <a:latin typeface="等线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8260</TotalTime>
  <Words>3055</Words>
  <Application>Microsoft Office PowerPoint</Application>
  <DocSecurity>0</DocSecurity>
  <PresentationFormat>全屏显示(4:3)</PresentationFormat>
  <Paragraphs>424</Paragraphs>
  <Slides>41</Slides>
  <Notes>8</Notes>
  <HiddenSlides>0</HiddenSlides>
  <MMClips>2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2" baseType="lpstr">
      <vt:lpstr>等线</vt:lpstr>
      <vt:lpstr>黑体</vt:lpstr>
      <vt:lpstr>Abadi</vt:lpstr>
      <vt:lpstr>Arial</vt:lpstr>
      <vt:lpstr>Comic Sans MS</vt:lpstr>
      <vt:lpstr>Franklin Gothic Medium</vt:lpstr>
      <vt:lpstr>Symbol</vt:lpstr>
      <vt:lpstr>Times</vt:lpstr>
      <vt:lpstr>Wingdings</vt:lpstr>
      <vt:lpstr>1_Network</vt:lpstr>
      <vt:lpstr>文档</vt:lpstr>
      <vt:lpstr> Turing Adder  zxu@ict.ac.cn zhangjialin@ict.ac.cn</vt:lpstr>
      <vt:lpstr>Outline</vt:lpstr>
      <vt:lpstr>First week</vt:lpstr>
      <vt:lpstr>Week1 Outline</vt:lpstr>
      <vt:lpstr>Objective</vt:lpstr>
      <vt:lpstr>Turing machine</vt:lpstr>
      <vt:lpstr>Definition of Turing Machine </vt:lpstr>
      <vt:lpstr>Simple Example </vt:lpstr>
      <vt:lpstr>Simple Example -- Transition Function</vt:lpstr>
      <vt:lpstr>Week1 Outline</vt:lpstr>
      <vt:lpstr>Experiment Platform</vt:lpstr>
      <vt:lpstr>Experiment Platform -- Overview</vt:lpstr>
      <vt:lpstr>Experiment Platform -- How to Use</vt:lpstr>
      <vt:lpstr>How to Use （2）</vt:lpstr>
      <vt:lpstr>Week1 Outline</vt:lpstr>
      <vt:lpstr>Examples</vt:lpstr>
      <vt:lpstr>Parity Recognition -- Key Idea</vt:lpstr>
      <vt:lpstr>Parity Recognition -- Key Principle</vt:lpstr>
      <vt:lpstr>Parity Recognition state-transition diagram</vt:lpstr>
      <vt:lpstr>Parity Recognition -- state-transition rules</vt:lpstr>
      <vt:lpstr>Parity Recognition -- Execution Animation</vt:lpstr>
      <vt:lpstr>Examples</vt:lpstr>
      <vt:lpstr>Palindrome Recognition -- Key Idea</vt:lpstr>
      <vt:lpstr>Palindrome Recognition -- Key Principle</vt:lpstr>
      <vt:lpstr>Palindrome Recognition State-Transition Diagram </vt:lpstr>
      <vt:lpstr>Palindrome Recognition State-Transition Diagram </vt:lpstr>
      <vt:lpstr>Palindrome Recognition State-Transition Diagram </vt:lpstr>
      <vt:lpstr>Palindrome Recognition State-Transition Rules</vt:lpstr>
      <vt:lpstr>Palindrome Recognition Execution Animation</vt:lpstr>
      <vt:lpstr>Week1 Outline</vt:lpstr>
      <vt:lpstr>This lab includes three questions</vt:lpstr>
      <vt:lpstr>Examples of Unary and Binary Addition</vt:lpstr>
      <vt:lpstr>Examples of Unary and Binary Addition</vt:lpstr>
      <vt:lpstr>Question 1</vt:lpstr>
      <vt:lpstr>Question 2</vt:lpstr>
      <vt:lpstr>Question 3</vt:lpstr>
      <vt:lpstr>Grading Policy</vt:lpstr>
      <vt:lpstr>Criteria of  team presentation</vt:lpstr>
      <vt:lpstr>Suggested structure of Lab report</vt:lpstr>
      <vt:lpstr>Second week</vt:lpstr>
      <vt:lpstr>Team discussion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cp:keywords/>
  <dc:description/>
  <cp:lastModifiedBy>li zhenying</cp:lastModifiedBy>
  <cp:revision>244</cp:revision>
  <dcterms:created xsi:type="dcterms:W3CDTF">2021-03-25T09:21:13Z</dcterms:created>
  <dcterms:modified xsi:type="dcterms:W3CDTF">2022-03-28T07:41:50Z</dcterms:modified>
  <cp:category/>
  <dc:identifier/>
  <cp:contentStatus/>
  <dc:language/>
  <cp:version/>
</cp:coreProperties>
</file>